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702" r:id="rId2"/>
    <p:sldId id="542" r:id="rId3"/>
    <p:sldId id="1434" r:id="rId4"/>
    <p:sldId id="798" r:id="rId5"/>
    <p:sldId id="807" r:id="rId6"/>
    <p:sldId id="601" r:id="rId7"/>
    <p:sldId id="603" r:id="rId8"/>
    <p:sldId id="621" r:id="rId9"/>
    <p:sldId id="1435" r:id="rId10"/>
    <p:sldId id="693" r:id="rId11"/>
    <p:sldId id="669" r:id="rId12"/>
    <p:sldId id="609" r:id="rId13"/>
    <p:sldId id="720" r:id="rId14"/>
    <p:sldId id="721" r:id="rId15"/>
    <p:sldId id="723" r:id="rId16"/>
    <p:sldId id="674" r:id="rId17"/>
    <p:sldId id="700" r:id="rId18"/>
    <p:sldId id="834" r:id="rId19"/>
    <p:sldId id="835" r:id="rId20"/>
    <p:sldId id="839" r:id="rId21"/>
    <p:sldId id="836" r:id="rId22"/>
    <p:sldId id="837" r:id="rId23"/>
    <p:sldId id="838" r:id="rId24"/>
    <p:sldId id="833" r:id="rId25"/>
    <p:sldId id="551" r:id="rId26"/>
    <p:sldId id="672" r:id="rId27"/>
    <p:sldId id="711" r:id="rId28"/>
    <p:sldId id="712" r:id="rId29"/>
    <p:sldId id="713" r:id="rId30"/>
    <p:sldId id="714" r:id="rId31"/>
    <p:sldId id="715" r:id="rId32"/>
    <p:sldId id="718" r:id="rId33"/>
    <p:sldId id="771" r:id="rId34"/>
    <p:sldId id="772" r:id="rId35"/>
    <p:sldId id="773" r:id="rId36"/>
    <p:sldId id="786" r:id="rId37"/>
    <p:sldId id="750" r:id="rId38"/>
    <p:sldId id="703" r:id="rId39"/>
    <p:sldId id="790" r:id="rId40"/>
    <p:sldId id="789" r:id="rId41"/>
    <p:sldId id="730" r:id="rId42"/>
    <p:sldId id="731" r:id="rId43"/>
    <p:sldId id="828" r:id="rId44"/>
    <p:sldId id="707" r:id="rId45"/>
    <p:sldId id="708" r:id="rId46"/>
    <p:sldId id="627" r:id="rId47"/>
    <p:sldId id="804" r:id="rId48"/>
    <p:sldId id="822" r:id="rId49"/>
    <p:sldId id="821" r:id="rId50"/>
    <p:sldId id="825" r:id="rId51"/>
    <p:sldId id="824" r:id="rId52"/>
    <p:sldId id="764" r:id="rId53"/>
    <p:sldId id="759" r:id="rId54"/>
    <p:sldId id="812" r:id="rId55"/>
    <p:sldId id="815" r:id="rId56"/>
    <p:sldId id="816" r:id="rId57"/>
    <p:sldId id="817" r:id="rId58"/>
    <p:sldId id="1437" r:id="rId59"/>
    <p:sldId id="1295" r:id="rId60"/>
    <p:sldId id="1150" r:id="rId61"/>
    <p:sldId id="986" r:id="rId62"/>
    <p:sldId id="1129" r:id="rId63"/>
    <p:sldId id="1130" r:id="rId64"/>
    <p:sldId id="1137" r:id="rId65"/>
    <p:sldId id="1206" r:id="rId66"/>
    <p:sldId id="1158" r:id="rId67"/>
    <p:sldId id="1093" r:id="rId68"/>
    <p:sldId id="1132" r:id="rId69"/>
    <p:sldId id="1095" r:id="rId70"/>
    <p:sldId id="1202" r:id="rId71"/>
    <p:sldId id="1203" r:id="rId72"/>
    <p:sldId id="1312" r:id="rId73"/>
    <p:sldId id="1299" r:id="rId74"/>
    <p:sldId id="1134" r:id="rId75"/>
    <p:sldId id="1135" r:id="rId76"/>
    <p:sldId id="1099" r:id="rId77"/>
    <p:sldId id="1306" r:id="rId78"/>
    <p:sldId id="630" r:id="rId79"/>
    <p:sldId id="590" r:id="rId80"/>
    <p:sldId id="841" r:id="rId81"/>
    <p:sldId id="842" r:id="rId82"/>
    <p:sldId id="632" r:id="rId83"/>
    <p:sldId id="1436" r:id="rId8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BD46"/>
    <a:srgbClr val="FFC000"/>
    <a:srgbClr val="7030A0"/>
    <a:srgbClr val="00B0F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93" autoAdjust="0"/>
    <p:restoredTop sz="94477" autoAdjust="0"/>
  </p:normalViewPr>
  <p:slideViewPr>
    <p:cSldViewPr>
      <p:cViewPr>
        <p:scale>
          <a:sx n="70" d="100"/>
          <a:sy n="70" d="100"/>
        </p:scale>
        <p:origin x="792" y="4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38604" cy="465340"/>
          </a:xfrm>
          <a:prstGeom prst="rect">
            <a:avLst/>
          </a:prstGeom>
        </p:spPr>
        <p:txBody>
          <a:bodyPr vert="horz" lIns="90716" tIns="45358" rIns="90716" bIns="45358" rtlCol="0"/>
          <a:lstStyle>
            <a:lvl1pPr algn="l">
              <a:defRPr sz="1100"/>
            </a:lvl1pPr>
          </a:lstStyle>
          <a:p>
            <a:endParaRPr lang="en-GB"/>
          </a:p>
        </p:txBody>
      </p:sp>
      <p:sp>
        <p:nvSpPr>
          <p:cNvPr id="3" name="Date Placeholder 2"/>
          <p:cNvSpPr>
            <a:spLocks noGrp="1"/>
          </p:cNvSpPr>
          <p:nvPr>
            <p:ph type="dt" sz="quarter" idx="1"/>
          </p:nvPr>
        </p:nvSpPr>
        <p:spPr>
          <a:xfrm>
            <a:off x="3970161" y="3"/>
            <a:ext cx="3038604" cy="465340"/>
          </a:xfrm>
          <a:prstGeom prst="rect">
            <a:avLst/>
          </a:prstGeom>
        </p:spPr>
        <p:txBody>
          <a:bodyPr vert="horz" lIns="90716" tIns="45358" rIns="90716" bIns="45358" rtlCol="0"/>
          <a:lstStyle>
            <a:lvl1pPr algn="r">
              <a:defRPr sz="1100"/>
            </a:lvl1pPr>
          </a:lstStyle>
          <a:p>
            <a:fld id="{0CCB9ADB-0C08-49E0-8C87-5312C6091897}" type="datetimeFigureOut">
              <a:rPr lang="en-GB" smtClean="0"/>
              <a:t>19/09/2018</a:t>
            </a:fld>
            <a:endParaRPr lang="en-GB"/>
          </a:p>
        </p:txBody>
      </p:sp>
      <p:sp>
        <p:nvSpPr>
          <p:cNvPr id="4" name="Footer Placeholder 3"/>
          <p:cNvSpPr>
            <a:spLocks noGrp="1"/>
          </p:cNvSpPr>
          <p:nvPr>
            <p:ph type="ftr" sz="quarter" idx="2"/>
          </p:nvPr>
        </p:nvSpPr>
        <p:spPr>
          <a:xfrm>
            <a:off x="2" y="8829574"/>
            <a:ext cx="3038604" cy="465339"/>
          </a:xfrm>
          <a:prstGeom prst="rect">
            <a:avLst/>
          </a:prstGeom>
        </p:spPr>
        <p:txBody>
          <a:bodyPr vert="horz" lIns="90716" tIns="45358" rIns="90716" bIns="45358" rtlCol="0" anchor="b"/>
          <a:lstStyle>
            <a:lvl1pPr algn="l">
              <a:defRPr sz="1100"/>
            </a:lvl1pPr>
          </a:lstStyle>
          <a:p>
            <a:endParaRPr lang="en-GB"/>
          </a:p>
        </p:txBody>
      </p:sp>
      <p:sp>
        <p:nvSpPr>
          <p:cNvPr id="5" name="Slide Number Placeholder 4"/>
          <p:cNvSpPr>
            <a:spLocks noGrp="1"/>
          </p:cNvSpPr>
          <p:nvPr>
            <p:ph type="sldNum" sz="quarter" idx="3"/>
          </p:nvPr>
        </p:nvSpPr>
        <p:spPr>
          <a:xfrm>
            <a:off x="3970161" y="8829574"/>
            <a:ext cx="3038604" cy="465339"/>
          </a:xfrm>
          <a:prstGeom prst="rect">
            <a:avLst/>
          </a:prstGeom>
        </p:spPr>
        <p:txBody>
          <a:bodyPr vert="horz" lIns="90716" tIns="45358" rIns="90716" bIns="45358" rtlCol="0" anchor="b"/>
          <a:lstStyle>
            <a:lvl1pPr algn="r">
              <a:defRPr sz="1100"/>
            </a:lvl1pPr>
          </a:lstStyle>
          <a:p>
            <a:fld id="{19B6B217-4C80-4AE0-A41B-B36EA8DE32FE}" type="slidenum">
              <a:rPr lang="en-GB" smtClean="0"/>
              <a:t>‹#›</a:t>
            </a:fld>
            <a:endParaRPr lang="en-GB"/>
          </a:p>
        </p:txBody>
      </p:sp>
    </p:spTree>
    <p:extLst>
      <p:ext uri="{BB962C8B-B14F-4D97-AF65-F5344CB8AC3E}">
        <p14:creationId xmlns:p14="http://schemas.microsoft.com/office/powerpoint/2010/main" val="2948971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38604" cy="465340"/>
          </a:xfrm>
          <a:prstGeom prst="rect">
            <a:avLst/>
          </a:prstGeom>
        </p:spPr>
        <p:txBody>
          <a:bodyPr vert="horz" lIns="90716" tIns="45358" rIns="90716" bIns="45358" rtlCol="0"/>
          <a:lstStyle>
            <a:lvl1pPr algn="l">
              <a:defRPr sz="1100"/>
            </a:lvl1pPr>
          </a:lstStyle>
          <a:p>
            <a:endParaRPr lang="en-GB"/>
          </a:p>
        </p:txBody>
      </p:sp>
      <p:sp>
        <p:nvSpPr>
          <p:cNvPr id="3" name="Date Placeholder 2"/>
          <p:cNvSpPr>
            <a:spLocks noGrp="1"/>
          </p:cNvSpPr>
          <p:nvPr>
            <p:ph type="dt" idx="1"/>
          </p:nvPr>
        </p:nvSpPr>
        <p:spPr>
          <a:xfrm>
            <a:off x="3970161" y="3"/>
            <a:ext cx="3038604" cy="465340"/>
          </a:xfrm>
          <a:prstGeom prst="rect">
            <a:avLst/>
          </a:prstGeom>
        </p:spPr>
        <p:txBody>
          <a:bodyPr vert="horz" lIns="90716" tIns="45358" rIns="90716" bIns="45358" rtlCol="0"/>
          <a:lstStyle>
            <a:lvl1pPr algn="r">
              <a:defRPr sz="1100"/>
            </a:lvl1pPr>
          </a:lstStyle>
          <a:p>
            <a:fld id="{12BCC7C1-15AF-44C8-9096-7148817543E9}" type="datetimeFigureOut">
              <a:rPr lang="en-GB" smtClean="0"/>
              <a:t>19/09/2018</a:t>
            </a:fld>
            <a:endParaRPr lang="en-GB"/>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0716" tIns="45358" rIns="90716" bIns="45358" rtlCol="0" anchor="ctr"/>
          <a:lstStyle/>
          <a:p>
            <a:endParaRPr lang="en-GB"/>
          </a:p>
        </p:txBody>
      </p:sp>
      <p:sp>
        <p:nvSpPr>
          <p:cNvPr id="5" name="Notes Placeholder 4"/>
          <p:cNvSpPr>
            <a:spLocks noGrp="1"/>
          </p:cNvSpPr>
          <p:nvPr>
            <p:ph type="body" sz="quarter" idx="3"/>
          </p:nvPr>
        </p:nvSpPr>
        <p:spPr>
          <a:xfrm>
            <a:off x="700715" y="4415532"/>
            <a:ext cx="5608974" cy="4183603"/>
          </a:xfrm>
          <a:prstGeom prst="rect">
            <a:avLst/>
          </a:prstGeom>
        </p:spPr>
        <p:txBody>
          <a:bodyPr vert="horz" lIns="90716" tIns="45358" rIns="90716" bIns="4535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8829574"/>
            <a:ext cx="3038604" cy="465339"/>
          </a:xfrm>
          <a:prstGeom prst="rect">
            <a:avLst/>
          </a:prstGeom>
        </p:spPr>
        <p:txBody>
          <a:bodyPr vert="horz" lIns="90716" tIns="45358" rIns="90716" bIns="45358" rtlCol="0" anchor="b"/>
          <a:lstStyle>
            <a:lvl1pPr algn="l">
              <a:defRPr sz="1100"/>
            </a:lvl1pPr>
          </a:lstStyle>
          <a:p>
            <a:endParaRPr lang="en-GB"/>
          </a:p>
        </p:txBody>
      </p:sp>
      <p:sp>
        <p:nvSpPr>
          <p:cNvPr id="7" name="Slide Number Placeholder 6"/>
          <p:cNvSpPr>
            <a:spLocks noGrp="1"/>
          </p:cNvSpPr>
          <p:nvPr>
            <p:ph type="sldNum" sz="quarter" idx="5"/>
          </p:nvPr>
        </p:nvSpPr>
        <p:spPr>
          <a:xfrm>
            <a:off x="3970161" y="8829574"/>
            <a:ext cx="3038604" cy="465339"/>
          </a:xfrm>
          <a:prstGeom prst="rect">
            <a:avLst/>
          </a:prstGeom>
        </p:spPr>
        <p:txBody>
          <a:bodyPr vert="horz" lIns="90716" tIns="45358" rIns="90716" bIns="45358" rtlCol="0" anchor="b"/>
          <a:lstStyle>
            <a:lvl1pPr algn="r">
              <a:defRPr sz="1100"/>
            </a:lvl1pPr>
          </a:lstStyle>
          <a:p>
            <a:fld id="{1BD0E84C-75B7-4C22-A139-55D1DE75A3C4}" type="slidenum">
              <a:rPr lang="en-GB" smtClean="0"/>
              <a:t>‹#›</a:t>
            </a:fld>
            <a:endParaRPr lang="en-GB"/>
          </a:p>
        </p:txBody>
      </p:sp>
    </p:spTree>
    <p:extLst>
      <p:ext uri="{BB962C8B-B14F-4D97-AF65-F5344CB8AC3E}">
        <p14:creationId xmlns:p14="http://schemas.microsoft.com/office/powerpoint/2010/main" val="1426969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1</a:t>
            </a:fld>
            <a:endParaRPr lang="en-GB"/>
          </a:p>
        </p:txBody>
      </p:sp>
    </p:spTree>
    <p:extLst>
      <p:ext uri="{BB962C8B-B14F-4D97-AF65-F5344CB8AC3E}">
        <p14:creationId xmlns:p14="http://schemas.microsoft.com/office/powerpoint/2010/main" val="3347483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79513" y="696913"/>
            <a:ext cx="4651375" cy="34877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077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Hadoop is a core component of a modern data architecture that is currently integrated with existing enterprise data management  and in particular Enterprise Data Warehouse</a:t>
            </a:r>
          </a:p>
          <a:p>
            <a:endParaRPr lang="en-US" dirty="0"/>
          </a:p>
          <a:p>
            <a:r>
              <a:rPr lang="en-US" dirty="0"/>
              <a:t>Apache Avro provides important functionality for consistent data management that includes rich data structures</a:t>
            </a:r>
          </a:p>
          <a:p>
            <a:r>
              <a:rPr lang="en-US" dirty="0"/>
              <a:t>JSON based container file for storing persistent data, and </a:t>
            </a:r>
          </a:p>
          <a:p>
            <a:r>
              <a:rPr lang="en-US" dirty="0"/>
              <a:t>Remote Procedure Call (RPC) for low overhead data communication. </a:t>
            </a:r>
          </a:p>
          <a:p>
            <a:r>
              <a:rPr lang="en-US" dirty="0"/>
              <a:t>JSON based schema for data structure description is stored together with data  and easily integrated with the programming platform. </a:t>
            </a:r>
          </a:p>
          <a:p>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25</a:t>
            </a:fld>
            <a:endParaRPr lang="en-GB"/>
          </a:p>
        </p:txBody>
      </p:sp>
    </p:spTree>
    <p:extLst>
      <p:ext uri="{BB962C8B-B14F-4D97-AF65-F5344CB8AC3E}">
        <p14:creationId xmlns:p14="http://schemas.microsoft.com/office/powerpoint/2010/main" val="3602674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87556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6189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41</a:t>
            </a:fld>
            <a:endParaRPr lang="en-US" dirty="0"/>
          </a:p>
        </p:txBody>
      </p:sp>
    </p:spTree>
    <p:extLst>
      <p:ext uri="{BB962C8B-B14F-4D97-AF65-F5344CB8AC3E}">
        <p14:creationId xmlns:p14="http://schemas.microsoft.com/office/powerpoint/2010/main" val="2995243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0975" y="646113"/>
            <a:ext cx="4306888" cy="3228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19867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Cloud-powered Software Development Lifecycle is one of </a:t>
            </a:r>
            <a:r>
              <a:rPr lang="en-US" sz="1200" dirty="0"/>
              <a:t>Continuous integration, as the slide illustrates</a:t>
            </a:r>
          </a:p>
          <a:p>
            <a:endParaRPr lang="en-US" sz="1200" dirty="0"/>
          </a:p>
          <a:p>
            <a:r>
              <a:rPr lang="en-US" sz="1200" dirty="0"/>
              <a:t>Allows</a:t>
            </a:r>
            <a:r>
              <a:rPr lang="en-US" sz="1200" baseline="0" dirty="0"/>
              <a:t> testing close to the real environment</a:t>
            </a:r>
          </a:p>
          <a:p>
            <a:endParaRPr lang="en-US" sz="1200" baseline="0" dirty="0"/>
          </a:p>
          <a:p>
            <a:r>
              <a:rPr lang="en-US" sz="1200" baseline="0" dirty="0"/>
              <a:t>CloudFormation helps in automating deployment, modification, and  making snapshot of working configuration/stack</a:t>
            </a:r>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46</a:t>
            </a:fld>
            <a:endParaRPr lang="en-GB"/>
          </a:p>
        </p:txBody>
      </p:sp>
    </p:spTree>
    <p:extLst>
      <p:ext uri="{BB962C8B-B14F-4D97-AF65-F5344CB8AC3E}">
        <p14:creationId xmlns:p14="http://schemas.microsoft.com/office/powerpoint/2010/main" val="4212600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59</a:t>
            </a:fld>
            <a:endParaRPr lang="en-GB"/>
          </a:p>
        </p:txBody>
      </p:sp>
    </p:spTree>
    <p:extLst>
      <p:ext uri="{BB962C8B-B14F-4D97-AF65-F5344CB8AC3E}">
        <p14:creationId xmlns:p14="http://schemas.microsoft.com/office/powerpoint/2010/main" val="6240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62</a:t>
            </a:fld>
            <a:endParaRPr lang="en-GB"/>
          </a:p>
        </p:txBody>
      </p:sp>
    </p:spTree>
    <p:extLst>
      <p:ext uri="{BB962C8B-B14F-4D97-AF65-F5344CB8AC3E}">
        <p14:creationId xmlns:p14="http://schemas.microsoft.com/office/powerpoint/2010/main" val="4059315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63</a:t>
            </a:fld>
            <a:endParaRPr lang="en-GB"/>
          </a:p>
        </p:txBody>
      </p:sp>
    </p:spTree>
    <p:extLst>
      <p:ext uri="{BB962C8B-B14F-4D97-AF65-F5344CB8AC3E}">
        <p14:creationId xmlns:p14="http://schemas.microsoft.com/office/powerpoint/2010/main" val="138681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BD0E84C-75B7-4C22-A139-55D1DE75A3C4}" type="slidenum">
              <a:rPr lang="en-GB" smtClean="0"/>
              <a:t>2</a:t>
            </a:fld>
            <a:endParaRPr lang="en-GB"/>
          </a:p>
        </p:txBody>
      </p:sp>
    </p:spTree>
    <p:extLst>
      <p:ext uri="{BB962C8B-B14F-4D97-AF65-F5344CB8AC3E}">
        <p14:creationId xmlns:p14="http://schemas.microsoft.com/office/powerpoint/2010/main" val="46112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74</a:t>
            </a:fld>
            <a:endParaRPr lang="en-GB"/>
          </a:p>
        </p:txBody>
      </p:sp>
    </p:spTree>
    <p:extLst>
      <p:ext uri="{BB962C8B-B14F-4D97-AF65-F5344CB8AC3E}">
        <p14:creationId xmlns:p14="http://schemas.microsoft.com/office/powerpoint/2010/main" val="2813025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76</a:t>
            </a:fld>
            <a:endParaRPr lang="en-GB"/>
          </a:p>
        </p:txBody>
      </p:sp>
    </p:spTree>
    <p:extLst>
      <p:ext uri="{BB962C8B-B14F-4D97-AF65-F5344CB8AC3E}">
        <p14:creationId xmlns:p14="http://schemas.microsoft.com/office/powerpoint/2010/main" val="672285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widely used metaphor to represent Big Data properties as 3V or 5V</a:t>
            </a:r>
            <a:r>
              <a:rPr lang="en-GB" baseline="0" dirty="0"/>
              <a:t> properties.</a:t>
            </a:r>
          </a:p>
          <a:p>
            <a:r>
              <a:rPr lang="en-GB" baseline="0" dirty="0"/>
              <a:t>We will brig to the Big Data definition more structure approach.</a:t>
            </a:r>
          </a:p>
          <a:p>
            <a:endParaRPr lang="en-GB" baseline="0" dirty="0"/>
          </a:p>
          <a:p>
            <a:r>
              <a:rPr lang="en-GB" baseline="0" dirty="0"/>
              <a:t>We can admit that the famous 3V of Big Data are generic Big Data properties: </a:t>
            </a:r>
          </a:p>
          <a:p>
            <a:r>
              <a:rPr lang="en-US" sz="2000" dirty="0">
                <a:solidFill>
                  <a:schemeClr val="tx2">
                    <a:lumMod val="60000"/>
                    <a:lumOff val="40000"/>
                  </a:schemeClr>
                </a:solidFill>
              </a:rPr>
              <a:t>Volume</a:t>
            </a:r>
          </a:p>
          <a:p>
            <a:r>
              <a:rPr lang="en-US" sz="2000" dirty="0">
                <a:solidFill>
                  <a:schemeClr val="tx2">
                    <a:lumMod val="60000"/>
                    <a:lumOff val="40000"/>
                  </a:schemeClr>
                </a:solidFill>
              </a:rPr>
              <a:t>Variety</a:t>
            </a:r>
          </a:p>
          <a:p>
            <a:r>
              <a:rPr lang="en-US" sz="2000" dirty="0">
                <a:solidFill>
                  <a:schemeClr val="tx2">
                    <a:lumMod val="60000"/>
                    <a:lumOff val="40000"/>
                  </a:schemeClr>
                </a:solidFill>
              </a:rPr>
              <a:t>Velocity</a:t>
            </a:r>
          </a:p>
          <a:p>
            <a:pPr lvl="2"/>
            <a:endParaRPr lang="en-US" dirty="0">
              <a:solidFill>
                <a:schemeClr val="tx2">
                  <a:lumMod val="60000"/>
                  <a:lumOff val="40000"/>
                </a:schemeClr>
              </a:solidFill>
            </a:endParaRPr>
          </a:p>
          <a:p>
            <a:r>
              <a:rPr lang="en-US" sz="2000" dirty="0">
                <a:solidFill>
                  <a:schemeClr val="accent3">
                    <a:lumMod val="75000"/>
                  </a:schemeClr>
                </a:solidFill>
              </a:rPr>
              <a:t>However the Big Data after entering the system will acquire a number of new properties of which another 3V are </a:t>
            </a:r>
            <a:r>
              <a:rPr lang="en-US" sz="2000" dirty="0" err="1">
                <a:solidFill>
                  <a:schemeClr val="accent3">
                    <a:lumMod val="75000"/>
                  </a:schemeClr>
                </a:solidFill>
              </a:rPr>
              <a:t>commponly</a:t>
            </a:r>
            <a:r>
              <a:rPr lang="en-US" sz="2000" dirty="0">
                <a:solidFill>
                  <a:schemeClr val="accent3">
                    <a:lumMod val="75000"/>
                  </a:schemeClr>
                </a:solidFill>
              </a:rPr>
              <a:t> accepted </a:t>
            </a:r>
          </a:p>
          <a:p>
            <a:r>
              <a:rPr lang="en-US" sz="2000" dirty="0">
                <a:solidFill>
                  <a:schemeClr val="accent3">
                    <a:lumMod val="75000"/>
                  </a:schemeClr>
                </a:solidFill>
              </a:rPr>
              <a:t>Value</a:t>
            </a:r>
          </a:p>
          <a:p>
            <a:r>
              <a:rPr lang="en-US" sz="2000" dirty="0">
                <a:solidFill>
                  <a:schemeClr val="accent3">
                    <a:lumMod val="75000"/>
                  </a:schemeClr>
                </a:solidFill>
              </a:rPr>
              <a:t>Veracity</a:t>
            </a:r>
          </a:p>
          <a:p>
            <a:r>
              <a:rPr lang="en-US" sz="2000" dirty="0">
                <a:solidFill>
                  <a:schemeClr val="accent3">
                    <a:lumMod val="75000"/>
                  </a:schemeClr>
                </a:solidFill>
              </a:rPr>
              <a:t>Variability</a:t>
            </a:r>
          </a:p>
          <a:p>
            <a:endParaRPr lang="en-GB" dirty="0"/>
          </a:p>
          <a:p>
            <a:r>
              <a:rPr lang="en-GB" dirty="0"/>
              <a:t>The similar model is proposed in the</a:t>
            </a:r>
            <a:r>
              <a:rPr lang="en-GB" baseline="0" dirty="0"/>
              <a:t> NIST Big Data standards group published by the </a:t>
            </a:r>
            <a:r>
              <a:rPr lang="en-US" dirty="0"/>
              <a:t>NIST Big Data Working </a:t>
            </a:r>
          </a:p>
          <a:p>
            <a:r>
              <a:rPr lang="en-US" dirty="0"/>
              <a:t>Group (NBD-WG) </a:t>
            </a:r>
            <a:endParaRPr lang="en-GB" dirty="0"/>
          </a:p>
        </p:txBody>
      </p:sp>
      <p:sp>
        <p:nvSpPr>
          <p:cNvPr id="4" name="Slide Number Placeholder 3"/>
          <p:cNvSpPr>
            <a:spLocks noGrp="1"/>
          </p:cNvSpPr>
          <p:nvPr>
            <p:ph type="sldNum" sz="quarter" idx="10"/>
          </p:nvPr>
        </p:nvSpPr>
        <p:spPr/>
        <p:txBody>
          <a:bodyPr/>
          <a:lstStyle/>
          <a:p>
            <a:fld id="{1BD0E84C-75B7-4C22-A139-55D1DE75A3C4}" type="slidenum">
              <a:rPr lang="en-GB" smtClean="0"/>
              <a:pPr/>
              <a:t>6</a:t>
            </a:fld>
            <a:endParaRPr lang="en-GB"/>
          </a:p>
        </p:txBody>
      </p:sp>
    </p:spTree>
    <p:extLst>
      <p:ext uri="{BB962C8B-B14F-4D97-AF65-F5344CB8AC3E}">
        <p14:creationId xmlns:p14="http://schemas.microsoft.com/office/powerpoint/2010/main" val="415224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better link to the current</a:t>
            </a:r>
            <a:r>
              <a:rPr lang="en-US" baseline="0" dirty="0"/>
              <a:t> practice and trends in Big Data technologies and platforms definition we will use/propose the more structured Big Data definition that includes the 5 parts addressing different aspects of the Big Data technology domain.</a:t>
            </a:r>
          </a:p>
          <a:p>
            <a:r>
              <a:rPr lang="en-US" dirty="0">
                <a:solidFill>
                  <a:srgbClr val="FF0000"/>
                </a:solidFill>
              </a:rPr>
              <a:t>(1) Big Data Properties: 5V</a:t>
            </a:r>
          </a:p>
          <a:p>
            <a:r>
              <a:rPr lang="en-US" dirty="0">
                <a:solidFill>
                  <a:srgbClr val="FFC000"/>
                </a:solidFill>
              </a:rPr>
              <a:t>(2) New Data Models</a:t>
            </a:r>
          </a:p>
          <a:p>
            <a:r>
              <a:rPr lang="en-US" dirty="0">
                <a:solidFill>
                  <a:srgbClr val="0070C0"/>
                </a:solidFill>
              </a:rPr>
              <a:t>(3) New Analytics</a:t>
            </a:r>
          </a:p>
          <a:p>
            <a:r>
              <a:rPr lang="en-US" dirty="0">
                <a:solidFill>
                  <a:schemeClr val="bg2">
                    <a:lumMod val="50000"/>
                  </a:schemeClr>
                </a:solidFill>
              </a:rPr>
              <a:t>(4) New Infrastructure and Tools</a:t>
            </a:r>
          </a:p>
          <a:p>
            <a:r>
              <a:rPr lang="en-US" dirty="0">
                <a:solidFill>
                  <a:srgbClr val="00B050"/>
                </a:solidFill>
              </a:rPr>
              <a:t>(5) Source and Target</a:t>
            </a:r>
          </a:p>
          <a:p>
            <a:endParaRPr lang="en-US" baseline="0" dirty="0"/>
          </a:p>
          <a:p>
            <a:r>
              <a:rPr lang="en-US" baseline="0" dirty="0"/>
              <a:t>Importance of including Data Source and Target is explained by the specific of Big Data technologies where technical solutions strongly depend on the data types, data properties collected and the form and method how the data need to delivered to consumer or target system.</a:t>
            </a:r>
          </a:p>
          <a:p>
            <a:r>
              <a:rPr lang="en-US" baseline="0" dirty="0"/>
              <a:t> </a:t>
            </a:r>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7</a:t>
            </a:fld>
            <a:endParaRPr lang="en-GB"/>
          </a:p>
        </p:txBody>
      </p:sp>
    </p:spTree>
    <p:extLst>
      <p:ext uri="{BB962C8B-B14F-4D97-AF65-F5344CB8AC3E}">
        <p14:creationId xmlns:p14="http://schemas.microsoft.com/office/powerpoint/2010/main" val="1857638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a:t>
            </a:r>
            <a:r>
              <a:rPr lang="en-US" baseline="0" dirty="0"/>
              <a:t> BD-WG </a:t>
            </a:r>
            <a:r>
              <a:rPr lang="en-US" dirty="0"/>
              <a:t>is leading the development of a Big Data Technology Roadmap. </a:t>
            </a:r>
          </a:p>
          <a:p>
            <a:r>
              <a:rPr lang="en-US" dirty="0"/>
              <a:t>This roadmap will define and prioritize requirements for </a:t>
            </a:r>
            <a:r>
              <a:rPr lang="en-US" b="1" i="1" dirty="0"/>
              <a:t>interoperability</a:t>
            </a:r>
            <a:r>
              <a:rPr lang="en-US" dirty="0"/>
              <a:t>, </a:t>
            </a:r>
            <a:r>
              <a:rPr lang="en-US" b="1" i="1" dirty="0"/>
              <a:t>portability</a:t>
            </a:r>
            <a:r>
              <a:rPr lang="en-US" dirty="0"/>
              <a:t>, </a:t>
            </a:r>
            <a:r>
              <a:rPr lang="en-US" b="1" i="1" dirty="0"/>
              <a:t>reusability</a:t>
            </a:r>
            <a:r>
              <a:rPr lang="en-US" dirty="0"/>
              <a:t>, and </a:t>
            </a:r>
            <a:r>
              <a:rPr lang="en-US" b="1" i="1" dirty="0"/>
              <a:t>extendibility</a:t>
            </a:r>
            <a:r>
              <a:rPr lang="en-US" dirty="0"/>
              <a:t> for big data analytic techniques and technology infrastructure in order to support secure and effective adoption of Big Data.</a:t>
            </a:r>
          </a:p>
          <a:p>
            <a:endParaRPr lang="en-US" dirty="0"/>
          </a:p>
          <a:p>
            <a:pPr marL="0" lvl="1" defTabSz="907160">
              <a:defRPr/>
            </a:pPr>
            <a:r>
              <a:rPr lang="en-US" sz="1600" dirty="0"/>
              <a:t>Wide involvement from industry, academia, research and government  </a:t>
            </a:r>
          </a:p>
          <a:p>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10</a:t>
            </a:fld>
            <a:endParaRPr lang="en-GB"/>
          </a:p>
        </p:txBody>
      </p:sp>
    </p:spTree>
    <p:extLst>
      <p:ext uri="{BB962C8B-B14F-4D97-AF65-F5344CB8AC3E}">
        <p14:creationId xmlns:p14="http://schemas.microsoft.com/office/powerpoint/2010/main" val="1376150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Important</a:t>
            </a:r>
            <a:r>
              <a:rPr lang="en-US" sz="1200" kern="1200" baseline="0" dirty="0">
                <a:solidFill>
                  <a:schemeClr val="tx1"/>
                </a:solidFill>
                <a:effectLst/>
                <a:latin typeface="+mn-lt"/>
                <a:ea typeface="+mn-ea"/>
                <a:cs typeface="+mn-cs"/>
              </a:rPr>
              <a:t> to mention that NIST BD-WG recognizes the environment in which the Big Data are collected, processed and consumed as Ecosystem.</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Provider is the role of introducing new data or information feeds into the big data system for discovery, access, and transformation by the big data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Big Data Application Provider is the role of executing a specific set of data life cycle to meet the requirements established by the System Orchestrator, as well as the Security and Privacy requirements. </a:t>
            </a:r>
          </a:p>
          <a:p>
            <a:r>
              <a:rPr lang="en-US" sz="1200" kern="1200" dirty="0">
                <a:solidFill>
                  <a:schemeClr val="tx1"/>
                </a:solidFill>
                <a:effectLst/>
                <a:latin typeface="+mn-lt"/>
                <a:ea typeface="+mn-ea"/>
                <a:cs typeface="+mn-cs"/>
              </a:rPr>
              <a:t>Big Data Application Provider includes activities related to the Big Data Lifecycle </a:t>
            </a:r>
          </a:p>
          <a:p>
            <a:r>
              <a:rPr lang="en-US" sz="1200" kern="1200" dirty="0">
                <a:solidFill>
                  <a:schemeClr val="tx1"/>
                </a:solidFill>
                <a:effectLst/>
                <a:latin typeface="+mn-lt"/>
                <a:ea typeface="+mn-ea"/>
                <a:cs typeface="+mn-cs"/>
              </a:rPr>
              <a:t>Collection </a:t>
            </a:r>
          </a:p>
          <a:p>
            <a:r>
              <a:rPr lang="en-US" sz="1200" kern="1200" dirty="0">
                <a:solidFill>
                  <a:schemeClr val="tx1"/>
                </a:solidFill>
                <a:effectLst/>
                <a:latin typeface="+mn-lt"/>
                <a:ea typeface="+mn-ea"/>
                <a:cs typeface="+mn-cs"/>
              </a:rPr>
              <a:t>Preparation </a:t>
            </a:r>
          </a:p>
          <a:p>
            <a:r>
              <a:rPr lang="en-US" sz="1200" kern="1200" dirty="0">
                <a:solidFill>
                  <a:schemeClr val="tx1"/>
                </a:solidFill>
                <a:effectLst/>
                <a:latin typeface="+mn-lt"/>
                <a:ea typeface="+mn-ea"/>
                <a:cs typeface="+mn-cs"/>
              </a:rPr>
              <a:t>Analysis and Analytics </a:t>
            </a:r>
          </a:p>
          <a:p>
            <a:r>
              <a:rPr lang="en-US" sz="1200" kern="1200" dirty="0">
                <a:solidFill>
                  <a:schemeClr val="tx1"/>
                </a:solidFill>
                <a:effectLst/>
                <a:latin typeface="+mn-lt"/>
                <a:ea typeface="+mn-ea"/>
                <a:cs typeface="+mn-cs"/>
              </a:rPr>
              <a:t>Visualization</a:t>
            </a:r>
          </a:p>
          <a:p>
            <a:r>
              <a:rPr lang="en-US" sz="1200" kern="1200" dirty="0">
                <a:solidFill>
                  <a:schemeClr val="tx1"/>
                </a:solidFill>
                <a:effectLst/>
                <a:latin typeface="+mn-lt"/>
                <a:ea typeface="+mn-ea"/>
                <a:cs typeface="+mn-cs"/>
              </a:rPr>
              <a:t>Access</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the data propagates through the ecosystem, it is being processed and transformed in different ways in order to extract the value from the information. Each activity within the Big Data Application Provider can be implemented by independent stakeholders and deployed as stand-alone services. As such, the "Application Provider" can be a single or a collection of more granulate "Application Providers", each implementing different steps in the "data lifecycle".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Data Provider activities include:</a:t>
            </a:r>
          </a:p>
          <a:p>
            <a:pPr lvl="0"/>
            <a:r>
              <a:rPr lang="en-US" sz="1200" kern="1200" dirty="0">
                <a:solidFill>
                  <a:schemeClr val="tx1"/>
                </a:solidFill>
                <a:effectLst/>
                <a:latin typeface="+mn-lt"/>
                <a:ea typeface="+mn-ea"/>
                <a:cs typeface="+mn-cs"/>
              </a:rPr>
              <a:t>Collecting the data</a:t>
            </a:r>
          </a:p>
          <a:p>
            <a:pPr lvl="0"/>
            <a:r>
              <a:rPr lang="en-US" sz="1200" kern="1200" dirty="0">
                <a:solidFill>
                  <a:schemeClr val="tx1"/>
                </a:solidFill>
                <a:effectLst/>
                <a:latin typeface="+mn-lt"/>
                <a:ea typeface="+mn-ea"/>
                <a:cs typeface="+mn-cs"/>
              </a:rPr>
              <a:t>Creating the metadata describing the data source(s), usage policies/access rights, and other relevant attributes</a:t>
            </a:r>
          </a:p>
          <a:p>
            <a:pPr lvl="0"/>
            <a:r>
              <a:rPr lang="en-US" sz="1200" kern="1200" dirty="0">
                <a:solidFill>
                  <a:schemeClr val="tx1"/>
                </a:solidFill>
                <a:effectLst/>
                <a:latin typeface="+mn-lt"/>
                <a:ea typeface="+mn-ea"/>
                <a:cs typeface="+mn-cs"/>
              </a:rPr>
              <a:t>Publishing the availability of the information and the means to access it</a:t>
            </a:r>
          </a:p>
        </p:txBody>
      </p:sp>
      <p:sp>
        <p:nvSpPr>
          <p:cNvPr id="4" name="Slide Number Placeholder 3"/>
          <p:cNvSpPr>
            <a:spLocks noGrp="1"/>
          </p:cNvSpPr>
          <p:nvPr>
            <p:ph type="sldNum" sz="quarter" idx="10"/>
          </p:nvPr>
        </p:nvSpPr>
        <p:spPr/>
        <p:txBody>
          <a:bodyPr/>
          <a:lstStyle/>
          <a:p>
            <a:fld id="{1BD0E84C-75B7-4C22-A139-55D1DE75A3C4}" type="slidenum">
              <a:rPr lang="en-GB" smtClean="0"/>
              <a:t>11</a:t>
            </a:fld>
            <a:endParaRPr lang="en-GB"/>
          </a:p>
        </p:txBody>
      </p:sp>
    </p:spTree>
    <p:extLst>
      <p:ext uri="{BB962C8B-B14F-4D97-AF65-F5344CB8AC3E}">
        <p14:creationId xmlns:p14="http://schemas.microsoft.com/office/powerpoint/2010/main" val="2871794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Lifecycle/Transformation Model is an important component of the BDAF</a:t>
            </a:r>
            <a:r>
              <a:rPr lang="en-US" baseline="0" dirty="0"/>
              <a:t> that affect many aspects of the Big Data infrastructure.</a:t>
            </a:r>
          </a:p>
          <a:p>
            <a:r>
              <a:rPr lang="en-US" baseline="0" dirty="0"/>
              <a:t>- </a:t>
            </a:r>
          </a:p>
          <a:p>
            <a:endParaRPr lang="en-US" baseline="0" dirty="0"/>
          </a:p>
          <a:p>
            <a:r>
              <a:rPr lang="en-US" baseline="0" dirty="0"/>
              <a:t>It imposes a number of requirements for data management infrastructure that should provide functions for </a:t>
            </a:r>
          </a:p>
          <a:p>
            <a:pPr marL="170093" indent="-170093">
              <a:buFontTx/>
              <a:buChar char="-"/>
            </a:pPr>
            <a:r>
              <a:rPr lang="en-US" baseline="0" dirty="0"/>
              <a:t>Data must stored during all transformation stages providing linking and traceability to initial data sets</a:t>
            </a:r>
          </a:p>
          <a:p>
            <a:pPr marL="170093" indent="-170093">
              <a:buFontTx/>
              <a:buChar char="-"/>
            </a:pPr>
            <a:r>
              <a:rPr lang="en-US" baseline="0" dirty="0"/>
              <a:t>Data provenance that should allow tracking and recording/documenting  all data transformation during lifecycle, ensuring referral integrity of data</a:t>
            </a:r>
          </a:p>
          <a:p>
            <a:pPr marL="170093" indent="-170093">
              <a:buFontTx/>
              <a:buChar char="-"/>
            </a:pPr>
            <a:r>
              <a:rPr lang="en-US" baseline="0" dirty="0"/>
              <a:t>Data curation that includes activities to ensure long-term data preservation and availability, may also include data indexing, classification and metadata creation </a:t>
            </a:r>
          </a:p>
          <a:p>
            <a:endParaRPr lang="en-US" dirty="0"/>
          </a:p>
          <a:p>
            <a:r>
              <a:rPr lang="en-US" dirty="0"/>
              <a:t>It is perceived that Data</a:t>
            </a:r>
            <a:r>
              <a:rPr lang="en-US" baseline="0" dirty="0"/>
              <a:t> Model may change during data transformation. Data storage solutions should allow data model/structure variability.</a:t>
            </a:r>
          </a:p>
          <a:p>
            <a:endParaRPr lang="en-US" baseline="0" dirty="0"/>
          </a:p>
          <a:p>
            <a:r>
              <a:rPr lang="en-US" baseline="0" dirty="0"/>
              <a:t>NoSQL databases actually have been created to address this kind of problem. Specifically, key/value and columnar NoSQL databases and their numerous implementations allow changing data models and schema.</a:t>
            </a:r>
          </a:p>
          <a:p>
            <a:endParaRPr lang="en-US" baseline="0" dirty="0"/>
          </a:p>
          <a:p>
            <a:pPr defTabSz="907160">
              <a:defRPr/>
            </a:pPr>
            <a:r>
              <a:rPr lang="en-US" dirty="0">
                <a:solidFill>
                  <a:srgbClr val="0070C0"/>
                </a:solidFill>
                <a:latin typeface="Arial" pitchFamily="34" charset="0"/>
                <a:cs typeface="Arial" pitchFamily="34" charset="0"/>
              </a:rPr>
              <a:t>Important feature of Big Data Life is possibility of Data repurposing and secondary processing applying improved analytics methods. Having also a possibility to run historical data analysis.</a:t>
            </a:r>
          </a:p>
          <a:p>
            <a:endParaRPr lang="en-US" dirty="0">
              <a:solidFill>
                <a:srgbClr val="0070C0"/>
              </a:solidFill>
              <a:latin typeface="Arial" pitchFamily="34" charset="0"/>
              <a:cs typeface="Arial" pitchFamily="34" charset="0"/>
            </a:endParaRPr>
          </a:p>
          <a:p>
            <a:endParaRPr lang="en-US" baseline="0" dirty="0"/>
          </a:p>
        </p:txBody>
      </p:sp>
      <p:sp>
        <p:nvSpPr>
          <p:cNvPr id="4" name="Slide Number Placeholder 3"/>
          <p:cNvSpPr>
            <a:spLocks noGrp="1"/>
          </p:cNvSpPr>
          <p:nvPr>
            <p:ph type="sldNum" sz="quarter" idx="10"/>
          </p:nvPr>
        </p:nvSpPr>
        <p:spPr/>
        <p:txBody>
          <a:bodyPr/>
          <a:lstStyle/>
          <a:p>
            <a:fld id="{1BD0E84C-75B7-4C22-A139-55D1DE75A3C4}" type="slidenum">
              <a:rPr lang="en-GB" smtClean="0"/>
              <a:t>12</a:t>
            </a:fld>
            <a:endParaRPr lang="en-GB"/>
          </a:p>
        </p:txBody>
      </p:sp>
    </p:spTree>
    <p:extLst>
      <p:ext uri="{BB962C8B-B14F-4D97-AF65-F5344CB8AC3E}">
        <p14:creationId xmlns:p14="http://schemas.microsoft.com/office/powerpoint/2010/main" val="25383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refer students to a specific tutorial?</a:t>
            </a:r>
          </a:p>
        </p:txBody>
      </p:sp>
      <p:sp>
        <p:nvSpPr>
          <p:cNvPr id="4" name="Slide Number Placeholder 3"/>
          <p:cNvSpPr>
            <a:spLocks noGrp="1"/>
          </p:cNvSpPr>
          <p:nvPr>
            <p:ph type="sldNum" sz="quarter" idx="10"/>
          </p:nvPr>
        </p:nvSpPr>
        <p:spPr/>
        <p:txBody>
          <a:bodyPr/>
          <a:lstStyle/>
          <a:p>
            <a:fld id="{1BD0E84C-75B7-4C22-A139-55D1DE75A3C4}" type="slidenum">
              <a:rPr lang="en-GB" smtClean="0"/>
              <a:t>16</a:t>
            </a:fld>
            <a:endParaRPr lang="en-GB"/>
          </a:p>
        </p:txBody>
      </p:sp>
    </p:spTree>
    <p:extLst>
      <p:ext uri="{BB962C8B-B14F-4D97-AF65-F5344CB8AC3E}">
        <p14:creationId xmlns:p14="http://schemas.microsoft.com/office/powerpoint/2010/main" val="369759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slide illustrates the CAP Theorem visibly.</a:t>
            </a:r>
            <a:r>
              <a:rPr lang="en-US" baseline="0" dirty="0"/>
              <a:t> It also categorizes commercial and open source implementations into one of the three CAP Theorem categories.</a:t>
            </a:r>
            <a:endParaRPr lang="en-US" dirty="0"/>
          </a:p>
        </p:txBody>
      </p:sp>
      <p:sp>
        <p:nvSpPr>
          <p:cNvPr id="4" name="Slide Number Placeholder 3"/>
          <p:cNvSpPr>
            <a:spLocks noGrp="1"/>
          </p:cNvSpPr>
          <p:nvPr>
            <p:ph type="sldNum" sz="quarter" idx="10"/>
          </p:nvPr>
        </p:nvSpPr>
        <p:spPr/>
        <p:txBody>
          <a:bodyPr/>
          <a:lstStyle/>
          <a:p>
            <a:fld id="{1BD0E84C-75B7-4C22-A139-55D1DE75A3C4}" type="slidenum">
              <a:rPr lang="en-GB" smtClean="0"/>
              <a:t>17</a:t>
            </a:fld>
            <a:endParaRPr lang="en-GB"/>
          </a:p>
        </p:txBody>
      </p:sp>
    </p:spTree>
    <p:extLst>
      <p:ext uri="{BB962C8B-B14F-4D97-AF65-F5344CB8AC3E}">
        <p14:creationId xmlns:p14="http://schemas.microsoft.com/office/powerpoint/2010/main" val="294830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122225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1544263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1097341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6159" y="6437244"/>
            <a:ext cx="2894705" cy="134483"/>
          </a:xfrm>
          <a:prstGeom prst="rect">
            <a:avLst/>
          </a:prstGeom>
        </p:spPr>
        <p:txBody>
          <a:bodyPr/>
          <a:lstStyle>
            <a:lvl1pPr>
              <a:defRPr>
                <a:solidFill>
                  <a:schemeClr val="tx2"/>
                </a:solidFill>
              </a:defRPr>
            </a:lvl1pPr>
          </a:lstStyle>
          <a:p>
            <a:pPr defTabSz="685644"/>
            <a:r>
              <a:rPr lang="en-US">
                <a:solidFill>
                  <a:srgbClr val="505050"/>
                </a:solidFill>
              </a:rPr>
              <a:t>Cloud and Big Data</a:t>
            </a:r>
            <a:endParaRPr lang="en-US" dirty="0">
              <a:solidFill>
                <a:srgbClr val="505050"/>
              </a:solidFill>
            </a:endParaRPr>
          </a:p>
        </p:txBody>
      </p:sp>
      <p:sp>
        <p:nvSpPr>
          <p:cNvPr id="6" name="Slide Number Placeholder 5"/>
          <p:cNvSpPr>
            <a:spLocks noGrp="1"/>
          </p:cNvSpPr>
          <p:nvPr>
            <p:ph type="sldNum" sz="quarter" idx="12"/>
          </p:nvPr>
        </p:nvSpPr>
        <p:spPr>
          <a:xfrm>
            <a:off x="8525375" y="6437244"/>
            <a:ext cx="416697" cy="134483"/>
          </a:xfrm>
          <a:prstGeom prst="rect">
            <a:avLst/>
          </a:prstGeom>
        </p:spPr>
        <p:txBody>
          <a:bodyPr/>
          <a:lstStyle>
            <a:lvl1pPr>
              <a:defRPr>
                <a:solidFill>
                  <a:schemeClr val="tx2"/>
                </a:solidFill>
              </a:defRPr>
            </a:lvl1pPr>
          </a:lstStyle>
          <a:p>
            <a:pPr defTabSz="685644"/>
            <a:fld id="{27258FFF-F925-446B-8502-81C933981705}" type="slidenum">
              <a:rPr lang="en-US" smtClean="0">
                <a:solidFill>
                  <a:srgbClr val="505050"/>
                </a:solidFill>
              </a:rPr>
              <a:pPr defTabSz="685644"/>
              <a:t>‹#›</a:t>
            </a:fld>
            <a:endParaRPr lang="en-US" dirty="0">
              <a:solidFill>
                <a:srgbClr val="505050"/>
              </a:solidFill>
            </a:endParaRPr>
          </a:p>
        </p:txBody>
      </p:sp>
      <p:sp>
        <p:nvSpPr>
          <p:cNvPr id="7" name="Text Placeholder 4"/>
          <p:cNvSpPr>
            <a:spLocks noGrp="1"/>
          </p:cNvSpPr>
          <p:nvPr>
            <p:ph type="body" sz="quarter" idx="13"/>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81"/>
              </a:spcBef>
              <a:spcAft>
                <a:spcPts val="1765"/>
              </a:spcAft>
              <a:buFontTx/>
              <a:buNone/>
              <a:defRPr lang="en-US" sz="3823" b="0" i="0" kern="1200" spc="0" baseline="0" dirty="0" smtClean="0">
                <a:solidFill>
                  <a:schemeClr val="tx2"/>
                </a:solidFill>
                <a:latin typeface="+mj-lt"/>
                <a:ea typeface="+mn-ea"/>
                <a:cs typeface="+mn-cs"/>
              </a:defRPr>
            </a:lvl1pPr>
          </a:lstStyle>
          <a:p>
            <a:pPr marL="0" marR="0" lvl="0" indent="0" algn="l" defTabSz="685644" rtl="0" eaLnBrk="1" fontAlgn="auto" latinLnBrk="0" hangingPunct="1">
              <a:lnSpc>
                <a:spcPct val="90000"/>
              </a:lnSpc>
              <a:spcBef>
                <a:spcPts val="881"/>
              </a:spcBef>
              <a:spcAft>
                <a:spcPts val="1765"/>
              </a:spcAft>
              <a:buClrTx/>
              <a:buSzPct val="90000"/>
              <a:buFontTx/>
              <a:buNone/>
              <a:tabLst/>
            </a:pPr>
            <a:r>
              <a:rPr lang="en-US" dirty="0"/>
              <a:t>Click to edit Master text</a:t>
            </a:r>
          </a:p>
        </p:txBody>
      </p:sp>
    </p:spTree>
    <p:extLst>
      <p:ext uri="{BB962C8B-B14F-4D97-AF65-F5344CB8AC3E}">
        <p14:creationId xmlns:p14="http://schemas.microsoft.com/office/powerpoint/2010/main" val="3543998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6727600"/>
            <a:ext cx="9144000" cy="1304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27" name="Shape 27"/>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Shape 28"/>
          <p:cNvSpPr txBox="1">
            <a:spLocks noGrp="1"/>
          </p:cNvSpPr>
          <p:nvPr>
            <p:ph type="body" idx="1"/>
          </p:nvPr>
        </p:nvSpPr>
        <p:spPr>
          <a:xfrm>
            <a:off x="311700" y="1688433"/>
            <a:ext cx="8520600" cy="44036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Shape 2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103485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111018" y="6489340"/>
            <a:ext cx="2264737" cy="249960"/>
          </a:xfrm>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050688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449181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BD Wsh 2018</a:t>
            </a:r>
            <a:endParaRPr lang="en-GB"/>
          </a:p>
        </p:txBody>
      </p:sp>
      <p:sp>
        <p:nvSpPr>
          <p:cNvPr id="6" name="Footer Placeholder 5"/>
          <p:cNvSpPr>
            <a:spLocks noGrp="1"/>
          </p:cNvSpPr>
          <p:nvPr>
            <p:ph type="ftr" sz="quarter" idx="11"/>
          </p:nvPr>
        </p:nvSpPr>
        <p:spPr/>
        <p:txBody>
          <a:bodyPr/>
          <a:lstStyle/>
          <a:p>
            <a:r>
              <a:rPr lang="en-US"/>
              <a:t>Cloud and Big Data</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847949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r>
              <a:rPr lang="en-US"/>
              <a:t>BD Wsh 2018</a:t>
            </a:r>
            <a:endParaRPr lang="en-GB"/>
          </a:p>
        </p:txBody>
      </p:sp>
      <p:sp>
        <p:nvSpPr>
          <p:cNvPr id="8" name="Footer Placeholder 7"/>
          <p:cNvSpPr>
            <a:spLocks noGrp="1"/>
          </p:cNvSpPr>
          <p:nvPr>
            <p:ph type="ftr" sz="quarter" idx="11"/>
          </p:nvPr>
        </p:nvSpPr>
        <p:spPr/>
        <p:txBody>
          <a:bodyPr/>
          <a:lstStyle/>
          <a:p>
            <a:r>
              <a:rPr lang="en-US"/>
              <a:t>Cloud and Big Data</a:t>
            </a:r>
            <a:endParaRPr lang="en-GB"/>
          </a:p>
        </p:txBody>
      </p:sp>
      <p:sp>
        <p:nvSpPr>
          <p:cNvPr id="9" name="Slide Number Placeholder 8"/>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420859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r>
              <a:rPr lang="en-US"/>
              <a:t>BD Wsh 2018</a:t>
            </a:r>
            <a:endParaRPr lang="en-GB"/>
          </a:p>
        </p:txBody>
      </p:sp>
      <p:sp>
        <p:nvSpPr>
          <p:cNvPr id="4" name="Footer Placeholder 3"/>
          <p:cNvSpPr>
            <a:spLocks noGrp="1"/>
          </p:cNvSpPr>
          <p:nvPr>
            <p:ph type="ftr" sz="quarter" idx="11"/>
          </p:nvPr>
        </p:nvSpPr>
        <p:spPr/>
        <p:txBody>
          <a:bodyPr/>
          <a:lstStyle/>
          <a:p>
            <a:r>
              <a:rPr lang="en-US"/>
              <a:t>Cloud and Big Data</a:t>
            </a:r>
            <a:endParaRPr lang="en-GB"/>
          </a:p>
        </p:txBody>
      </p:sp>
      <p:sp>
        <p:nvSpPr>
          <p:cNvPr id="5" name="Slide Number Placeholder 4"/>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2531625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BD Wsh 2018</a:t>
            </a:r>
            <a:endParaRPr lang="en-GB"/>
          </a:p>
        </p:txBody>
      </p:sp>
      <p:sp>
        <p:nvSpPr>
          <p:cNvPr id="3" name="Footer Placeholder 2"/>
          <p:cNvSpPr>
            <a:spLocks noGrp="1"/>
          </p:cNvSpPr>
          <p:nvPr>
            <p:ph type="ftr" sz="quarter" idx="11"/>
          </p:nvPr>
        </p:nvSpPr>
        <p:spPr/>
        <p:txBody>
          <a:bodyPr/>
          <a:lstStyle/>
          <a:p>
            <a:r>
              <a:rPr lang="en-US"/>
              <a:t>Cloud and Big Data</a:t>
            </a:r>
            <a:endParaRPr lang="en-GB"/>
          </a:p>
        </p:txBody>
      </p:sp>
      <p:sp>
        <p:nvSpPr>
          <p:cNvPr id="4" name="Slide Number Placeholder 3"/>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43734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BD Wsh 2018</a:t>
            </a:r>
            <a:endParaRPr lang="en-GB"/>
          </a:p>
        </p:txBody>
      </p:sp>
      <p:sp>
        <p:nvSpPr>
          <p:cNvPr id="6" name="Footer Placeholder 5"/>
          <p:cNvSpPr>
            <a:spLocks noGrp="1"/>
          </p:cNvSpPr>
          <p:nvPr>
            <p:ph type="ftr" sz="quarter" idx="11"/>
          </p:nvPr>
        </p:nvSpPr>
        <p:spPr/>
        <p:txBody>
          <a:bodyPr/>
          <a:lstStyle/>
          <a:p>
            <a:r>
              <a:rPr lang="en-US"/>
              <a:t>Cloud and Big Data</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35503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BD Wsh 2018</a:t>
            </a:r>
            <a:endParaRPr lang="en-GB"/>
          </a:p>
        </p:txBody>
      </p:sp>
      <p:sp>
        <p:nvSpPr>
          <p:cNvPr id="6" name="Footer Placeholder 5"/>
          <p:cNvSpPr>
            <a:spLocks noGrp="1"/>
          </p:cNvSpPr>
          <p:nvPr>
            <p:ph type="ftr" sz="quarter" idx="11"/>
          </p:nvPr>
        </p:nvSpPr>
        <p:spPr/>
        <p:txBody>
          <a:bodyPr/>
          <a:lstStyle/>
          <a:p>
            <a:r>
              <a:rPr lang="en-US"/>
              <a:t>Cloud and Big Data</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62926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2"/>
          <p:cNvSpPr>
            <a:spLocks noChangeArrowheads="1"/>
          </p:cNvSpPr>
          <p:nvPr/>
        </p:nvSpPr>
        <p:spPr bwMode="hidden">
          <a:xfrm>
            <a:off x="4688" y="6593250"/>
            <a:ext cx="9144000" cy="292100"/>
          </a:xfrm>
          <a:prstGeom prst="rect">
            <a:avLst/>
          </a:prstGeom>
          <a:gradFill rotWithShape="0">
            <a:gsLst>
              <a:gs pos="0">
                <a:schemeClr val="bg1"/>
              </a:gs>
              <a:gs pos="100000">
                <a:schemeClr val="hlink"/>
              </a:gs>
            </a:gsLst>
            <a:lin ang="5400000" scaled="1"/>
          </a:gradFill>
          <a:ln w="9525">
            <a:noFill/>
            <a:miter lim="800000"/>
            <a:headEnd/>
            <a:tailEnd/>
          </a:ln>
          <a:effectLst/>
        </p:spPr>
        <p:txBody>
          <a:bodyPr wrap="none" lIns="91438" tIns="45719" rIns="91438" bIns="45719" anchor="ctr"/>
          <a:lstStyle/>
          <a:p>
            <a:pPr>
              <a:defRPr/>
            </a:pPr>
            <a:endParaRPr lang="en-US">
              <a:latin typeface="Times New Roman" pitchFamily="-65" charset="0"/>
            </a:endParaRPr>
          </a:p>
        </p:txBody>
      </p:sp>
      <p:sp>
        <p:nvSpPr>
          <p:cNvPr id="2" name="Title Placeholder 1"/>
          <p:cNvSpPr>
            <a:spLocks noGrp="1"/>
          </p:cNvSpPr>
          <p:nvPr>
            <p:ph type="title"/>
          </p:nvPr>
        </p:nvSpPr>
        <p:spPr>
          <a:xfrm>
            <a:off x="899591" y="148168"/>
            <a:ext cx="7787209" cy="672100"/>
          </a:xfrm>
          <a:prstGeom prst="rect">
            <a:avLst/>
          </a:prstGeom>
        </p:spPr>
        <p:txBody>
          <a:bodyPr vert="horz" lIns="72000" tIns="45720" rIns="7200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179512" y="1268760"/>
            <a:ext cx="8784976" cy="50405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111019" y="6480807"/>
            <a:ext cx="2133600" cy="258493"/>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BD Wsh 2018</a:t>
            </a:r>
            <a:endParaRPr lang="en-GB" dirty="0"/>
          </a:p>
        </p:txBody>
      </p:sp>
      <p:sp>
        <p:nvSpPr>
          <p:cNvPr id="5" name="Footer Placeholder 4"/>
          <p:cNvSpPr>
            <a:spLocks noGrp="1"/>
          </p:cNvSpPr>
          <p:nvPr>
            <p:ph type="ftr" sz="quarter" idx="3"/>
          </p:nvPr>
        </p:nvSpPr>
        <p:spPr>
          <a:xfrm>
            <a:off x="3128888" y="6480807"/>
            <a:ext cx="2895600" cy="25849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Cloud and Big Data</a:t>
            </a:r>
            <a:endParaRPr lang="en-GB" dirty="0"/>
          </a:p>
        </p:txBody>
      </p:sp>
      <p:sp>
        <p:nvSpPr>
          <p:cNvPr id="6" name="Slide Number Placeholder 5"/>
          <p:cNvSpPr>
            <a:spLocks noGrp="1"/>
          </p:cNvSpPr>
          <p:nvPr>
            <p:ph type="sldNum" sz="quarter" idx="4"/>
          </p:nvPr>
        </p:nvSpPr>
        <p:spPr>
          <a:xfrm>
            <a:off x="6876256" y="6486619"/>
            <a:ext cx="2133600" cy="252682"/>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Slide_</a:t>
            </a:r>
            <a:fld id="{5444D61A-D5EF-4AD7-8CFF-82B00AE13C42}" type="slidenum">
              <a:rPr lang="en-GB" smtClean="0"/>
              <a:pPr/>
              <a:t>‹#›</a:t>
            </a:fld>
            <a:endParaRPr lang="en-GB" dirty="0"/>
          </a:p>
        </p:txBody>
      </p:sp>
      <p:grpSp>
        <p:nvGrpSpPr>
          <p:cNvPr id="7" name="Group 36"/>
          <p:cNvGrpSpPr>
            <a:grpSpLocks/>
          </p:cNvGrpSpPr>
          <p:nvPr/>
        </p:nvGrpSpPr>
        <p:grpSpPr bwMode="auto">
          <a:xfrm>
            <a:off x="0" y="1012825"/>
            <a:ext cx="9144001" cy="144463"/>
            <a:chOff x="49" y="504"/>
            <a:chExt cx="6203" cy="97"/>
          </a:xfrm>
        </p:grpSpPr>
        <p:sp>
          <p:nvSpPr>
            <p:cNvPr id="8" name="Rectangle 34"/>
            <p:cNvSpPr>
              <a:spLocks noChangeArrowheads="1"/>
            </p:cNvSpPr>
            <p:nvPr/>
          </p:nvSpPr>
          <p:spPr bwMode="ltGray">
            <a:xfrm>
              <a:off x="49" y="504"/>
              <a:ext cx="6203" cy="44"/>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defRPr/>
              </a:pPr>
              <a:endParaRPr lang="en-US">
                <a:latin typeface="Times New Roman" pitchFamily="-65" charset="0"/>
              </a:endParaRPr>
            </a:p>
          </p:txBody>
        </p:sp>
        <p:sp>
          <p:nvSpPr>
            <p:cNvPr id="9" name="Rectangle 35"/>
            <p:cNvSpPr>
              <a:spLocks noChangeArrowheads="1"/>
            </p:cNvSpPr>
            <p:nvPr/>
          </p:nvSpPr>
          <p:spPr bwMode="ltGray">
            <a:xfrm>
              <a:off x="49" y="585"/>
              <a:ext cx="6203" cy="16"/>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defRPr/>
              </a:pPr>
              <a:endParaRPr lang="en-US">
                <a:latin typeface="Times New Roman" pitchFamily="-65" charset="0"/>
              </a:endParaRPr>
            </a:p>
          </p:txBody>
        </p:sp>
      </p:grpSp>
      <p:grpSp>
        <p:nvGrpSpPr>
          <p:cNvPr id="10" name="Group 41"/>
          <p:cNvGrpSpPr>
            <a:grpSpLocks/>
          </p:cNvGrpSpPr>
          <p:nvPr/>
        </p:nvGrpSpPr>
        <p:grpSpPr bwMode="auto">
          <a:xfrm>
            <a:off x="0" y="0"/>
            <a:ext cx="793750" cy="969963"/>
            <a:chOff x="0" y="17"/>
            <a:chExt cx="508" cy="635"/>
          </a:xfrm>
        </p:grpSpPr>
        <p:sp>
          <p:nvSpPr>
            <p:cNvPr id="11" name="Freeform 37"/>
            <p:cNvSpPr>
              <a:spLocks/>
            </p:cNvSpPr>
            <p:nvPr/>
          </p:nvSpPr>
          <p:spPr bwMode="ltGray">
            <a:xfrm>
              <a:off x="0" y="17"/>
              <a:ext cx="508" cy="635"/>
            </a:xfrm>
            <a:custGeom>
              <a:avLst/>
              <a:gdLst/>
              <a:ahLst/>
              <a:cxnLst>
                <a:cxn ang="0">
                  <a:pos x="173" y="287"/>
                </a:cxn>
                <a:cxn ang="0">
                  <a:pos x="70" y="0"/>
                </a:cxn>
                <a:cxn ang="0">
                  <a:pos x="215" y="255"/>
                </a:cxn>
                <a:cxn ang="0">
                  <a:pos x="360" y="0"/>
                </a:cxn>
                <a:cxn ang="0">
                  <a:pos x="255" y="287"/>
                </a:cxn>
                <a:cxn ang="0">
                  <a:pos x="507" y="317"/>
                </a:cxn>
                <a:cxn ang="0">
                  <a:pos x="254" y="346"/>
                </a:cxn>
                <a:cxn ang="0">
                  <a:pos x="360" y="634"/>
                </a:cxn>
                <a:cxn ang="0">
                  <a:pos x="215" y="378"/>
                </a:cxn>
                <a:cxn ang="0">
                  <a:pos x="70" y="634"/>
                </a:cxn>
                <a:cxn ang="0">
                  <a:pos x="171" y="348"/>
                </a:cxn>
                <a:cxn ang="0">
                  <a:pos x="0" y="326"/>
                </a:cxn>
                <a:cxn ang="0">
                  <a:pos x="0" y="307"/>
                </a:cxn>
                <a:cxn ang="0">
                  <a:pos x="173" y="287"/>
                </a:cxn>
              </a:cxnLst>
              <a:rect l="0" t="0" r="r" b="b"/>
              <a:pathLst>
                <a:path w="508" h="635">
                  <a:moveTo>
                    <a:pt x="173" y="287"/>
                  </a:moveTo>
                  <a:lnTo>
                    <a:pt x="70" y="0"/>
                  </a:lnTo>
                  <a:lnTo>
                    <a:pt x="215" y="255"/>
                  </a:lnTo>
                  <a:lnTo>
                    <a:pt x="360" y="0"/>
                  </a:lnTo>
                  <a:lnTo>
                    <a:pt x="255" y="287"/>
                  </a:lnTo>
                  <a:lnTo>
                    <a:pt x="507" y="317"/>
                  </a:lnTo>
                  <a:lnTo>
                    <a:pt x="254" y="346"/>
                  </a:lnTo>
                  <a:lnTo>
                    <a:pt x="360" y="634"/>
                  </a:lnTo>
                  <a:lnTo>
                    <a:pt x="215" y="378"/>
                  </a:lnTo>
                  <a:lnTo>
                    <a:pt x="70" y="634"/>
                  </a:lnTo>
                  <a:lnTo>
                    <a:pt x="171" y="348"/>
                  </a:lnTo>
                  <a:lnTo>
                    <a:pt x="0" y="326"/>
                  </a:lnTo>
                  <a:lnTo>
                    <a:pt x="0" y="307"/>
                  </a:lnTo>
                  <a:lnTo>
                    <a:pt x="173" y="287"/>
                  </a:lnTo>
                </a:path>
              </a:pathLst>
            </a:custGeom>
            <a:gradFill rotWithShape="0">
              <a:gsLst>
                <a:gs pos="0">
                  <a:srgbClr val="FFFFFF"/>
                </a:gs>
                <a:gs pos="100000">
                  <a:schemeClr val="accent1"/>
                </a:gs>
              </a:gsLst>
              <a:path path="rect">
                <a:fillToRect l="50000" t="50000" r="50000" b="50000"/>
              </a:path>
            </a:gradFill>
            <a:ln w="9525" cap="rnd">
              <a:noFill/>
              <a:round/>
              <a:headEnd/>
              <a:tailEnd/>
            </a:ln>
            <a:effectLst/>
          </p:spPr>
          <p:txBody>
            <a:bodyPr/>
            <a:lstStyle/>
            <a:p>
              <a:pPr>
                <a:defRPr/>
              </a:pPr>
              <a:endParaRPr lang="en-US">
                <a:latin typeface="Times New Roman" pitchFamily="-65" charset="0"/>
              </a:endParaRPr>
            </a:p>
          </p:txBody>
        </p:sp>
        <p:sp>
          <p:nvSpPr>
            <p:cNvPr id="12" name="Freeform 38"/>
            <p:cNvSpPr>
              <a:spLocks/>
            </p:cNvSpPr>
            <p:nvPr/>
          </p:nvSpPr>
          <p:spPr bwMode="ltGray">
            <a:xfrm>
              <a:off x="3" y="103"/>
              <a:ext cx="426" cy="461"/>
            </a:xfrm>
            <a:custGeom>
              <a:avLst/>
              <a:gdLst/>
              <a:ahLst/>
              <a:cxnLst>
                <a:cxn ang="0">
                  <a:pos x="170" y="202"/>
                </a:cxn>
                <a:cxn ang="0">
                  <a:pos x="105" y="0"/>
                </a:cxn>
                <a:cxn ang="0">
                  <a:pos x="213" y="169"/>
                </a:cxn>
                <a:cxn ang="0">
                  <a:pos x="316" y="0"/>
                </a:cxn>
                <a:cxn ang="0">
                  <a:pos x="253" y="202"/>
                </a:cxn>
                <a:cxn ang="0">
                  <a:pos x="425" y="231"/>
                </a:cxn>
                <a:cxn ang="0">
                  <a:pos x="252" y="258"/>
                </a:cxn>
                <a:cxn ang="0">
                  <a:pos x="316" y="461"/>
                </a:cxn>
                <a:cxn ang="0">
                  <a:pos x="213" y="291"/>
                </a:cxn>
                <a:cxn ang="0">
                  <a:pos x="105" y="461"/>
                </a:cxn>
                <a:cxn ang="0">
                  <a:pos x="169" y="261"/>
                </a:cxn>
                <a:cxn ang="0">
                  <a:pos x="0" y="231"/>
                </a:cxn>
                <a:cxn ang="0">
                  <a:pos x="170" y="202"/>
                </a:cxn>
              </a:cxnLst>
              <a:rect l="0" t="0" r="r" b="b"/>
              <a:pathLst>
                <a:path w="426" h="462">
                  <a:moveTo>
                    <a:pt x="170" y="202"/>
                  </a:moveTo>
                  <a:lnTo>
                    <a:pt x="105" y="0"/>
                  </a:lnTo>
                  <a:lnTo>
                    <a:pt x="213" y="169"/>
                  </a:lnTo>
                  <a:lnTo>
                    <a:pt x="316" y="0"/>
                  </a:lnTo>
                  <a:lnTo>
                    <a:pt x="253" y="202"/>
                  </a:lnTo>
                  <a:lnTo>
                    <a:pt x="425" y="231"/>
                  </a:lnTo>
                  <a:lnTo>
                    <a:pt x="252" y="258"/>
                  </a:lnTo>
                  <a:lnTo>
                    <a:pt x="316" y="461"/>
                  </a:lnTo>
                  <a:lnTo>
                    <a:pt x="213" y="291"/>
                  </a:lnTo>
                  <a:lnTo>
                    <a:pt x="105" y="461"/>
                  </a:lnTo>
                  <a:lnTo>
                    <a:pt x="169" y="261"/>
                  </a:lnTo>
                  <a:lnTo>
                    <a:pt x="0" y="231"/>
                  </a:lnTo>
                  <a:lnTo>
                    <a:pt x="170" y="202"/>
                  </a:lnTo>
                </a:path>
              </a:pathLst>
            </a:custGeom>
            <a:gradFill rotWithShape="0">
              <a:gsLst>
                <a:gs pos="0">
                  <a:srgbClr val="FFFFFF"/>
                </a:gs>
                <a:gs pos="100000">
                  <a:schemeClr val="folHlink"/>
                </a:gs>
              </a:gsLst>
              <a:path path="rect">
                <a:fillToRect l="50000" t="50000" r="50000" b="50000"/>
              </a:path>
            </a:gradFill>
            <a:ln w="9525" cap="rnd">
              <a:noFill/>
              <a:round/>
              <a:headEnd/>
              <a:tailEnd/>
            </a:ln>
            <a:effectLst/>
          </p:spPr>
          <p:txBody>
            <a:bodyPr/>
            <a:lstStyle/>
            <a:p>
              <a:pPr>
                <a:defRPr/>
              </a:pPr>
              <a:endParaRPr lang="en-US">
                <a:latin typeface="Times New Roman" pitchFamily="-65" charset="0"/>
              </a:endParaRPr>
            </a:p>
          </p:txBody>
        </p:sp>
        <p:sp>
          <p:nvSpPr>
            <p:cNvPr id="13" name="Freeform 39"/>
            <p:cNvSpPr>
              <a:spLocks/>
            </p:cNvSpPr>
            <p:nvPr/>
          </p:nvSpPr>
          <p:spPr bwMode="ltGray">
            <a:xfrm>
              <a:off x="65" y="114"/>
              <a:ext cx="301" cy="440"/>
            </a:xfrm>
            <a:custGeom>
              <a:avLst/>
              <a:gdLst/>
              <a:ahLst/>
              <a:cxnLst>
                <a:cxn ang="0">
                  <a:pos x="0" y="111"/>
                </a:cxn>
                <a:cxn ang="0">
                  <a:pos x="136" y="189"/>
                </a:cxn>
                <a:cxn ang="0">
                  <a:pos x="150" y="0"/>
                </a:cxn>
                <a:cxn ang="0">
                  <a:pos x="163" y="189"/>
                </a:cxn>
                <a:cxn ang="0">
                  <a:pos x="298" y="108"/>
                </a:cxn>
                <a:cxn ang="0">
                  <a:pos x="177" y="220"/>
                </a:cxn>
                <a:cxn ang="0">
                  <a:pos x="300" y="330"/>
                </a:cxn>
                <a:cxn ang="0">
                  <a:pos x="163" y="250"/>
                </a:cxn>
                <a:cxn ang="0">
                  <a:pos x="150" y="439"/>
                </a:cxn>
                <a:cxn ang="0">
                  <a:pos x="136" y="250"/>
                </a:cxn>
                <a:cxn ang="0">
                  <a:pos x="0" y="330"/>
                </a:cxn>
                <a:cxn ang="0">
                  <a:pos x="122" y="220"/>
                </a:cxn>
                <a:cxn ang="0">
                  <a:pos x="0" y="111"/>
                </a:cxn>
              </a:cxnLst>
              <a:rect l="0" t="0" r="r" b="b"/>
              <a:pathLst>
                <a:path w="301" h="440">
                  <a:moveTo>
                    <a:pt x="0" y="111"/>
                  </a:moveTo>
                  <a:lnTo>
                    <a:pt x="136" y="189"/>
                  </a:lnTo>
                  <a:lnTo>
                    <a:pt x="150" y="0"/>
                  </a:lnTo>
                  <a:lnTo>
                    <a:pt x="163" y="189"/>
                  </a:lnTo>
                  <a:lnTo>
                    <a:pt x="298" y="108"/>
                  </a:lnTo>
                  <a:lnTo>
                    <a:pt x="177" y="220"/>
                  </a:lnTo>
                  <a:lnTo>
                    <a:pt x="300" y="330"/>
                  </a:lnTo>
                  <a:lnTo>
                    <a:pt x="163" y="250"/>
                  </a:lnTo>
                  <a:lnTo>
                    <a:pt x="150" y="439"/>
                  </a:lnTo>
                  <a:lnTo>
                    <a:pt x="136" y="250"/>
                  </a:lnTo>
                  <a:lnTo>
                    <a:pt x="0" y="330"/>
                  </a:lnTo>
                  <a:lnTo>
                    <a:pt x="122" y="220"/>
                  </a:lnTo>
                  <a:lnTo>
                    <a:pt x="0" y="111"/>
                  </a:lnTo>
                </a:path>
              </a:pathLst>
            </a:custGeom>
            <a:gradFill rotWithShape="0">
              <a:gsLst>
                <a:gs pos="0">
                  <a:srgbClr val="FFFFFF"/>
                </a:gs>
                <a:gs pos="100000">
                  <a:schemeClr val="accent1"/>
                </a:gs>
              </a:gsLst>
              <a:path path="rect">
                <a:fillToRect l="50000" t="50000" r="50000" b="50000"/>
              </a:path>
            </a:gradFill>
            <a:ln w="9525" cap="rnd">
              <a:noFill/>
              <a:round/>
              <a:headEnd/>
              <a:tailEnd/>
            </a:ln>
            <a:effectLst/>
          </p:spPr>
          <p:txBody>
            <a:bodyPr/>
            <a:lstStyle/>
            <a:p>
              <a:pPr>
                <a:defRPr/>
              </a:pPr>
              <a:endParaRPr lang="en-US">
                <a:latin typeface="Times New Roman" pitchFamily="-65" charset="0"/>
              </a:endParaRPr>
            </a:p>
          </p:txBody>
        </p:sp>
        <p:sp>
          <p:nvSpPr>
            <p:cNvPr id="14" name="Freeform 40"/>
            <p:cNvSpPr>
              <a:spLocks/>
            </p:cNvSpPr>
            <p:nvPr/>
          </p:nvSpPr>
          <p:spPr bwMode="ltGray">
            <a:xfrm>
              <a:off x="179" y="277"/>
              <a:ext cx="75" cy="111"/>
            </a:xfrm>
            <a:custGeom>
              <a:avLst/>
              <a:gdLst/>
              <a:ahLst/>
              <a:cxnLst>
                <a:cxn ang="0">
                  <a:pos x="0" y="26"/>
                </a:cxn>
                <a:cxn ang="0">
                  <a:pos x="30" y="40"/>
                </a:cxn>
                <a:cxn ang="0">
                  <a:pos x="37" y="0"/>
                </a:cxn>
                <a:cxn ang="0">
                  <a:pos x="43" y="40"/>
                </a:cxn>
                <a:cxn ang="0">
                  <a:pos x="74" y="26"/>
                </a:cxn>
                <a:cxn ang="0">
                  <a:pos x="50" y="55"/>
                </a:cxn>
                <a:cxn ang="0">
                  <a:pos x="74" y="81"/>
                </a:cxn>
                <a:cxn ang="0">
                  <a:pos x="43" y="69"/>
                </a:cxn>
                <a:cxn ang="0">
                  <a:pos x="37" y="110"/>
                </a:cxn>
                <a:cxn ang="0">
                  <a:pos x="30" y="69"/>
                </a:cxn>
                <a:cxn ang="0">
                  <a:pos x="0" y="81"/>
                </a:cxn>
                <a:cxn ang="0">
                  <a:pos x="23" y="55"/>
                </a:cxn>
                <a:cxn ang="0">
                  <a:pos x="0" y="26"/>
                </a:cxn>
              </a:cxnLst>
              <a:rect l="0" t="0" r="r" b="b"/>
              <a:pathLst>
                <a:path w="75" h="111">
                  <a:moveTo>
                    <a:pt x="0" y="26"/>
                  </a:moveTo>
                  <a:lnTo>
                    <a:pt x="30" y="40"/>
                  </a:lnTo>
                  <a:lnTo>
                    <a:pt x="37" y="0"/>
                  </a:lnTo>
                  <a:lnTo>
                    <a:pt x="43" y="40"/>
                  </a:lnTo>
                  <a:lnTo>
                    <a:pt x="74" y="26"/>
                  </a:lnTo>
                  <a:lnTo>
                    <a:pt x="50" y="55"/>
                  </a:lnTo>
                  <a:lnTo>
                    <a:pt x="74" y="81"/>
                  </a:lnTo>
                  <a:lnTo>
                    <a:pt x="43" y="69"/>
                  </a:lnTo>
                  <a:lnTo>
                    <a:pt x="37" y="110"/>
                  </a:lnTo>
                  <a:lnTo>
                    <a:pt x="30" y="69"/>
                  </a:lnTo>
                  <a:lnTo>
                    <a:pt x="0" y="81"/>
                  </a:lnTo>
                  <a:lnTo>
                    <a:pt x="23" y="55"/>
                  </a:lnTo>
                  <a:lnTo>
                    <a:pt x="0" y="26"/>
                  </a:lnTo>
                </a:path>
              </a:pathLst>
            </a:custGeom>
            <a:solidFill>
              <a:srgbClr val="F9F9F9"/>
            </a:solidFill>
            <a:ln w="9525" cap="rnd">
              <a:noFill/>
              <a:round/>
              <a:headEnd/>
              <a:tailEnd/>
            </a:ln>
            <a:effectLst/>
          </p:spPr>
          <p:txBody>
            <a:bodyPr/>
            <a:lstStyle/>
            <a:p>
              <a:pPr>
                <a:defRPr/>
              </a:pPr>
              <a:endParaRPr lang="en-US">
                <a:latin typeface="Times New Roman" pitchFamily="-65" charset="0"/>
              </a:endParaRPr>
            </a:p>
          </p:txBody>
        </p:sp>
      </p:grpSp>
    </p:spTree>
    <p:extLst>
      <p:ext uri="{BB962C8B-B14F-4D97-AF65-F5344CB8AC3E}">
        <p14:creationId xmlns:p14="http://schemas.microsoft.com/office/powerpoint/2010/main" val="929042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4" r:id="rId13"/>
  </p:sldLayoutIdLst>
  <p:hf hdr="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bigdatawg.nist.gov/home.ph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bigdatawg.nist.gov/V1_output_docs.ph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nosql-database.or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png"/><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34.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3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2.png"/><Relationship Id="rId5" Type="http://schemas.openxmlformats.org/officeDocument/2006/relationships/tags" Target="../tags/tag7.xml"/><Relationship Id="rId10"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4" Type="http://schemas.openxmlformats.org/officeDocument/2006/relationships/tags" Target="../tags/tag6.xml"/><Relationship Id="rId9" Type="http://schemas.openxmlformats.org/officeDocument/2006/relationships/slideLayout" Target="../slideLayouts/slideLayout6.xml"/><Relationship Id="rId14" Type="http://schemas.openxmlformats.org/officeDocument/2006/relationships/image" Target="../media/image35.png"/></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nirvacana.com/thoughts/becoming-a-data-scientist/"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s://www.ibm.com/communities/analytics/watson-analytics-blog/guide-to-sample-datasets/" TargetMode="External"/><Relationship Id="rId3" Type="http://schemas.openxmlformats.org/officeDocument/2006/relationships/hyperlink" Target="https://data.stackexchange.com/stackoverflow/" TargetMode="External"/><Relationship Id="rId7" Type="http://schemas.openxmlformats.org/officeDocument/2006/relationships/hyperlink" Target="http://datamarket.azure.com/browse" TargetMode="External"/><Relationship Id="rId2" Type="http://schemas.openxmlformats.org/officeDocument/2006/relationships/hyperlink" Target="https://www.kaggle.com/" TargetMode="External"/><Relationship Id="rId1" Type="http://schemas.openxmlformats.org/officeDocument/2006/relationships/slideLayout" Target="../slideLayouts/slideLayout2.xml"/><Relationship Id="rId6" Type="http://schemas.openxmlformats.org/officeDocument/2006/relationships/hyperlink" Target="https://docs.microsoft.com/en-us/azure/sql-database/sql-database-public-data-sets" TargetMode="External"/><Relationship Id="rId5" Type="http://schemas.openxmlformats.org/officeDocument/2006/relationships/hyperlink" Target="https://aws.amazon.com/public-datasets/" TargetMode="External"/><Relationship Id="rId10" Type="http://schemas.openxmlformats.org/officeDocument/2006/relationships/hyperlink" Target="https://en.wikipedia.org/wiki/List_of_datasets_for_machine_learning_research" TargetMode="External"/><Relationship Id="rId4" Type="http://schemas.openxmlformats.org/officeDocument/2006/relationships/hyperlink" Target="https://cloud.google.com/public-datasets/" TargetMode="External"/><Relationship Id="rId9" Type="http://schemas.openxmlformats.org/officeDocument/2006/relationships/hyperlink" Target="http://lab.kb.n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747" y="4998198"/>
            <a:ext cx="3785028" cy="1877374"/>
          </a:xfrm>
          <a:prstGeom prst="rect">
            <a:avLst/>
          </a:prstGeom>
        </p:spPr>
      </p:pic>
      <p:sp>
        <p:nvSpPr>
          <p:cNvPr id="3" name="Content Placeholder 2"/>
          <p:cNvSpPr>
            <a:spLocks noGrp="1"/>
          </p:cNvSpPr>
          <p:nvPr>
            <p:ph idx="1"/>
          </p:nvPr>
        </p:nvSpPr>
        <p:spPr>
          <a:xfrm>
            <a:off x="4103021" y="4156014"/>
            <a:ext cx="4644516" cy="727203"/>
          </a:xfrm>
        </p:spPr>
        <p:txBody>
          <a:bodyPr>
            <a:noAutofit/>
          </a:bodyPr>
          <a:lstStyle/>
          <a:p>
            <a:pPr marL="0" indent="0">
              <a:buNone/>
            </a:pPr>
            <a:r>
              <a:rPr lang="en-US" sz="1600" dirty="0"/>
              <a:t>Yuri </a:t>
            </a:r>
            <a:r>
              <a:rPr lang="en-US" sz="1600" dirty="0" err="1"/>
              <a:t>Demchenko</a:t>
            </a:r>
            <a:endParaRPr lang="en-US" sz="1600" dirty="0"/>
          </a:p>
          <a:p>
            <a:pPr marL="0" indent="0">
              <a:buNone/>
            </a:pPr>
            <a:r>
              <a:rPr lang="en-US" sz="1600" dirty="0"/>
              <a:t>System and Networking Lab, UvA</a:t>
            </a:r>
          </a:p>
        </p:txBody>
      </p:sp>
      <p:pic>
        <p:nvPicPr>
          <p:cNvPr id="1026" name="Picture 2" descr="http://chasopys.ua/static/media/cache/04/ed/04ed77ec5f11ca18f8526fb4ecd9cd4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4268" y="-42505"/>
            <a:ext cx="2156791" cy="161759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0" y="2155770"/>
            <a:ext cx="8722741" cy="1885676"/>
          </a:xfrm>
          <a:prstGeom prst="rect">
            <a:avLst/>
          </a:prstGeom>
          <a:solidFill>
            <a:schemeClr val="bg1"/>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Cloud based solutions for Big Data: </a:t>
            </a:r>
            <a:br>
              <a:rPr lang="en-US" sz="2400" dirty="0"/>
            </a:br>
            <a:r>
              <a:rPr lang="en-US" sz="2400" dirty="0"/>
              <a:t>Cloud based Big Data Infrastructure and Platforms,  </a:t>
            </a:r>
            <a:br>
              <a:rPr lang="en-US" sz="2400" dirty="0"/>
            </a:br>
            <a:r>
              <a:rPr lang="en-US" sz="2400" dirty="0"/>
              <a:t>SQL and NoSQL databases,</a:t>
            </a:r>
          </a:p>
          <a:p>
            <a:pPr marL="0" indent="0" algn="ctr">
              <a:buNone/>
            </a:pPr>
            <a:r>
              <a:rPr lang="en-US" sz="2400" dirty="0"/>
              <a:t>DevOps and </a:t>
            </a:r>
            <a:r>
              <a:rPr lang="en-US" sz="2400" dirty="0" err="1"/>
              <a:t>DataOps</a:t>
            </a:r>
            <a:endParaRPr lang="en-US" sz="3200" dirty="0"/>
          </a:p>
        </p:txBody>
      </p:sp>
      <p:grpSp>
        <p:nvGrpSpPr>
          <p:cNvPr id="11" name="Group 10"/>
          <p:cNvGrpSpPr/>
          <p:nvPr/>
        </p:nvGrpSpPr>
        <p:grpSpPr>
          <a:xfrm>
            <a:off x="2559950" y="5730913"/>
            <a:ext cx="1524281" cy="771558"/>
            <a:chOff x="2188911" y="5410601"/>
            <a:chExt cx="2610290" cy="1371470"/>
          </a:xfrm>
        </p:grpSpPr>
        <p:sp>
          <p:nvSpPr>
            <p:cNvPr id="12" name="Cloud 11"/>
            <p:cNvSpPr/>
            <p:nvPr/>
          </p:nvSpPr>
          <p:spPr>
            <a:xfrm>
              <a:off x="2188911" y="5410601"/>
              <a:ext cx="2610290" cy="1371470"/>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3" name="Oval 12"/>
            <p:cNvSpPr/>
            <p:nvPr/>
          </p:nvSpPr>
          <p:spPr>
            <a:xfrm>
              <a:off x="4346989" y="5854197"/>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cxnSp>
          <p:nvCxnSpPr>
            <p:cNvPr id="14" name="Straight Connector 13"/>
            <p:cNvCxnSpPr>
              <a:stCxn id="23" idx="6"/>
              <a:endCxn id="13" idx="1"/>
            </p:cNvCxnSpPr>
            <p:nvPr/>
          </p:nvCxnSpPr>
          <p:spPr>
            <a:xfrm>
              <a:off x="4014258" y="5761077"/>
              <a:ext cx="362276" cy="1176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0" idx="7"/>
              <a:endCxn id="13" idx="3"/>
            </p:cNvCxnSpPr>
            <p:nvPr/>
          </p:nvCxnSpPr>
          <p:spPr>
            <a:xfrm flipV="1">
              <a:off x="4105157" y="5997176"/>
              <a:ext cx="271377" cy="2619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2468424" y="6019987"/>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17" name="Oval 16"/>
            <p:cNvSpPr/>
            <p:nvPr/>
          </p:nvSpPr>
          <p:spPr>
            <a:xfrm>
              <a:off x="2905018" y="6305752"/>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18" name="Oval 17"/>
            <p:cNvSpPr/>
            <p:nvPr/>
          </p:nvSpPr>
          <p:spPr>
            <a:xfrm>
              <a:off x="3169708" y="6047772"/>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19" name="Oval 18"/>
            <p:cNvSpPr/>
            <p:nvPr/>
          </p:nvSpPr>
          <p:spPr>
            <a:xfrm>
              <a:off x="3419766" y="6408897"/>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0" name="Oval 19"/>
            <p:cNvSpPr/>
            <p:nvPr/>
          </p:nvSpPr>
          <p:spPr>
            <a:xfrm>
              <a:off x="3932960" y="6234589"/>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1" name="Oval 20"/>
            <p:cNvSpPr/>
            <p:nvPr/>
          </p:nvSpPr>
          <p:spPr>
            <a:xfrm>
              <a:off x="3616665" y="5982669"/>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2" name="Oval 21"/>
            <p:cNvSpPr/>
            <p:nvPr/>
          </p:nvSpPr>
          <p:spPr>
            <a:xfrm>
              <a:off x="3338958" y="5695867"/>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3" name="Oval 22"/>
            <p:cNvSpPr/>
            <p:nvPr/>
          </p:nvSpPr>
          <p:spPr>
            <a:xfrm>
              <a:off x="3812516" y="5677322"/>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4" name="Oval 23"/>
            <p:cNvSpPr/>
            <p:nvPr/>
          </p:nvSpPr>
          <p:spPr>
            <a:xfrm>
              <a:off x="2469745" y="6305752"/>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sp>
          <p:nvSpPr>
            <p:cNvPr id="25" name="Oval 24"/>
            <p:cNvSpPr/>
            <p:nvPr/>
          </p:nvSpPr>
          <p:spPr>
            <a:xfrm>
              <a:off x="2920580" y="5784067"/>
              <a:ext cx="201742" cy="16751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00" dirty="0">
                  <a:solidFill>
                    <a:schemeClr val="tx1"/>
                  </a:solidFill>
                  <a:latin typeface="+mj-lt"/>
                </a:rPr>
                <a:t>CN</a:t>
              </a:r>
            </a:p>
          </p:txBody>
        </p:sp>
        <p:cxnSp>
          <p:nvCxnSpPr>
            <p:cNvPr id="26" name="Straight Connector 25"/>
            <p:cNvCxnSpPr>
              <a:endCxn id="17" idx="1"/>
            </p:cNvCxnSpPr>
            <p:nvPr/>
          </p:nvCxnSpPr>
          <p:spPr>
            <a:xfrm>
              <a:off x="2628644" y="6172532"/>
              <a:ext cx="305918" cy="1577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8" idx="2"/>
            </p:cNvCxnSpPr>
            <p:nvPr/>
          </p:nvCxnSpPr>
          <p:spPr>
            <a:xfrm>
              <a:off x="2671487" y="6122164"/>
              <a:ext cx="498221" cy="93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8" idx="1"/>
            </p:cNvCxnSpPr>
            <p:nvPr/>
          </p:nvCxnSpPr>
          <p:spPr>
            <a:xfrm>
              <a:off x="3065225" y="5950617"/>
              <a:ext cx="134028" cy="121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1" idx="1"/>
            </p:cNvCxnSpPr>
            <p:nvPr/>
          </p:nvCxnSpPr>
          <p:spPr>
            <a:xfrm>
              <a:off x="3520637" y="5845477"/>
              <a:ext cx="125572" cy="161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1" idx="5"/>
              <a:endCxn id="20" idx="1"/>
            </p:cNvCxnSpPr>
            <p:nvPr/>
          </p:nvCxnSpPr>
          <p:spPr>
            <a:xfrm>
              <a:off x="3788862" y="6125649"/>
              <a:ext cx="173642" cy="1334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8" idx="5"/>
              <a:endCxn id="19" idx="1"/>
            </p:cNvCxnSpPr>
            <p:nvPr/>
          </p:nvCxnSpPr>
          <p:spPr>
            <a:xfrm>
              <a:off x="3341905" y="6190752"/>
              <a:ext cx="107406" cy="2426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7" idx="5"/>
              <a:endCxn id="19" idx="2"/>
            </p:cNvCxnSpPr>
            <p:nvPr/>
          </p:nvCxnSpPr>
          <p:spPr>
            <a:xfrm>
              <a:off x="3077215" y="6448731"/>
              <a:ext cx="342551" cy="4392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9" idx="6"/>
              <a:endCxn id="20" idx="3"/>
            </p:cNvCxnSpPr>
            <p:nvPr/>
          </p:nvCxnSpPr>
          <p:spPr>
            <a:xfrm flipV="1">
              <a:off x="3621508" y="6377568"/>
              <a:ext cx="340996" cy="11508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23" idx="2"/>
            </p:cNvCxnSpPr>
            <p:nvPr/>
          </p:nvCxnSpPr>
          <p:spPr>
            <a:xfrm>
              <a:off x="3544721" y="5761077"/>
              <a:ext cx="26779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1" idx="6"/>
              <a:endCxn id="13" idx="2"/>
            </p:cNvCxnSpPr>
            <p:nvPr/>
          </p:nvCxnSpPr>
          <p:spPr>
            <a:xfrm flipV="1">
              <a:off x="3818407" y="5937952"/>
              <a:ext cx="528583" cy="1284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25" idx="2"/>
            </p:cNvCxnSpPr>
            <p:nvPr/>
          </p:nvCxnSpPr>
          <p:spPr>
            <a:xfrm flipV="1">
              <a:off x="2640213" y="5867822"/>
              <a:ext cx="280367" cy="169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2" idx="2"/>
            </p:cNvCxnSpPr>
            <p:nvPr/>
          </p:nvCxnSpPr>
          <p:spPr>
            <a:xfrm flipV="1">
              <a:off x="3127810" y="5779622"/>
              <a:ext cx="211148" cy="701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21" idx="2"/>
            </p:cNvCxnSpPr>
            <p:nvPr/>
          </p:nvCxnSpPr>
          <p:spPr>
            <a:xfrm flipV="1">
              <a:off x="3371450" y="6066424"/>
              <a:ext cx="245215" cy="499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1" idx="4"/>
              <a:endCxn id="19" idx="0"/>
            </p:cNvCxnSpPr>
            <p:nvPr/>
          </p:nvCxnSpPr>
          <p:spPr>
            <a:xfrm flipH="1">
              <a:off x="3520637" y="6150180"/>
              <a:ext cx="196899" cy="2587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17" idx="2"/>
            </p:cNvCxnSpPr>
            <p:nvPr/>
          </p:nvCxnSpPr>
          <p:spPr>
            <a:xfrm flipV="1">
              <a:off x="2672111" y="6389507"/>
              <a:ext cx="232907" cy="5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24" idx="0"/>
            </p:cNvCxnSpPr>
            <p:nvPr/>
          </p:nvCxnSpPr>
          <p:spPr>
            <a:xfrm>
              <a:off x="2551217" y="6187146"/>
              <a:ext cx="19400" cy="1186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8" idx="7"/>
              <a:endCxn id="23" idx="3"/>
            </p:cNvCxnSpPr>
            <p:nvPr/>
          </p:nvCxnSpPr>
          <p:spPr>
            <a:xfrm flipV="1">
              <a:off x="3341905" y="5820301"/>
              <a:ext cx="500155" cy="252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18" idx="0"/>
            </p:cNvCxnSpPr>
            <p:nvPr/>
          </p:nvCxnSpPr>
          <p:spPr>
            <a:xfrm flipH="1">
              <a:off x="3270579" y="5859103"/>
              <a:ext cx="145253" cy="18867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17" idx="7"/>
            </p:cNvCxnSpPr>
            <p:nvPr/>
          </p:nvCxnSpPr>
          <p:spPr>
            <a:xfrm flipH="1">
              <a:off x="3077215" y="6197659"/>
              <a:ext cx="129013" cy="1326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3" idx="4"/>
              <a:endCxn id="20" idx="0"/>
            </p:cNvCxnSpPr>
            <p:nvPr/>
          </p:nvCxnSpPr>
          <p:spPr>
            <a:xfrm>
              <a:off x="3913387" y="5844833"/>
              <a:ext cx="120444" cy="3897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7" idx="0"/>
            </p:cNvCxnSpPr>
            <p:nvPr/>
          </p:nvCxnSpPr>
          <p:spPr>
            <a:xfrm>
              <a:off x="2997454" y="5946303"/>
              <a:ext cx="8435" cy="3594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24" idx="7"/>
            </p:cNvCxnSpPr>
            <p:nvPr/>
          </p:nvCxnSpPr>
          <p:spPr>
            <a:xfrm flipH="1">
              <a:off x="2641943" y="5930228"/>
              <a:ext cx="319662" cy="4000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4308619" y="5533257"/>
            <a:ext cx="1244899" cy="787784"/>
            <a:chOff x="5355886" y="5283617"/>
            <a:chExt cx="1244899" cy="787784"/>
          </a:xfrm>
        </p:grpSpPr>
        <p:sp>
          <p:nvSpPr>
            <p:cNvPr id="49" name="Cloud 48"/>
            <p:cNvSpPr/>
            <p:nvPr/>
          </p:nvSpPr>
          <p:spPr>
            <a:xfrm flipV="1">
              <a:off x="5355886" y="5283617"/>
              <a:ext cx="1244899" cy="787784"/>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grpSp>
          <p:nvGrpSpPr>
            <p:cNvPr id="50" name="Group 49"/>
            <p:cNvGrpSpPr/>
            <p:nvPr/>
          </p:nvGrpSpPr>
          <p:grpSpPr>
            <a:xfrm>
              <a:off x="5511729" y="5466147"/>
              <a:ext cx="820008" cy="432667"/>
              <a:chOff x="5799932" y="5398334"/>
              <a:chExt cx="976433" cy="515203"/>
            </a:xfrm>
          </p:grpSpPr>
          <p:sp>
            <p:nvSpPr>
              <p:cNvPr id="51" name="Snip and Round Single Corner Rectangle 50"/>
              <p:cNvSpPr/>
              <p:nvPr/>
            </p:nvSpPr>
            <p:spPr>
              <a:xfrm>
                <a:off x="5799932" y="5593401"/>
                <a:ext cx="976433" cy="317992"/>
              </a:xfrm>
              <a:prstGeom prst="snipRoundRect">
                <a:avLst/>
              </a:prstGeom>
              <a:solidFill>
                <a:schemeClr val="bg1">
                  <a:lumMod val="8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mj-lt"/>
                </a:endParaRPr>
              </a:p>
            </p:txBody>
          </p:sp>
          <p:sp>
            <p:nvSpPr>
              <p:cNvPr id="52" name="Rectangle 51"/>
              <p:cNvSpPr/>
              <p:nvPr/>
            </p:nvSpPr>
            <p:spPr>
              <a:xfrm>
                <a:off x="5801995" y="5823154"/>
                <a:ext cx="974370" cy="90383"/>
              </a:xfrm>
              <a:prstGeom prst="rect">
                <a:avLst/>
              </a:prstGeom>
              <a:solidFill>
                <a:schemeClr val="bg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53" name="Flowchart: Internal Storage 52"/>
              <p:cNvSpPr/>
              <p:nvPr/>
            </p:nvSpPr>
            <p:spPr>
              <a:xfrm>
                <a:off x="5885616" y="5398334"/>
                <a:ext cx="253724" cy="287905"/>
              </a:xfrm>
              <a:prstGeom prst="flowChartInternalStorag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mj-lt"/>
                </a:endParaRPr>
              </a:p>
            </p:txBody>
          </p:sp>
          <p:sp>
            <p:nvSpPr>
              <p:cNvPr id="54" name="Flowchart: Internal Storage 53"/>
              <p:cNvSpPr/>
              <p:nvPr/>
            </p:nvSpPr>
            <p:spPr>
              <a:xfrm>
                <a:off x="6406696" y="5476137"/>
                <a:ext cx="253724" cy="287905"/>
              </a:xfrm>
              <a:prstGeom prst="flowChartInternalStorag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mj-lt"/>
                </a:endParaRPr>
              </a:p>
            </p:txBody>
          </p:sp>
          <p:sp>
            <p:nvSpPr>
              <p:cNvPr id="55" name="Flowchart: Internal Storage 54"/>
              <p:cNvSpPr/>
              <p:nvPr/>
            </p:nvSpPr>
            <p:spPr>
              <a:xfrm>
                <a:off x="6253640" y="5416345"/>
                <a:ext cx="253724" cy="287905"/>
              </a:xfrm>
              <a:prstGeom prst="flowChartInternalStorag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mj-lt"/>
                </a:endParaRPr>
              </a:p>
            </p:txBody>
          </p:sp>
          <p:sp>
            <p:nvSpPr>
              <p:cNvPr id="56" name="Flowchart: Internal Storage 55"/>
              <p:cNvSpPr/>
              <p:nvPr/>
            </p:nvSpPr>
            <p:spPr>
              <a:xfrm>
                <a:off x="6042967" y="5484469"/>
                <a:ext cx="253724" cy="287905"/>
              </a:xfrm>
              <a:prstGeom prst="flowChartInternalStorag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mj-lt"/>
                </a:endParaRPr>
              </a:p>
            </p:txBody>
          </p:sp>
        </p:grpSp>
      </p:grpSp>
      <p:sp>
        <p:nvSpPr>
          <p:cNvPr id="58" name="Freeform 139"/>
          <p:cNvSpPr>
            <a:spLocks noEditPoints="1"/>
          </p:cNvSpPr>
          <p:nvPr/>
        </p:nvSpPr>
        <p:spPr bwMode="black">
          <a:xfrm>
            <a:off x="1846885" y="4941402"/>
            <a:ext cx="1240742" cy="885841"/>
          </a:xfrm>
          <a:custGeom>
            <a:avLst/>
            <a:gdLst>
              <a:gd name="T0" fmla="*/ 1232 w 3162"/>
              <a:gd name="T1" fmla="*/ 548 h 2150"/>
              <a:gd name="T2" fmla="*/ 1114 w 3162"/>
              <a:gd name="T3" fmla="*/ 859 h 2150"/>
              <a:gd name="T4" fmla="*/ 746 w 3162"/>
              <a:gd name="T5" fmla="*/ 895 h 2150"/>
              <a:gd name="T6" fmla="*/ 549 w 3162"/>
              <a:gd name="T7" fmla="*/ 925 h 2150"/>
              <a:gd name="T8" fmla="*/ 862 w 3162"/>
              <a:gd name="T9" fmla="*/ 348 h 2150"/>
              <a:gd name="T10" fmla="*/ 1240 w 3162"/>
              <a:gd name="T11" fmla="*/ 502 h 2150"/>
              <a:gd name="T12" fmla="*/ 725 w 3162"/>
              <a:gd name="T13" fmla="*/ 1177 h 2150"/>
              <a:gd name="T14" fmla="*/ 560 w 3162"/>
              <a:gd name="T15" fmla="*/ 929 h 2150"/>
              <a:gd name="T16" fmla="*/ 592 w 3162"/>
              <a:gd name="T17" fmla="*/ 942 h 2150"/>
              <a:gd name="T18" fmla="*/ 779 w 3162"/>
              <a:gd name="T19" fmla="*/ 1124 h 2150"/>
              <a:gd name="T20" fmla="*/ 1229 w 3162"/>
              <a:gd name="T21" fmla="*/ 555 h 2150"/>
              <a:gd name="T22" fmla="*/ 2213 w 3162"/>
              <a:gd name="T23" fmla="*/ 1670 h 2150"/>
              <a:gd name="T24" fmla="*/ 2168 w 3162"/>
              <a:gd name="T25" fmla="*/ 1483 h 2150"/>
              <a:gd name="T26" fmla="*/ 2454 w 3162"/>
              <a:gd name="T27" fmla="*/ 1382 h 2150"/>
              <a:gd name="T28" fmla="*/ 2658 w 3162"/>
              <a:gd name="T29" fmla="*/ 1554 h 2150"/>
              <a:gd name="T30" fmla="*/ 2367 w 3162"/>
              <a:gd name="T31" fmla="*/ 1746 h 2150"/>
              <a:gd name="T32" fmla="*/ 2609 w 3162"/>
              <a:gd name="T33" fmla="*/ 1544 h 2150"/>
              <a:gd name="T34" fmla="*/ 2301 w 3162"/>
              <a:gd name="T35" fmla="*/ 1388 h 2150"/>
              <a:gd name="T36" fmla="*/ 2293 w 3162"/>
              <a:gd name="T37" fmla="*/ 1645 h 2150"/>
              <a:gd name="T38" fmla="*/ 2456 w 3162"/>
              <a:gd name="T39" fmla="*/ 1656 h 2150"/>
              <a:gd name="T40" fmla="*/ 2490 w 3162"/>
              <a:gd name="T41" fmla="*/ 1720 h 2150"/>
              <a:gd name="T42" fmla="*/ 2538 w 3162"/>
              <a:gd name="T43" fmla="*/ 1520 h 2150"/>
              <a:gd name="T44" fmla="*/ 2229 w 3162"/>
              <a:gd name="T45" fmla="*/ 1507 h 2150"/>
              <a:gd name="T46" fmla="*/ 2175 w 3162"/>
              <a:gd name="T47" fmla="*/ 1470 h 2150"/>
              <a:gd name="T48" fmla="*/ 3161 w 3162"/>
              <a:gd name="T49" fmla="*/ 1198 h 2150"/>
              <a:gd name="T50" fmla="*/ 2691 w 3162"/>
              <a:gd name="T51" fmla="*/ 1251 h 2150"/>
              <a:gd name="T52" fmla="*/ 2744 w 3162"/>
              <a:gd name="T53" fmla="*/ 1098 h 2150"/>
              <a:gd name="T54" fmla="*/ 2784 w 3162"/>
              <a:gd name="T55" fmla="*/ 1091 h 2150"/>
              <a:gd name="T56" fmla="*/ 2784 w 3162"/>
              <a:gd name="T57" fmla="*/ 1091 h 2150"/>
              <a:gd name="T58" fmla="*/ 2677 w 3162"/>
              <a:gd name="T59" fmla="*/ 1503 h 2150"/>
              <a:gd name="T60" fmla="*/ 3081 w 3162"/>
              <a:gd name="T61" fmla="*/ 1322 h 2150"/>
              <a:gd name="T62" fmla="*/ 779 w 3162"/>
              <a:gd name="T63" fmla="*/ 1123 h 2150"/>
              <a:gd name="T64" fmla="*/ 600 w 3162"/>
              <a:gd name="T65" fmla="*/ 1445 h 2150"/>
              <a:gd name="T66" fmla="*/ 594 w 3162"/>
              <a:gd name="T67" fmla="*/ 1563 h 2150"/>
              <a:gd name="T68" fmla="*/ 779 w 3162"/>
              <a:gd name="T69" fmla="*/ 1123 h 2150"/>
              <a:gd name="T70" fmla="*/ 394 w 3162"/>
              <a:gd name="T71" fmla="*/ 1456 h 2150"/>
              <a:gd name="T72" fmla="*/ 394 w 3162"/>
              <a:gd name="T73" fmla="*/ 1456 h 2150"/>
              <a:gd name="T74" fmla="*/ 730 w 3162"/>
              <a:gd name="T75" fmla="*/ 1147 h 2150"/>
              <a:gd name="T76" fmla="*/ 730 w 3162"/>
              <a:gd name="T77" fmla="*/ 1147 h 2150"/>
              <a:gd name="T78" fmla="*/ 2090 w 3162"/>
              <a:gd name="T79" fmla="*/ 1387 h 2150"/>
              <a:gd name="T80" fmla="*/ 1909 w 3162"/>
              <a:gd name="T81" fmla="*/ 1116 h 2150"/>
              <a:gd name="T82" fmla="*/ 1360 w 3162"/>
              <a:gd name="T83" fmla="*/ 1038 h 2150"/>
              <a:gd name="T84" fmla="*/ 1643 w 3162"/>
              <a:gd name="T85" fmla="*/ 608 h 2150"/>
              <a:gd name="T86" fmla="*/ 1700 w 3162"/>
              <a:gd name="T87" fmla="*/ 181 h 2150"/>
              <a:gd name="T88" fmla="*/ 2216 w 3162"/>
              <a:gd name="T89" fmla="*/ 631 h 2150"/>
              <a:gd name="T90" fmla="*/ 2245 w 3162"/>
              <a:gd name="T91" fmla="*/ 712 h 2150"/>
              <a:gd name="T92" fmla="*/ 2066 w 3162"/>
              <a:gd name="T93" fmla="*/ 1368 h 2150"/>
              <a:gd name="T94" fmla="*/ 1437 w 3162"/>
              <a:gd name="T95" fmla="*/ 1081 h 2150"/>
              <a:gd name="T96" fmla="*/ 1925 w 3162"/>
              <a:gd name="T97" fmla="*/ 1306 h 2150"/>
              <a:gd name="T98" fmla="*/ 1949 w 3162"/>
              <a:gd name="T99" fmla="*/ 1312 h 2150"/>
              <a:gd name="T100" fmla="*/ 1733 w 3162"/>
              <a:gd name="T101" fmla="*/ 1818 h 2150"/>
              <a:gd name="T102" fmla="*/ 1651 w 3162"/>
              <a:gd name="T103" fmla="*/ 1364 h 2150"/>
              <a:gd name="T104" fmla="*/ 1962 w 3162"/>
              <a:gd name="T105" fmla="*/ 1484 h 2150"/>
              <a:gd name="T106" fmla="*/ 1934 w 3162"/>
              <a:gd name="T107" fmla="*/ 1843 h 2150"/>
              <a:gd name="T108" fmla="*/ 2150 w 3162"/>
              <a:gd name="T109" fmla="*/ 1690 h 2150"/>
              <a:gd name="T110" fmla="*/ 1978 w 3162"/>
              <a:gd name="T111" fmla="*/ 1496 h 2150"/>
              <a:gd name="T112" fmla="*/ 893 w 3162"/>
              <a:gd name="T113" fmla="*/ 1047 h 2150"/>
              <a:gd name="T114" fmla="*/ 1229 w 3162"/>
              <a:gd name="T115" fmla="*/ 1432 h 2150"/>
              <a:gd name="T116" fmla="*/ 1097 w 3162"/>
              <a:gd name="T117" fmla="*/ 1406 h 2150"/>
              <a:gd name="T118" fmla="*/ 693 w 3162"/>
              <a:gd name="T119" fmla="*/ 1380 h 2150"/>
              <a:gd name="T120" fmla="*/ 785 w 3162"/>
              <a:gd name="T121" fmla="*/ 1842 h 2150"/>
              <a:gd name="T122" fmla="*/ 1229 w 3162"/>
              <a:gd name="T123" fmla="*/ 1990 h 2150"/>
              <a:gd name="T124" fmla="*/ 1520 w 3162"/>
              <a:gd name="T125" fmla="*/ 126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2" h="2150">
                <a:moveTo>
                  <a:pt x="762" y="1139"/>
                </a:moveTo>
                <a:cubicBezTo>
                  <a:pt x="766" y="1135"/>
                  <a:pt x="770" y="1131"/>
                  <a:pt x="775" y="1127"/>
                </a:cubicBezTo>
                <a:cubicBezTo>
                  <a:pt x="774" y="1127"/>
                  <a:pt x="774" y="1127"/>
                  <a:pt x="774" y="1128"/>
                </a:cubicBezTo>
                <a:cubicBezTo>
                  <a:pt x="770" y="1131"/>
                  <a:pt x="766" y="1135"/>
                  <a:pt x="762" y="1139"/>
                </a:cubicBezTo>
                <a:close/>
                <a:moveTo>
                  <a:pt x="1275" y="447"/>
                </a:moveTo>
                <a:cubicBezTo>
                  <a:pt x="1258" y="479"/>
                  <a:pt x="1243" y="513"/>
                  <a:pt x="1232" y="548"/>
                </a:cubicBezTo>
                <a:cubicBezTo>
                  <a:pt x="1232" y="548"/>
                  <a:pt x="1232" y="548"/>
                  <a:pt x="1232" y="548"/>
                </a:cubicBezTo>
                <a:cubicBezTo>
                  <a:pt x="1108" y="636"/>
                  <a:pt x="1108" y="636"/>
                  <a:pt x="1108" y="636"/>
                </a:cubicBezTo>
                <a:cubicBezTo>
                  <a:pt x="1145" y="696"/>
                  <a:pt x="1150" y="767"/>
                  <a:pt x="1127" y="830"/>
                </a:cubicBezTo>
                <a:cubicBezTo>
                  <a:pt x="1196" y="861"/>
                  <a:pt x="1196" y="861"/>
                  <a:pt x="1196" y="861"/>
                </a:cubicBezTo>
                <a:cubicBezTo>
                  <a:pt x="1197" y="873"/>
                  <a:pt x="1199" y="886"/>
                  <a:pt x="1201" y="899"/>
                </a:cubicBezTo>
                <a:cubicBezTo>
                  <a:pt x="1114" y="859"/>
                  <a:pt x="1114" y="859"/>
                  <a:pt x="1114" y="859"/>
                </a:cubicBezTo>
                <a:cubicBezTo>
                  <a:pt x="1098" y="888"/>
                  <a:pt x="1076" y="914"/>
                  <a:pt x="1048" y="934"/>
                </a:cubicBezTo>
                <a:cubicBezTo>
                  <a:pt x="1019" y="954"/>
                  <a:pt x="988" y="967"/>
                  <a:pt x="956" y="972"/>
                </a:cubicBezTo>
                <a:cubicBezTo>
                  <a:pt x="960" y="1019"/>
                  <a:pt x="960" y="1019"/>
                  <a:pt x="960" y="1019"/>
                </a:cubicBezTo>
                <a:cubicBezTo>
                  <a:pt x="950" y="1022"/>
                  <a:pt x="939" y="1026"/>
                  <a:pt x="929" y="1031"/>
                </a:cubicBezTo>
                <a:cubicBezTo>
                  <a:pt x="923" y="975"/>
                  <a:pt x="923" y="975"/>
                  <a:pt x="923" y="975"/>
                </a:cubicBezTo>
                <a:cubicBezTo>
                  <a:pt x="857" y="977"/>
                  <a:pt x="791" y="949"/>
                  <a:pt x="746" y="895"/>
                </a:cubicBezTo>
                <a:cubicBezTo>
                  <a:pt x="642" y="969"/>
                  <a:pt x="642" y="969"/>
                  <a:pt x="642" y="969"/>
                </a:cubicBezTo>
                <a:cubicBezTo>
                  <a:pt x="632" y="963"/>
                  <a:pt x="622" y="957"/>
                  <a:pt x="612" y="951"/>
                </a:cubicBezTo>
                <a:cubicBezTo>
                  <a:pt x="727" y="869"/>
                  <a:pt x="727" y="869"/>
                  <a:pt x="727" y="869"/>
                </a:cubicBezTo>
                <a:cubicBezTo>
                  <a:pt x="690" y="809"/>
                  <a:pt x="685" y="737"/>
                  <a:pt x="708" y="675"/>
                </a:cubicBezTo>
                <a:cubicBezTo>
                  <a:pt x="540" y="598"/>
                  <a:pt x="540" y="598"/>
                  <a:pt x="540" y="598"/>
                </a:cubicBezTo>
                <a:cubicBezTo>
                  <a:pt x="498" y="702"/>
                  <a:pt x="499" y="821"/>
                  <a:pt x="549" y="925"/>
                </a:cubicBezTo>
                <a:cubicBezTo>
                  <a:pt x="524" y="918"/>
                  <a:pt x="500" y="913"/>
                  <a:pt x="476" y="910"/>
                </a:cubicBezTo>
                <a:cubicBezTo>
                  <a:pt x="454" y="849"/>
                  <a:pt x="444" y="782"/>
                  <a:pt x="450" y="713"/>
                </a:cubicBezTo>
                <a:cubicBezTo>
                  <a:pt x="471" y="455"/>
                  <a:pt x="698" y="263"/>
                  <a:pt x="957" y="284"/>
                </a:cubicBezTo>
                <a:cubicBezTo>
                  <a:pt x="1085" y="295"/>
                  <a:pt x="1197" y="356"/>
                  <a:pt x="1275" y="447"/>
                </a:cubicBezTo>
                <a:close/>
                <a:moveTo>
                  <a:pt x="880" y="532"/>
                </a:moveTo>
                <a:cubicBezTo>
                  <a:pt x="862" y="348"/>
                  <a:pt x="862" y="348"/>
                  <a:pt x="862" y="348"/>
                </a:cubicBezTo>
                <a:cubicBezTo>
                  <a:pt x="799" y="356"/>
                  <a:pt x="736" y="380"/>
                  <a:pt x="681" y="420"/>
                </a:cubicBezTo>
                <a:cubicBezTo>
                  <a:pt x="625" y="460"/>
                  <a:pt x="582" y="511"/>
                  <a:pt x="553" y="569"/>
                </a:cubicBezTo>
                <a:cubicBezTo>
                  <a:pt x="722" y="645"/>
                  <a:pt x="722" y="645"/>
                  <a:pt x="722" y="645"/>
                </a:cubicBezTo>
                <a:cubicBezTo>
                  <a:pt x="737" y="617"/>
                  <a:pt x="760" y="591"/>
                  <a:pt x="788" y="570"/>
                </a:cubicBezTo>
                <a:cubicBezTo>
                  <a:pt x="816" y="550"/>
                  <a:pt x="848" y="537"/>
                  <a:pt x="880" y="532"/>
                </a:cubicBezTo>
                <a:close/>
                <a:moveTo>
                  <a:pt x="1240" y="502"/>
                </a:moveTo>
                <a:cubicBezTo>
                  <a:pt x="1155" y="392"/>
                  <a:pt x="1025" y="338"/>
                  <a:pt x="895" y="345"/>
                </a:cubicBezTo>
                <a:cubicBezTo>
                  <a:pt x="912" y="529"/>
                  <a:pt x="912" y="529"/>
                  <a:pt x="912" y="529"/>
                </a:cubicBezTo>
                <a:cubicBezTo>
                  <a:pt x="979" y="527"/>
                  <a:pt x="1045" y="555"/>
                  <a:pt x="1090" y="610"/>
                </a:cubicBezTo>
                <a:lnTo>
                  <a:pt x="1240" y="502"/>
                </a:lnTo>
                <a:close/>
                <a:moveTo>
                  <a:pt x="741" y="1160"/>
                </a:moveTo>
                <a:cubicBezTo>
                  <a:pt x="735" y="1166"/>
                  <a:pt x="730" y="1172"/>
                  <a:pt x="725" y="1177"/>
                </a:cubicBezTo>
                <a:cubicBezTo>
                  <a:pt x="730" y="1172"/>
                  <a:pt x="735" y="1166"/>
                  <a:pt x="741" y="1160"/>
                </a:cubicBezTo>
                <a:close/>
                <a:moveTo>
                  <a:pt x="742" y="1158"/>
                </a:moveTo>
                <a:cubicBezTo>
                  <a:pt x="747" y="1153"/>
                  <a:pt x="752" y="1148"/>
                  <a:pt x="757" y="1143"/>
                </a:cubicBezTo>
                <a:cubicBezTo>
                  <a:pt x="752" y="1148"/>
                  <a:pt x="747" y="1153"/>
                  <a:pt x="742" y="1158"/>
                </a:cubicBezTo>
                <a:close/>
                <a:moveTo>
                  <a:pt x="549" y="926"/>
                </a:moveTo>
                <a:cubicBezTo>
                  <a:pt x="553" y="927"/>
                  <a:pt x="557" y="928"/>
                  <a:pt x="560" y="929"/>
                </a:cubicBezTo>
                <a:cubicBezTo>
                  <a:pt x="557" y="928"/>
                  <a:pt x="553" y="927"/>
                  <a:pt x="549" y="925"/>
                </a:cubicBezTo>
                <a:cubicBezTo>
                  <a:pt x="549" y="925"/>
                  <a:pt x="549" y="925"/>
                  <a:pt x="549" y="926"/>
                </a:cubicBezTo>
                <a:close/>
                <a:moveTo>
                  <a:pt x="592" y="942"/>
                </a:moveTo>
                <a:cubicBezTo>
                  <a:pt x="599" y="945"/>
                  <a:pt x="605" y="948"/>
                  <a:pt x="611" y="951"/>
                </a:cubicBezTo>
                <a:cubicBezTo>
                  <a:pt x="612" y="951"/>
                  <a:pt x="612" y="951"/>
                  <a:pt x="612" y="951"/>
                </a:cubicBezTo>
                <a:cubicBezTo>
                  <a:pt x="605" y="948"/>
                  <a:pt x="599" y="945"/>
                  <a:pt x="592" y="942"/>
                </a:cubicBezTo>
                <a:close/>
                <a:moveTo>
                  <a:pt x="642" y="969"/>
                </a:moveTo>
                <a:cubicBezTo>
                  <a:pt x="644" y="970"/>
                  <a:pt x="646" y="972"/>
                  <a:pt x="648" y="973"/>
                </a:cubicBezTo>
                <a:cubicBezTo>
                  <a:pt x="646" y="971"/>
                  <a:pt x="644" y="970"/>
                  <a:pt x="642" y="969"/>
                </a:cubicBezTo>
                <a:close/>
                <a:moveTo>
                  <a:pt x="775" y="1127"/>
                </a:moveTo>
                <a:cubicBezTo>
                  <a:pt x="777" y="1125"/>
                  <a:pt x="779" y="1124"/>
                  <a:pt x="781" y="1122"/>
                </a:cubicBezTo>
                <a:cubicBezTo>
                  <a:pt x="780" y="1122"/>
                  <a:pt x="779" y="1123"/>
                  <a:pt x="779" y="1124"/>
                </a:cubicBezTo>
                <a:cubicBezTo>
                  <a:pt x="777" y="1125"/>
                  <a:pt x="776" y="1126"/>
                  <a:pt x="775" y="1127"/>
                </a:cubicBezTo>
                <a:close/>
                <a:moveTo>
                  <a:pt x="960" y="1019"/>
                </a:moveTo>
                <a:cubicBezTo>
                  <a:pt x="967" y="1016"/>
                  <a:pt x="974" y="1014"/>
                  <a:pt x="982" y="1012"/>
                </a:cubicBezTo>
                <a:cubicBezTo>
                  <a:pt x="974" y="1014"/>
                  <a:pt x="967" y="1016"/>
                  <a:pt x="960" y="1019"/>
                </a:cubicBezTo>
                <a:close/>
                <a:moveTo>
                  <a:pt x="1220" y="583"/>
                </a:moveTo>
                <a:cubicBezTo>
                  <a:pt x="1223" y="574"/>
                  <a:pt x="1226" y="564"/>
                  <a:pt x="1229" y="555"/>
                </a:cubicBezTo>
                <a:cubicBezTo>
                  <a:pt x="1226" y="564"/>
                  <a:pt x="1223" y="574"/>
                  <a:pt x="1220" y="583"/>
                </a:cubicBezTo>
                <a:close/>
                <a:moveTo>
                  <a:pt x="2658" y="1554"/>
                </a:moveTo>
                <a:cubicBezTo>
                  <a:pt x="2648" y="1634"/>
                  <a:pt x="2604" y="1709"/>
                  <a:pt x="2530" y="1755"/>
                </a:cubicBezTo>
                <a:cubicBezTo>
                  <a:pt x="2425" y="1820"/>
                  <a:pt x="2294" y="1807"/>
                  <a:pt x="2205" y="1732"/>
                </a:cubicBezTo>
                <a:cubicBezTo>
                  <a:pt x="2209" y="1711"/>
                  <a:pt x="2212" y="1689"/>
                  <a:pt x="2213" y="1667"/>
                </a:cubicBezTo>
                <a:cubicBezTo>
                  <a:pt x="2213" y="1668"/>
                  <a:pt x="2213" y="1669"/>
                  <a:pt x="2213" y="1670"/>
                </a:cubicBezTo>
                <a:cubicBezTo>
                  <a:pt x="2224" y="1682"/>
                  <a:pt x="2236" y="1694"/>
                  <a:pt x="2249" y="1703"/>
                </a:cubicBezTo>
                <a:cubicBezTo>
                  <a:pt x="2290" y="1643"/>
                  <a:pt x="2290" y="1643"/>
                  <a:pt x="2290" y="1643"/>
                </a:cubicBezTo>
                <a:cubicBezTo>
                  <a:pt x="2252" y="1614"/>
                  <a:pt x="2227" y="1568"/>
                  <a:pt x="2228" y="1517"/>
                </a:cubicBezTo>
                <a:cubicBezTo>
                  <a:pt x="2183" y="1514"/>
                  <a:pt x="2183" y="1514"/>
                  <a:pt x="2183" y="1514"/>
                </a:cubicBezTo>
                <a:cubicBezTo>
                  <a:pt x="2184" y="1516"/>
                  <a:pt x="2185" y="1518"/>
                  <a:pt x="2186" y="1520"/>
                </a:cubicBezTo>
                <a:cubicBezTo>
                  <a:pt x="2181" y="1507"/>
                  <a:pt x="2175" y="1495"/>
                  <a:pt x="2168" y="1483"/>
                </a:cubicBezTo>
                <a:cubicBezTo>
                  <a:pt x="2171" y="1488"/>
                  <a:pt x="2173" y="1492"/>
                  <a:pt x="2175" y="1497"/>
                </a:cubicBezTo>
                <a:cubicBezTo>
                  <a:pt x="2230" y="1501"/>
                  <a:pt x="2230" y="1501"/>
                  <a:pt x="2230" y="1501"/>
                </a:cubicBezTo>
                <a:cubicBezTo>
                  <a:pt x="2233" y="1477"/>
                  <a:pt x="2241" y="1455"/>
                  <a:pt x="2253" y="1436"/>
                </a:cubicBezTo>
                <a:cubicBezTo>
                  <a:pt x="2293" y="1416"/>
                  <a:pt x="2330" y="1393"/>
                  <a:pt x="2365" y="1366"/>
                </a:cubicBezTo>
                <a:cubicBezTo>
                  <a:pt x="2374" y="1365"/>
                  <a:pt x="2384" y="1365"/>
                  <a:pt x="2394" y="1365"/>
                </a:cubicBezTo>
                <a:cubicBezTo>
                  <a:pt x="2416" y="1367"/>
                  <a:pt x="2436" y="1373"/>
                  <a:pt x="2454" y="1382"/>
                </a:cubicBezTo>
                <a:cubicBezTo>
                  <a:pt x="2454" y="1382"/>
                  <a:pt x="2453" y="1381"/>
                  <a:pt x="2453" y="1380"/>
                </a:cubicBezTo>
                <a:cubicBezTo>
                  <a:pt x="2473" y="1418"/>
                  <a:pt x="2500" y="1451"/>
                  <a:pt x="2532" y="1480"/>
                </a:cubicBezTo>
                <a:cubicBezTo>
                  <a:pt x="2536" y="1493"/>
                  <a:pt x="2538" y="1508"/>
                  <a:pt x="2538" y="1523"/>
                </a:cubicBezTo>
                <a:cubicBezTo>
                  <a:pt x="2599" y="1527"/>
                  <a:pt x="2599" y="1527"/>
                  <a:pt x="2599" y="1527"/>
                </a:cubicBezTo>
                <a:cubicBezTo>
                  <a:pt x="2599" y="1527"/>
                  <a:pt x="2599" y="1527"/>
                  <a:pt x="2599" y="1527"/>
                </a:cubicBezTo>
                <a:cubicBezTo>
                  <a:pt x="2618" y="1538"/>
                  <a:pt x="2638" y="1547"/>
                  <a:pt x="2658" y="1554"/>
                </a:cubicBezTo>
                <a:close/>
                <a:moveTo>
                  <a:pt x="2475" y="1727"/>
                </a:moveTo>
                <a:cubicBezTo>
                  <a:pt x="2443" y="1662"/>
                  <a:pt x="2443" y="1662"/>
                  <a:pt x="2443" y="1662"/>
                </a:cubicBezTo>
                <a:cubicBezTo>
                  <a:pt x="2422" y="1671"/>
                  <a:pt x="2397" y="1676"/>
                  <a:pt x="2372" y="1674"/>
                </a:cubicBezTo>
                <a:cubicBezTo>
                  <a:pt x="2347" y="1672"/>
                  <a:pt x="2323" y="1664"/>
                  <a:pt x="2303" y="1652"/>
                </a:cubicBezTo>
                <a:cubicBezTo>
                  <a:pt x="2262" y="1712"/>
                  <a:pt x="2262" y="1712"/>
                  <a:pt x="2262" y="1712"/>
                </a:cubicBezTo>
                <a:cubicBezTo>
                  <a:pt x="2293" y="1732"/>
                  <a:pt x="2328" y="1744"/>
                  <a:pt x="2367" y="1746"/>
                </a:cubicBezTo>
                <a:cubicBezTo>
                  <a:pt x="2405" y="1749"/>
                  <a:pt x="2442" y="1742"/>
                  <a:pt x="2475" y="1727"/>
                </a:cubicBezTo>
                <a:close/>
                <a:moveTo>
                  <a:pt x="2609" y="1544"/>
                </a:moveTo>
                <a:cubicBezTo>
                  <a:pt x="2536" y="1539"/>
                  <a:pt x="2536" y="1539"/>
                  <a:pt x="2536" y="1539"/>
                </a:cubicBezTo>
                <a:cubicBezTo>
                  <a:pt x="2530" y="1589"/>
                  <a:pt x="2500" y="1632"/>
                  <a:pt x="2458" y="1655"/>
                </a:cubicBezTo>
                <a:cubicBezTo>
                  <a:pt x="2490" y="1720"/>
                  <a:pt x="2490" y="1720"/>
                  <a:pt x="2490" y="1720"/>
                </a:cubicBezTo>
                <a:cubicBezTo>
                  <a:pt x="2554" y="1686"/>
                  <a:pt x="2601" y="1621"/>
                  <a:pt x="2609" y="1544"/>
                </a:cubicBezTo>
                <a:close/>
                <a:moveTo>
                  <a:pt x="2278" y="1319"/>
                </a:moveTo>
                <a:cubicBezTo>
                  <a:pt x="2278" y="1319"/>
                  <a:pt x="2278" y="1319"/>
                  <a:pt x="2278" y="1319"/>
                </a:cubicBezTo>
                <a:moveTo>
                  <a:pt x="2268" y="1324"/>
                </a:moveTo>
                <a:cubicBezTo>
                  <a:pt x="2268" y="1324"/>
                  <a:pt x="2268" y="1324"/>
                  <a:pt x="2268" y="1324"/>
                </a:cubicBezTo>
                <a:moveTo>
                  <a:pt x="2301" y="1388"/>
                </a:moveTo>
                <a:cubicBezTo>
                  <a:pt x="2301" y="1388"/>
                  <a:pt x="2301" y="1388"/>
                  <a:pt x="2301" y="1388"/>
                </a:cubicBezTo>
                <a:moveTo>
                  <a:pt x="2312" y="1382"/>
                </a:moveTo>
                <a:cubicBezTo>
                  <a:pt x="2312" y="1382"/>
                  <a:pt x="2312" y="1382"/>
                  <a:pt x="2312" y="1382"/>
                </a:cubicBezTo>
                <a:moveTo>
                  <a:pt x="2303" y="1652"/>
                </a:moveTo>
                <a:cubicBezTo>
                  <a:pt x="2303" y="1652"/>
                  <a:pt x="2303" y="1652"/>
                  <a:pt x="2303" y="1652"/>
                </a:cubicBezTo>
                <a:moveTo>
                  <a:pt x="2293" y="1645"/>
                </a:moveTo>
                <a:cubicBezTo>
                  <a:pt x="2293" y="1645"/>
                  <a:pt x="2293" y="1645"/>
                  <a:pt x="2293" y="1645"/>
                </a:cubicBezTo>
                <a:moveTo>
                  <a:pt x="2256" y="1707"/>
                </a:moveTo>
                <a:cubicBezTo>
                  <a:pt x="2256" y="1707"/>
                  <a:pt x="2256" y="1707"/>
                  <a:pt x="2256" y="1707"/>
                </a:cubicBezTo>
                <a:moveTo>
                  <a:pt x="2266" y="1713"/>
                </a:moveTo>
                <a:cubicBezTo>
                  <a:pt x="2266" y="1713"/>
                  <a:pt x="2266" y="1713"/>
                  <a:pt x="2266" y="1713"/>
                </a:cubicBezTo>
                <a:moveTo>
                  <a:pt x="2456" y="1656"/>
                </a:moveTo>
                <a:cubicBezTo>
                  <a:pt x="2456" y="1656"/>
                  <a:pt x="2456" y="1656"/>
                  <a:pt x="2456" y="1656"/>
                </a:cubicBezTo>
                <a:moveTo>
                  <a:pt x="2446" y="1661"/>
                </a:moveTo>
                <a:cubicBezTo>
                  <a:pt x="2446" y="1661"/>
                  <a:pt x="2446" y="1661"/>
                  <a:pt x="2446" y="1661"/>
                </a:cubicBezTo>
                <a:moveTo>
                  <a:pt x="2479" y="1725"/>
                </a:moveTo>
                <a:cubicBezTo>
                  <a:pt x="2479" y="1725"/>
                  <a:pt x="2479" y="1725"/>
                  <a:pt x="2479" y="1725"/>
                </a:cubicBezTo>
                <a:moveTo>
                  <a:pt x="2490" y="1720"/>
                </a:moveTo>
                <a:cubicBezTo>
                  <a:pt x="2490" y="1720"/>
                  <a:pt x="2490" y="1720"/>
                  <a:pt x="2490" y="1720"/>
                </a:cubicBezTo>
                <a:moveTo>
                  <a:pt x="2610" y="1536"/>
                </a:moveTo>
                <a:cubicBezTo>
                  <a:pt x="2610" y="1536"/>
                  <a:pt x="2610" y="1536"/>
                  <a:pt x="2610" y="1536"/>
                </a:cubicBezTo>
                <a:moveTo>
                  <a:pt x="2610" y="1524"/>
                </a:moveTo>
                <a:cubicBezTo>
                  <a:pt x="2610" y="1524"/>
                  <a:pt x="2610" y="1524"/>
                  <a:pt x="2610" y="1524"/>
                </a:cubicBezTo>
                <a:moveTo>
                  <a:pt x="2538" y="1520"/>
                </a:moveTo>
                <a:cubicBezTo>
                  <a:pt x="2538" y="1520"/>
                  <a:pt x="2538" y="1520"/>
                  <a:pt x="2538" y="1520"/>
                </a:cubicBezTo>
                <a:moveTo>
                  <a:pt x="2538" y="1532"/>
                </a:moveTo>
                <a:cubicBezTo>
                  <a:pt x="2538" y="1532"/>
                  <a:pt x="2538" y="1532"/>
                  <a:pt x="2538" y="1532"/>
                </a:cubicBezTo>
                <a:moveTo>
                  <a:pt x="2229" y="1519"/>
                </a:moveTo>
                <a:cubicBezTo>
                  <a:pt x="2229" y="1519"/>
                  <a:pt x="2229" y="1519"/>
                  <a:pt x="2229" y="1519"/>
                </a:cubicBezTo>
                <a:moveTo>
                  <a:pt x="2229" y="1507"/>
                </a:moveTo>
                <a:cubicBezTo>
                  <a:pt x="2229" y="1507"/>
                  <a:pt x="2229" y="1507"/>
                  <a:pt x="2229" y="1507"/>
                </a:cubicBezTo>
                <a:moveTo>
                  <a:pt x="2158" y="1503"/>
                </a:moveTo>
                <a:cubicBezTo>
                  <a:pt x="2158" y="1503"/>
                  <a:pt x="2158" y="1503"/>
                  <a:pt x="2158" y="1503"/>
                </a:cubicBezTo>
                <a:moveTo>
                  <a:pt x="2157" y="1515"/>
                </a:moveTo>
                <a:cubicBezTo>
                  <a:pt x="2157" y="1515"/>
                  <a:pt x="2157" y="1515"/>
                  <a:pt x="2157" y="1515"/>
                </a:cubicBezTo>
                <a:moveTo>
                  <a:pt x="2198" y="1462"/>
                </a:moveTo>
                <a:cubicBezTo>
                  <a:pt x="2190" y="1465"/>
                  <a:pt x="2182" y="1468"/>
                  <a:pt x="2175" y="1470"/>
                </a:cubicBezTo>
                <a:cubicBezTo>
                  <a:pt x="2182" y="1468"/>
                  <a:pt x="2190" y="1465"/>
                  <a:pt x="2198" y="1462"/>
                </a:cubicBezTo>
                <a:close/>
                <a:moveTo>
                  <a:pt x="2424" y="1315"/>
                </a:moveTo>
                <a:cubicBezTo>
                  <a:pt x="2425" y="1314"/>
                  <a:pt x="2426" y="1313"/>
                  <a:pt x="2427" y="1312"/>
                </a:cubicBezTo>
                <a:cubicBezTo>
                  <a:pt x="2425" y="1315"/>
                  <a:pt x="2423" y="1317"/>
                  <a:pt x="2421" y="1319"/>
                </a:cubicBezTo>
                <a:cubicBezTo>
                  <a:pt x="2422" y="1318"/>
                  <a:pt x="2423" y="1317"/>
                  <a:pt x="2424" y="1315"/>
                </a:cubicBezTo>
                <a:close/>
                <a:moveTo>
                  <a:pt x="3161" y="1198"/>
                </a:moveTo>
                <a:cubicBezTo>
                  <a:pt x="3161" y="1407"/>
                  <a:pt x="2991" y="1576"/>
                  <a:pt x="2782" y="1575"/>
                </a:cubicBezTo>
                <a:cubicBezTo>
                  <a:pt x="2615" y="1575"/>
                  <a:pt x="2474" y="1466"/>
                  <a:pt x="2424" y="1315"/>
                </a:cubicBezTo>
                <a:cubicBezTo>
                  <a:pt x="2440" y="1300"/>
                  <a:pt x="2456" y="1284"/>
                  <a:pt x="2470" y="1267"/>
                </a:cubicBezTo>
                <a:cubicBezTo>
                  <a:pt x="2470" y="1268"/>
                  <a:pt x="2469" y="1269"/>
                  <a:pt x="2469" y="1270"/>
                </a:cubicBezTo>
                <a:cubicBezTo>
                  <a:pt x="2479" y="1314"/>
                  <a:pt x="2499" y="1356"/>
                  <a:pt x="2526" y="1393"/>
                </a:cubicBezTo>
                <a:cubicBezTo>
                  <a:pt x="2691" y="1251"/>
                  <a:pt x="2691" y="1251"/>
                  <a:pt x="2691" y="1251"/>
                </a:cubicBezTo>
                <a:cubicBezTo>
                  <a:pt x="2679" y="1230"/>
                  <a:pt x="2674" y="1206"/>
                  <a:pt x="2678" y="1182"/>
                </a:cubicBezTo>
                <a:cubicBezTo>
                  <a:pt x="2560" y="1141"/>
                  <a:pt x="2560" y="1141"/>
                  <a:pt x="2560" y="1141"/>
                </a:cubicBezTo>
                <a:cubicBezTo>
                  <a:pt x="2567" y="1128"/>
                  <a:pt x="2574" y="1115"/>
                  <a:pt x="2580" y="1102"/>
                </a:cubicBezTo>
                <a:cubicBezTo>
                  <a:pt x="2580" y="1103"/>
                  <a:pt x="2579" y="1104"/>
                  <a:pt x="2579" y="1105"/>
                </a:cubicBezTo>
                <a:cubicBezTo>
                  <a:pt x="2691" y="1144"/>
                  <a:pt x="2691" y="1144"/>
                  <a:pt x="2691" y="1144"/>
                </a:cubicBezTo>
                <a:cubicBezTo>
                  <a:pt x="2703" y="1123"/>
                  <a:pt x="2722" y="1107"/>
                  <a:pt x="2744" y="1098"/>
                </a:cubicBezTo>
                <a:cubicBezTo>
                  <a:pt x="2703" y="884"/>
                  <a:pt x="2703" y="884"/>
                  <a:pt x="2703" y="884"/>
                </a:cubicBezTo>
                <a:cubicBezTo>
                  <a:pt x="2682" y="890"/>
                  <a:pt x="2662" y="897"/>
                  <a:pt x="2642" y="907"/>
                </a:cubicBezTo>
                <a:cubicBezTo>
                  <a:pt x="2646" y="886"/>
                  <a:pt x="2649" y="865"/>
                  <a:pt x="2650" y="844"/>
                </a:cubicBezTo>
                <a:cubicBezTo>
                  <a:pt x="2692" y="828"/>
                  <a:pt x="2737" y="819"/>
                  <a:pt x="2784" y="819"/>
                </a:cubicBezTo>
                <a:cubicBezTo>
                  <a:pt x="2993" y="820"/>
                  <a:pt x="3162" y="989"/>
                  <a:pt x="3161" y="1198"/>
                </a:cubicBezTo>
                <a:close/>
                <a:moveTo>
                  <a:pt x="2784" y="1091"/>
                </a:moveTo>
                <a:cubicBezTo>
                  <a:pt x="2795" y="1091"/>
                  <a:pt x="2807" y="1092"/>
                  <a:pt x="2818" y="1096"/>
                </a:cubicBezTo>
                <a:cubicBezTo>
                  <a:pt x="2830" y="1100"/>
                  <a:pt x="2840" y="1106"/>
                  <a:pt x="2850" y="1114"/>
                </a:cubicBezTo>
                <a:cubicBezTo>
                  <a:pt x="3014" y="971"/>
                  <a:pt x="3014" y="971"/>
                  <a:pt x="3014" y="971"/>
                </a:cubicBezTo>
                <a:cubicBezTo>
                  <a:pt x="2980" y="937"/>
                  <a:pt x="2938" y="909"/>
                  <a:pt x="2889" y="892"/>
                </a:cubicBezTo>
                <a:cubicBezTo>
                  <a:pt x="2841" y="875"/>
                  <a:pt x="2791" y="871"/>
                  <a:pt x="2743" y="877"/>
                </a:cubicBezTo>
                <a:lnTo>
                  <a:pt x="2784" y="1091"/>
                </a:lnTo>
                <a:close/>
                <a:moveTo>
                  <a:pt x="2824" y="1518"/>
                </a:moveTo>
                <a:cubicBezTo>
                  <a:pt x="2783" y="1304"/>
                  <a:pt x="2783" y="1304"/>
                  <a:pt x="2783" y="1304"/>
                </a:cubicBezTo>
                <a:cubicBezTo>
                  <a:pt x="2772" y="1304"/>
                  <a:pt x="2760" y="1302"/>
                  <a:pt x="2748" y="1298"/>
                </a:cubicBezTo>
                <a:cubicBezTo>
                  <a:pt x="2737" y="1294"/>
                  <a:pt x="2726" y="1288"/>
                  <a:pt x="2717" y="1281"/>
                </a:cubicBezTo>
                <a:cubicBezTo>
                  <a:pt x="2553" y="1423"/>
                  <a:pt x="2553" y="1423"/>
                  <a:pt x="2553" y="1423"/>
                </a:cubicBezTo>
                <a:cubicBezTo>
                  <a:pt x="2586" y="1458"/>
                  <a:pt x="2629" y="1486"/>
                  <a:pt x="2677" y="1503"/>
                </a:cubicBezTo>
                <a:cubicBezTo>
                  <a:pt x="2726" y="1519"/>
                  <a:pt x="2776" y="1524"/>
                  <a:pt x="2824" y="1518"/>
                </a:cubicBezTo>
                <a:close/>
                <a:moveTo>
                  <a:pt x="3081" y="1322"/>
                </a:moveTo>
                <a:cubicBezTo>
                  <a:pt x="2876" y="1251"/>
                  <a:pt x="2876" y="1251"/>
                  <a:pt x="2876" y="1251"/>
                </a:cubicBezTo>
                <a:cubicBezTo>
                  <a:pt x="2864" y="1272"/>
                  <a:pt x="2845" y="1288"/>
                  <a:pt x="2823" y="1296"/>
                </a:cubicBezTo>
                <a:cubicBezTo>
                  <a:pt x="2864" y="1510"/>
                  <a:pt x="2864" y="1510"/>
                  <a:pt x="2864" y="1510"/>
                </a:cubicBezTo>
                <a:cubicBezTo>
                  <a:pt x="2959" y="1486"/>
                  <a:pt x="3041" y="1418"/>
                  <a:pt x="3081" y="1322"/>
                </a:cubicBezTo>
                <a:close/>
                <a:moveTo>
                  <a:pt x="3095" y="1284"/>
                </a:moveTo>
                <a:cubicBezTo>
                  <a:pt x="3123" y="1184"/>
                  <a:pt x="3100" y="1080"/>
                  <a:pt x="3041" y="1002"/>
                </a:cubicBezTo>
                <a:cubicBezTo>
                  <a:pt x="2876" y="1144"/>
                  <a:pt x="2876" y="1144"/>
                  <a:pt x="2876" y="1144"/>
                </a:cubicBezTo>
                <a:cubicBezTo>
                  <a:pt x="2888" y="1164"/>
                  <a:pt x="2892" y="1188"/>
                  <a:pt x="2889" y="1213"/>
                </a:cubicBezTo>
                <a:lnTo>
                  <a:pt x="3095" y="1284"/>
                </a:lnTo>
                <a:close/>
                <a:moveTo>
                  <a:pt x="779" y="1123"/>
                </a:moveTo>
                <a:cubicBezTo>
                  <a:pt x="753" y="1146"/>
                  <a:pt x="729" y="1171"/>
                  <a:pt x="708" y="1198"/>
                </a:cubicBezTo>
                <a:cubicBezTo>
                  <a:pt x="597" y="1245"/>
                  <a:pt x="597" y="1245"/>
                  <a:pt x="597" y="1245"/>
                </a:cubicBezTo>
                <a:cubicBezTo>
                  <a:pt x="610" y="1288"/>
                  <a:pt x="605" y="1337"/>
                  <a:pt x="580" y="1378"/>
                </a:cubicBezTo>
                <a:cubicBezTo>
                  <a:pt x="609" y="1400"/>
                  <a:pt x="609" y="1400"/>
                  <a:pt x="609" y="1400"/>
                </a:cubicBezTo>
                <a:cubicBezTo>
                  <a:pt x="610" y="1399"/>
                  <a:pt x="610" y="1398"/>
                  <a:pt x="611" y="1396"/>
                </a:cubicBezTo>
                <a:cubicBezTo>
                  <a:pt x="606" y="1412"/>
                  <a:pt x="603" y="1429"/>
                  <a:pt x="600" y="1445"/>
                </a:cubicBezTo>
                <a:cubicBezTo>
                  <a:pt x="600" y="1444"/>
                  <a:pt x="601" y="1443"/>
                  <a:pt x="601" y="1442"/>
                </a:cubicBezTo>
                <a:cubicBezTo>
                  <a:pt x="557" y="1409"/>
                  <a:pt x="557" y="1409"/>
                  <a:pt x="557" y="1409"/>
                </a:cubicBezTo>
                <a:cubicBezTo>
                  <a:pt x="523" y="1444"/>
                  <a:pt x="478" y="1461"/>
                  <a:pt x="433" y="1461"/>
                </a:cubicBezTo>
                <a:cubicBezTo>
                  <a:pt x="413" y="1620"/>
                  <a:pt x="413" y="1620"/>
                  <a:pt x="413" y="1620"/>
                </a:cubicBezTo>
                <a:cubicBezTo>
                  <a:pt x="476" y="1625"/>
                  <a:pt x="539" y="1611"/>
                  <a:pt x="595" y="1579"/>
                </a:cubicBezTo>
                <a:cubicBezTo>
                  <a:pt x="595" y="1574"/>
                  <a:pt x="594" y="1569"/>
                  <a:pt x="594" y="1563"/>
                </a:cubicBezTo>
                <a:cubicBezTo>
                  <a:pt x="594" y="1565"/>
                  <a:pt x="594" y="1566"/>
                  <a:pt x="594" y="1567"/>
                </a:cubicBezTo>
                <a:cubicBezTo>
                  <a:pt x="596" y="1590"/>
                  <a:pt x="599" y="1613"/>
                  <a:pt x="603" y="1636"/>
                </a:cubicBezTo>
                <a:cubicBezTo>
                  <a:pt x="511" y="1682"/>
                  <a:pt x="401" y="1690"/>
                  <a:pt x="297" y="1650"/>
                </a:cubicBezTo>
                <a:cubicBezTo>
                  <a:pt x="99" y="1574"/>
                  <a:pt x="0" y="1352"/>
                  <a:pt x="76" y="1154"/>
                </a:cubicBezTo>
                <a:cubicBezTo>
                  <a:pt x="152" y="956"/>
                  <a:pt x="374" y="858"/>
                  <a:pt x="572" y="934"/>
                </a:cubicBezTo>
                <a:cubicBezTo>
                  <a:pt x="666" y="970"/>
                  <a:pt x="738" y="1039"/>
                  <a:pt x="779" y="1123"/>
                </a:cubicBezTo>
                <a:close/>
                <a:moveTo>
                  <a:pt x="124" y="1401"/>
                </a:moveTo>
                <a:cubicBezTo>
                  <a:pt x="272" y="1339"/>
                  <a:pt x="272" y="1339"/>
                  <a:pt x="272" y="1339"/>
                </a:cubicBezTo>
                <a:cubicBezTo>
                  <a:pt x="260" y="1295"/>
                  <a:pt x="265" y="1247"/>
                  <a:pt x="289" y="1206"/>
                </a:cubicBezTo>
                <a:cubicBezTo>
                  <a:pt x="161" y="1109"/>
                  <a:pt x="161" y="1109"/>
                  <a:pt x="161" y="1109"/>
                </a:cubicBezTo>
                <a:cubicBezTo>
                  <a:pt x="101" y="1197"/>
                  <a:pt x="91" y="1306"/>
                  <a:pt x="124" y="1401"/>
                </a:cubicBezTo>
                <a:close/>
                <a:moveTo>
                  <a:pt x="394" y="1456"/>
                </a:moveTo>
                <a:cubicBezTo>
                  <a:pt x="372" y="1451"/>
                  <a:pt x="351" y="1441"/>
                  <a:pt x="332" y="1427"/>
                </a:cubicBezTo>
                <a:cubicBezTo>
                  <a:pt x="313" y="1412"/>
                  <a:pt x="298" y="1394"/>
                  <a:pt x="287" y="1375"/>
                </a:cubicBezTo>
                <a:cubicBezTo>
                  <a:pt x="139" y="1437"/>
                  <a:pt x="139" y="1437"/>
                  <a:pt x="139" y="1437"/>
                </a:cubicBezTo>
                <a:cubicBezTo>
                  <a:pt x="161" y="1482"/>
                  <a:pt x="193" y="1522"/>
                  <a:pt x="235" y="1554"/>
                </a:cubicBezTo>
                <a:cubicBezTo>
                  <a:pt x="278" y="1586"/>
                  <a:pt x="325" y="1607"/>
                  <a:pt x="374" y="1616"/>
                </a:cubicBezTo>
                <a:lnTo>
                  <a:pt x="394" y="1456"/>
                </a:lnTo>
                <a:close/>
                <a:moveTo>
                  <a:pt x="457" y="963"/>
                </a:moveTo>
                <a:cubicBezTo>
                  <a:pt x="356" y="957"/>
                  <a:pt x="254" y="996"/>
                  <a:pt x="184" y="1078"/>
                </a:cubicBezTo>
                <a:cubicBezTo>
                  <a:pt x="312" y="1175"/>
                  <a:pt x="312" y="1175"/>
                  <a:pt x="312" y="1175"/>
                </a:cubicBezTo>
                <a:cubicBezTo>
                  <a:pt x="346" y="1140"/>
                  <a:pt x="391" y="1122"/>
                  <a:pt x="436" y="1123"/>
                </a:cubicBezTo>
                <a:lnTo>
                  <a:pt x="457" y="963"/>
                </a:lnTo>
                <a:close/>
                <a:moveTo>
                  <a:pt x="730" y="1147"/>
                </a:moveTo>
                <a:cubicBezTo>
                  <a:pt x="708" y="1102"/>
                  <a:pt x="676" y="1062"/>
                  <a:pt x="634" y="1030"/>
                </a:cubicBezTo>
                <a:cubicBezTo>
                  <a:pt x="591" y="997"/>
                  <a:pt x="544" y="977"/>
                  <a:pt x="495" y="968"/>
                </a:cubicBezTo>
                <a:cubicBezTo>
                  <a:pt x="475" y="1128"/>
                  <a:pt x="475" y="1128"/>
                  <a:pt x="475" y="1128"/>
                </a:cubicBezTo>
                <a:cubicBezTo>
                  <a:pt x="497" y="1133"/>
                  <a:pt x="518" y="1143"/>
                  <a:pt x="537" y="1157"/>
                </a:cubicBezTo>
                <a:cubicBezTo>
                  <a:pt x="556" y="1172"/>
                  <a:pt x="571" y="1189"/>
                  <a:pt x="582" y="1209"/>
                </a:cubicBezTo>
                <a:lnTo>
                  <a:pt x="730" y="1147"/>
                </a:lnTo>
                <a:close/>
                <a:moveTo>
                  <a:pt x="594" y="1552"/>
                </a:moveTo>
                <a:cubicBezTo>
                  <a:pt x="594" y="1552"/>
                  <a:pt x="594" y="1553"/>
                  <a:pt x="594" y="1553"/>
                </a:cubicBezTo>
                <a:cubicBezTo>
                  <a:pt x="594" y="1554"/>
                  <a:pt x="594" y="1554"/>
                  <a:pt x="594" y="1555"/>
                </a:cubicBezTo>
                <a:cubicBezTo>
                  <a:pt x="594" y="1554"/>
                  <a:pt x="594" y="1553"/>
                  <a:pt x="594" y="1552"/>
                </a:cubicBezTo>
                <a:close/>
                <a:moveTo>
                  <a:pt x="2163" y="1475"/>
                </a:moveTo>
                <a:cubicBezTo>
                  <a:pt x="2143" y="1441"/>
                  <a:pt x="2118" y="1412"/>
                  <a:pt x="2090" y="1387"/>
                </a:cubicBezTo>
                <a:cubicBezTo>
                  <a:pt x="2095" y="1392"/>
                  <a:pt x="2101" y="1397"/>
                  <a:pt x="2106" y="1402"/>
                </a:cubicBezTo>
                <a:cubicBezTo>
                  <a:pt x="2119" y="1398"/>
                  <a:pt x="2132" y="1394"/>
                  <a:pt x="2145" y="1389"/>
                </a:cubicBezTo>
                <a:cubicBezTo>
                  <a:pt x="2241" y="1354"/>
                  <a:pt x="2323" y="1298"/>
                  <a:pt x="2389" y="1228"/>
                </a:cubicBezTo>
                <a:cubicBezTo>
                  <a:pt x="2148" y="1028"/>
                  <a:pt x="2148" y="1028"/>
                  <a:pt x="2148" y="1028"/>
                </a:cubicBezTo>
                <a:cubicBezTo>
                  <a:pt x="2116" y="1057"/>
                  <a:pt x="2079" y="1080"/>
                  <a:pt x="2037" y="1096"/>
                </a:cubicBezTo>
                <a:cubicBezTo>
                  <a:pt x="1995" y="1111"/>
                  <a:pt x="1951" y="1118"/>
                  <a:pt x="1909" y="1116"/>
                </a:cubicBezTo>
                <a:cubicBezTo>
                  <a:pt x="1877" y="1300"/>
                  <a:pt x="1877" y="1300"/>
                  <a:pt x="1877" y="1300"/>
                </a:cubicBezTo>
                <a:cubicBezTo>
                  <a:pt x="1848" y="1298"/>
                  <a:pt x="1819" y="1300"/>
                  <a:pt x="1790" y="1305"/>
                </a:cubicBezTo>
                <a:cubicBezTo>
                  <a:pt x="1825" y="1102"/>
                  <a:pt x="1825" y="1102"/>
                  <a:pt x="1825" y="1102"/>
                </a:cubicBezTo>
                <a:cubicBezTo>
                  <a:pt x="1742" y="1076"/>
                  <a:pt x="1671" y="1019"/>
                  <a:pt x="1629" y="939"/>
                </a:cubicBezTo>
                <a:cubicBezTo>
                  <a:pt x="1360" y="1038"/>
                  <a:pt x="1360" y="1038"/>
                  <a:pt x="1360" y="1038"/>
                </a:cubicBezTo>
                <a:cubicBezTo>
                  <a:pt x="1360" y="1038"/>
                  <a:pt x="1360" y="1038"/>
                  <a:pt x="1360" y="1038"/>
                </a:cubicBezTo>
                <a:cubicBezTo>
                  <a:pt x="1316" y="1019"/>
                  <a:pt x="1270" y="1005"/>
                  <a:pt x="1223" y="997"/>
                </a:cubicBezTo>
                <a:cubicBezTo>
                  <a:pt x="1214" y="966"/>
                  <a:pt x="1207" y="933"/>
                  <a:pt x="1201" y="900"/>
                </a:cubicBezTo>
                <a:cubicBezTo>
                  <a:pt x="1138" y="502"/>
                  <a:pt x="1409" y="128"/>
                  <a:pt x="1807" y="64"/>
                </a:cubicBezTo>
                <a:cubicBezTo>
                  <a:pt x="2205" y="0"/>
                  <a:pt x="2580" y="272"/>
                  <a:pt x="2643" y="670"/>
                </a:cubicBezTo>
                <a:cubicBezTo>
                  <a:pt x="2700" y="1025"/>
                  <a:pt x="2491" y="1361"/>
                  <a:pt x="2163" y="1475"/>
                </a:cubicBezTo>
                <a:close/>
                <a:moveTo>
                  <a:pt x="1643" y="608"/>
                </a:moveTo>
                <a:cubicBezTo>
                  <a:pt x="1401" y="407"/>
                  <a:pt x="1401" y="407"/>
                  <a:pt x="1401" y="407"/>
                </a:cubicBezTo>
                <a:cubicBezTo>
                  <a:pt x="1288" y="564"/>
                  <a:pt x="1247" y="770"/>
                  <a:pt x="1305" y="967"/>
                </a:cubicBezTo>
                <a:cubicBezTo>
                  <a:pt x="1600" y="859"/>
                  <a:pt x="1600" y="859"/>
                  <a:pt x="1600" y="859"/>
                </a:cubicBezTo>
                <a:cubicBezTo>
                  <a:pt x="1579" y="771"/>
                  <a:pt x="1597" y="681"/>
                  <a:pt x="1643" y="608"/>
                </a:cubicBezTo>
                <a:close/>
                <a:moveTo>
                  <a:pt x="1989" y="145"/>
                </a:moveTo>
                <a:cubicBezTo>
                  <a:pt x="1894" y="135"/>
                  <a:pt x="1795" y="146"/>
                  <a:pt x="1700" y="181"/>
                </a:cubicBezTo>
                <a:cubicBezTo>
                  <a:pt x="1604" y="216"/>
                  <a:pt x="1522" y="272"/>
                  <a:pt x="1456" y="342"/>
                </a:cubicBezTo>
                <a:cubicBezTo>
                  <a:pt x="1697" y="542"/>
                  <a:pt x="1697" y="542"/>
                  <a:pt x="1697" y="542"/>
                </a:cubicBezTo>
                <a:cubicBezTo>
                  <a:pt x="1728" y="513"/>
                  <a:pt x="1765" y="490"/>
                  <a:pt x="1808" y="474"/>
                </a:cubicBezTo>
                <a:cubicBezTo>
                  <a:pt x="1850" y="459"/>
                  <a:pt x="1894" y="452"/>
                  <a:pt x="1936" y="454"/>
                </a:cubicBezTo>
                <a:lnTo>
                  <a:pt x="1989" y="145"/>
                </a:lnTo>
                <a:close/>
                <a:moveTo>
                  <a:pt x="2216" y="631"/>
                </a:moveTo>
                <a:cubicBezTo>
                  <a:pt x="2510" y="523"/>
                  <a:pt x="2510" y="523"/>
                  <a:pt x="2510" y="523"/>
                </a:cubicBezTo>
                <a:cubicBezTo>
                  <a:pt x="2427" y="335"/>
                  <a:pt x="2262" y="205"/>
                  <a:pt x="2073" y="159"/>
                </a:cubicBezTo>
                <a:cubicBezTo>
                  <a:pt x="2020" y="469"/>
                  <a:pt x="2020" y="469"/>
                  <a:pt x="2020" y="469"/>
                </a:cubicBezTo>
                <a:cubicBezTo>
                  <a:pt x="2102" y="494"/>
                  <a:pt x="2174" y="551"/>
                  <a:pt x="2216" y="631"/>
                </a:cubicBezTo>
                <a:close/>
                <a:moveTo>
                  <a:pt x="2539" y="603"/>
                </a:moveTo>
                <a:cubicBezTo>
                  <a:pt x="2245" y="712"/>
                  <a:pt x="2245" y="712"/>
                  <a:pt x="2245" y="712"/>
                </a:cubicBezTo>
                <a:cubicBezTo>
                  <a:pt x="2265" y="800"/>
                  <a:pt x="2248" y="890"/>
                  <a:pt x="2202" y="962"/>
                </a:cubicBezTo>
                <a:cubicBezTo>
                  <a:pt x="2443" y="1163"/>
                  <a:pt x="2443" y="1163"/>
                  <a:pt x="2443" y="1163"/>
                </a:cubicBezTo>
                <a:cubicBezTo>
                  <a:pt x="2557" y="1006"/>
                  <a:pt x="2598" y="800"/>
                  <a:pt x="2539" y="603"/>
                </a:cubicBezTo>
                <a:close/>
                <a:moveTo>
                  <a:pt x="2066" y="1368"/>
                </a:moveTo>
                <a:cubicBezTo>
                  <a:pt x="2072" y="1372"/>
                  <a:pt x="2078" y="1377"/>
                  <a:pt x="2084" y="1382"/>
                </a:cubicBezTo>
                <a:cubicBezTo>
                  <a:pt x="2078" y="1377"/>
                  <a:pt x="2072" y="1372"/>
                  <a:pt x="2066" y="1368"/>
                </a:cubicBezTo>
                <a:close/>
                <a:moveTo>
                  <a:pt x="1390" y="1053"/>
                </a:moveTo>
                <a:cubicBezTo>
                  <a:pt x="1383" y="1050"/>
                  <a:pt x="1377" y="1046"/>
                  <a:pt x="1370" y="1043"/>
                </a:cubicBezTo>
                <a:cubicBezTo>
                  <a:pt x="1377" y="1046"/>
                  <a:pt x="1383" y="1050"/>
                  <a:pt x="1390" y="1053"/>
                </a:cubicBezTo>
                <a:close/>
                <a:moveTo>
                  <a:pt x="1437" y="1081"/>
                </a:moveTo>
                <a:cubicBezTo>
                  <a:pt x="1432" y="1078"/>
                  <a:pt x="1426" y="1074"/>
                  <a:pt x="1420" y="1070"/>
                </a:cubicBezTo>
                <a:cubicBezTo>
                  <a:pt x="1426" y="1074"/>
                  <a:pt x="1432" y="1078"/>
                  <a:pt x="1437" y="1081"/>
                </a:cubicBezTo>
                <a:close/>
                <a:moveTo>
                  <a:pt x="1764" y="1311"/>
                </a:moveTo>
                <a:cubicBezTo>
                  <a:pt x="1773" y="1309"/>
                  <a:pt x="1781" y="1307"/>
                  <a:pt x="1790" y="1305"/>
                </a:cubicBezTo>
                <a:cubicBezTo>
                  <a:pt x="1790" y="1305"/>
                  <a:pt x="1790" y="1305"/>
                  <a:pt x="1790" y="1305"/>
                </a:cubicBezTo>
                <a:cubicBezTo>
                  <a:pt x="1781" y="1307"/>
                  <a:pt x="1773" y="1309"/>
                  <a:pt x="1764" y="1311"/>
                </a:cubicBezTo>
                <a:close/>
                <a:moveTo>
                  <a:pt x="1877" y="1300"/>
                </a:moveTo>
                <a:cubicBezTo>
                  <a:pt x="1893" y="1301"/>
                  <a:pt x="1909" y="1303"/>
                  <a:pt x="1925" y="1306"/>
                </a:cubicBezTo>
                <a:cubicBezTo>
                  <a:pt x="1909" y="1303"/>
                  <a:pt x="1893" y="1301"/>
                  <a:pt x="1877" y="1300"/>
                </a:cubicBezTo>
                <a:close/>
                <a:moveTo>
                  <a:pt x="1940" y="1309"/>
                </a:moveTo>
                <a:cubicBezTo>
                  <a:pt x="1935" y="1308"/>
                  <a:pt x="1930" y="1307"/>
                  <a:pt x="1925" y="1306"/>
                </a:cubicBezTo>
                <a:cubicBezTo>
                  <a:pt x="1930" y="1307"/>
                  <a:pt x="1935" y="1308"/>
                  <a:pt x="1940" y="1309"/>
                </a:cubicBezTo>
                <a:close/>
                <a:moveTo>
                  <a:pt x="1964" y="1316"/>
                </a:moveTo>
                <a:cubicBezTo>
                  <a:pt x="1959" y="1315"/>
                  <a:pt x="1954" y="1313"/>
                  <a:pt x="1949" y="1312"/>
                </a:cubicBezTo>
                <a:cubicBezTo>
                  <a:pt x="1954" y="1313"/>
                  <a:pt x="1959" y="1315"/>
                  <a:pt x="1964" y="1316"/>
                </a:cubicBezTo>
                <a:close/>
                <a:moveTo>
                  <a:pt x="1963" y="1997"/>
                </a:moveTo>
                <a:cubicBezTo>
                  <a:pt x="1811" y="2045"/>
                  <a:pt x="1651" y="1986"/>
                  <a:pt x="1564" y="1863"/>
                </a:cubicBezTo>
                <a:cubicBezTo>
                  <a:pt x="1578" y="1846"/>
                  <a:pt x="1590" y="1827"/>
                  <a:pt x="1602" y="1808"/>
                </a:cubicBezTo>
                <a:cubicBezTo>
                  <a:pt x="1622" y="1842"/>
                  <a:pt x="1648" y="1871"/>
                  <a:pt x="1680" y="1895"/>
                </a:cubicBezTo>
                <a:cubicBezTo>
                  <a:pt x="1733" y="1818"/>
                  <a:pt x="1733" y="1818"/>
                  <a:pt x="1733" y="1818"/>
                </a:cubicBezTo>
                <a:cubicBezTo>
                  <a:pt x="1691" y="1786"/>
                  <a:pt x="1663" y="1738"/>
                  <a:pt x="1655" y="1685"/>
                </a:cubicBezTo>
                <a:cubicBezTo>
                  <a:pt x="1667" y="1645"/>
                  <a:pt x="1674" y="1604"/>
                  <a:pt x="1677" y="1562"/>
                </a:cubicBezTo>
                <a:cubicBezTo>
                  <a:pt x="1695" y="1527"/>
                  <a:pt x="1724" y="1498"/>
                  <a:pt x="1759" y="1479"/>
                </a:cubicBezTo>
                <a:cubicBezTo>
                  <a:pt x="1719" y="1394"/>
                  <a:pt x="1719" y="1394"/>
                  <a:pt x="1719" y="1394"/>
                </a:cubicBezTo>
                <a:cubicBezTo>
                  <a:pt x="1701" y="1404"/>
                  <a:pt x="1683" y="1415"/>
                  <a:pt x="1668" y="1428"/>
                </a:cubicBezTo>
                <a:cubicBezTo>
                  <a:pt x="1663" y="1407"/>
                  <a:pt x="1658" y="1385"/>
                  <a:pt x="1651" y="1364"/>
                </a:cubicBezTo>
                <a:cubicBezTo>
                  <a:pt x="1680" y="1343"/>
                  <a:pt x="1713" y="1327"/>
                  <a:pt x="1749" y="1316"/>
                </a:cubicBezTo>
                <a:cubicBezTo>
                  <a:pt x="1937" y="1257"/>
                  <a:pt x="2137" y="1361"/>
                  <a:pt x="2196" y="1550"/>
                </a:cubicBezTo>
                <a:cubicBezTo>
                  <a:pt x="2256" y="1738"/>
                  <a:pt x="2151" y="1938"/>
                  <a:pt x="1963" y="1997"/>
                </a:cubicBezTo>
                <a:close/>
                <a:moveTo>
                  <a:pt x="1778" y="1470"/>
                </a:moveTo>
                <a:cubicBezTo>
                  <a:pt x="1806" y="1458"/>
                  <a:pt x="1838" y="1452"/>
                  <a:pt x="1871" y="1455"/>
                </a:cubicBezTo>
                <a:cubicBezTo>
                  <a:pt x="1904" y="1457"/>
                  <a:pt x="1935" y="1468"/>
                  <a:pt x="1962" y="1484"/>
                </a:cubicBezTo>
                <a:cubicBezTo>
                  <a:pt x="2015" y="1407"/>
                  <a:pt x="2015" y="1407"/>
                  <a:pt x="2015" y="1407"/>
                </a:cubicBezTo>
                <a:cubicBezTo>
                  <a:pt x="1975" y="1382"/>
                  <a:pt x="1929" y="1365"/>
                  <a:pt x="1878" y="1362"/>
                </a:cubicBezTo>
                <a:cubicBezTo>
                  <a:pt x="1828" y="1358"/>
                  <a:pt x="1780" y="1367"/>
                  <a:pt x="1737" y="1385"/>
                </a:cubicBezTo>
                <a:lnTo>
                  <a:pt x="1778" y="1470"/>
                </a:lnTo>
                <a:close/>
                <a:moveTo>
                  <a:pt x="1974" y="1928"/>
                </a:moveTo>
                <a:cubicBezTo>
                  <a:pt x="1934" y="1843"/>
                  <a:pt x="1934" y="1843"/>
                  <a:pt x="1934" y="1843"/>
                </a:cubicBezTo>
                <a:cubicBezTo>
                  <a:pt x="1905" y="1855"/>
                  <a:pt x="1873" y="1861"/>
                  <a:pt x="1840" y="1858"/>
                </a:cubicBezTo>
                <a:cubicBezTo>
                  <a:pt x="1807" y="1856"/>
                  <a:pt x="1776" y="1845"/>
                  <a:pt x="1750" y="1829"/>
                </a:cubicBezTo>
                <a:cubicBezTo>
                  <a:pt x="1697" y="1906"/>
                  <a:pt x="1697" y="1906"/>
                  <a:pt x="1697" y="1906"/>
                </a:cubicBezTo>
                <a:cubicBezTo>
                  <a:pt x="1736" y="1932"/>
                  <a:pt x="1783" y="1948"/>
                  <a:pt x="1833" y="1952"/>
                </a:cubicBezTo>
                <a:cubicBezTo>
                  <a:pt x="1883" y="1955"/>
                  <a:pt x="1931" y="1947"/>
                  <a:pt x="1974" y="1928"/>
                </a:cubicBezTo>
                <a:close/>
                <a:moveTo>
                  <a:pt x="2150" y="1690"/>
                </a:moveTo>
                <a:cubicBezTo>
                  <a:pt x="2056" y="1682"/>
                  <a:pt x="2056" y="1682"/>
                  <a:pt x="2056" y="1682"/>
                </a:cubicBezTo>
                <a:cubicBezTo>
                  <a:pt x="2048" y="1749"/>
                  <a:pt x="2007" y="1804"/>
                  <a:pt x="1952" y="1834"/>
                </a:cubicBezTo>
                <a:cubicBezTo>
                  <a:pt x="1992" y="1919"/>
                  <a:pt x="1992" y="1919"/>
                  <a:pt x="1992" y="1919"/>
                </a:cubicBezTo>
                <a:cubicBezTo>
                  <a:pt x="2077" y="1875"/>
                  <a:pt x="2138" y="1791"/>
                  <a:pt x="2150" y="1690"/>
                </a:cubicBezTo>
                <a:close/>
                <a:moveTo>
                  <a:pt x="2031" y="1418"/>
                </a:moveTo>
                <a:cubicBezTo>
                  <a:pt x="1978" y="1496"/>
                  <a:pt x="1978" y="1496"/>
                  <a:pt x="1978" y="1496"/>
                </a:cubicBezTo>
                <a:cubicBezTo>
                  <a:pt x="2028" y="1534"/>
                  <a:pt x="2060" y="1595"/>
                  <a:pt x="2058" y="1662"/>
                </a:cubicBezTo>
                <a:cubicBezTo>
                  <a:pt x="2151" y="1669"/>
                  <a:pt x="2151" y="1669"/>
                  <a:pt x="2151" y="1669"/>
                </a:cubicBezTo>
                <a:cubicBezTo>
                  <a:pt x="2155" y="1568"/>
                  <a:pt x="2108" y="1475"/>
                  <a:pt x="2031" y="1418"/>
                </a:cubicBezTo>
                <a:close/>
                <a:moveTo>
                  <a:pt x="1377" y="2017"/>
                </a:moveTo>
                <a:cubicBezTo>
                  <a:pt x="1109" y="2150"/>
                  <a:pt x="784" y="2042"/>
                  <a:pt x="650" y="1774"/>
                </a:cubicBezTo>
                <a:cubicBezTo>
                  <a:pt x="517" y="1506"/>
                  <a:pt x="626" y="1180"/>
                  <a:pt x="893" y="1047"/>
                </a:cubicBezTo>
                <a:cubicBezTo>
                  <a:pt x="1161" y="913"/>
                  <a:pt x="1487" y="1022"/>
                  <a:pt x="1620" y="1290"/>
                </a:cubicBezTo>
                <a:cubicBezTo>
                  <a:pt x="1754" y="1558"/>
                  <a:pt x="1645" y="1883"/>
                  <a:pt x="1377" y="2017"/>
                </a:cubicBezTo>
                <a:close/>
                <a:moveTo>
                  <a:pt x="1097" y="1065"/>
                </a:moveTo>
                <a:cubicBezTo>
                  <a:pt x="1145" y="1399"/>
                  <a:pt x="1145" y="1399"/>
                  <a:pt x="1145" y="1399"/>
                </a:cubicBezTo>
                <a:cubicBezTo>
                  <a:pt x="1160" y="1399"/>
                  <a:pt x="1176" y="1402"/>
                  <a:pt x="1191" y="1408"/>
                </a:cubicBezTo>
                <a:cubicBezTo>
                  <a:pt x="1205" y="1414"/>
                  <a:pt x="1218" y="1422"/>
                  <a:pt x="1229" y="1432"/>
                </a:cubicBezTo>
                <a:cubicBezTo>
                  <a:pt x="1491" y="1227"/>
                  <a:pt x="1491" y="1227"/>
                  <a:pt x="1491" y="1227"/>
                </a:cubicBezTo>
                <a:cubicBezTo>
                  <a:pt x="1443" y="1172"/>
                  <a:pt x="1382" y="1126"/>
                  <a:pt x="1310" y="1097"/>
                </a:cubicBezTo>
                <a:cubicBezTo>
                  <a:pt x="1240" y="1069"/>
                  <a:pt x="1168" y="1059"/>
                  <a:pt x="1097" y="1065"/>
                </a:cubicBezTo>
                <a:close/>
                <a:moveTo>
                  <a:pt x="711" y="1335"/>
                </a:moveTo>
                <a:cubicBezTo>
                  <a:pt x="1026" y="1462"/>
                  <a:pt x="1026" y="1462"/>
                  <a:pt x="1026" y="1462"/>
                </a:cubicBezTo>
                <a:cubicBezTo>
                  <a:pt x="1043" y="1435"/>
                  <a:pt x="1068" y="1415"/>
                  <a:pt x="1097" y="1406"/>
                </a:cubicBezTo>
                <a:cubicBezTo>
                  <a:pt x="1050" y="1072"/>
                  <a:pt x="1050" y="1072"/>
                  <a:pt x="1050" y="1072"/>
                </a:cubicBezTo>
                <a:cubicBezTo>
                  <a:pt x="905" y="1099"/>
                  <a:pt x="776" y="1193"/>
                  <a:pt x="711" y="1335"/>
                </a:cubicBezTo>
                <a:close/>
                <a:moveTo>
                  <a:pt x="755" y="1805"/>
                </a:moveTo>
                <a:cubicBezTo>
                  <a:pt x="1021" y="1596"/>
                  <a:pt x="1021" y="1596"/>
                  <a:pt x="1021" y="1596"/>
                </a:cubicBezTo>
                <a:cubicBezTo>
                  <a:pt x="1007" y="1569"/>
                  <a:pt x="1002" y="1538"/>
                  <a:pt x="1008" y="1507"/>
                </a:cubicBezTo>
                <a:cubicBezTo>
                  <a:pt x="693" y="1380"/>
                  <a:pt x="693" y="1380"/>
                  <a:pt x="693" y="1380"/>
                </a:cubicBezTo>
                <a:cubicBezTo>
                  <a:pt x="642" y="1528"/>
                  <a:pt x="670" y="1685"/>
                  <a:pt x="755" y="1805"/>
                </a:cubicBezTo>
                <a:close/>
                <a:moveTo>
                  <a:pt x="1182" y="1998"/>
                </a:moveTo>
                <a:cubicBezTo>
                  <a:pt x="1135" y="1669"/>
                  <a:pt x="1135" y="1669"/>
                  <a:pt x="1135" y="1669"/>
                </a:cubicBezTo>
                <a:cubicBezTo>
                  <a:pt x="1120" y="1668"/>
                  <a:pt x="1105" y="1665"/>
                  <a:pt x="1090" y="1659"/>
                </a:cubicBezTo>
                <a:cubicBezTo>
                  <a:pt x="1075" y="1653"/>
                  <a:pt x="1062" y="1645"/>
                  <a:pt x="1050" y="1634"/>
                </a:cubicBezTo>
                <a:cubicBezTo>
                  <a:pt x="785" y="1842"/>
                  <a:pt x="785" y="1842"/>
                  <a:pt x="785" y="1842"/>
                </a:cubicBezTo>
                <a:cubicBezTo>
                  <a:pt x="832" y="1895"/>
                  <a:pt x="891" y="1938"/>
                  <a:pt x="961" y="1966"/>
                </a:cubicBezTo>
                <a:cubicBezTo>
                  <a:pt x="1033" y="1995"/>
                  <a:pt x="1109" y="2005"/>
                  <a:pt x="1182" y="1998"/>
                </a:cubicBezTo>
                <a:close/>
                <a:moveTo>
                  <a:pt x="1560" y="1728"/>
                </a:moveTo>
                <a:cubicBezTo>
                  <a:pt x="1255" y="1606"/>
                  <a:pt x="1255" y="1606"/>
                  <a:pt x="1255" y="1606"/>
                </a:cubicBezTo>
                <a:cubicBezTo>
                  <a:pt x="1237" y="1633"/>
                  <a:pt x="1212" y="1652"/>
                  <a:pt x="1183" y="1662"/>
                </a:cubicBezTo>
                <a:cubicBezTo>
                  <a:pt x="1229" y="1990"/>
                  <a:pt x="1229" y="1990"/>
                  <a:pt x="1229" y="1990"/>
                </a:cubicBezTo>
                <a:cubicBezTo>
                  <a:pt x="1371" y="1961"/>
                  <a:pt x="1496" y="1867"/>
                  <a:pt x="1560" y="1728"/>
                </a:cubicBezTo>
                <a:close/>
                <a:moveTo>
                  <a:pt x="1520" y="1266"/>
                </a:moveTo>
                <a:cubicBezTo>
                  <a:pt x="1260" y="1470"/>
                  <a:pt x="1260" y="1470"/>
                  <a:pt x="1260" y="1470"/>
                </a:cubicBezTo>
                <a:cubicBezTo>
                  <a:pt x="1274" y="1497"/>
                  <a:pt x="1279" y="1529"/>
                  <a:pt x="1272" y="1561"/>
                </a:cubicBezTo>
                <a:cubicBezTo>
                  <a:pt x="1578" y="1683"/>
                  <a:pt x="1578" y="1683"/>
                  <a:pt x="1578" y="1683"/>
                </a:cubicBezTo>
                <a:cubicBezTo>
                  <a:pt x="1628" y="1538"/>
                  <a:pt x="1602" y="1384"/>
                  <a:pt x="1520" y="1266"/>
                </a:cubicBezTo>
                <a:close/>
              </a:path>
            </a:pathLst>
          </a:custGeom>
          <a:solidFill>
            <a:srgbClr val="FFFFF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1032" name="Picture 8" descr="http://blogs-images.forbes.com/ciocentral/files/2010/12/256px-Cloud_computing_icon.svg_.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1" y="4987221"/>
            <a:ext cx="1726568" cy="12072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ig data_1.jpg (418×2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51" y="0"/>
            <a:ext cx="2985171" cy="204962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a:t>BD Wsh 2018</a:t>
            </a:r>
            <a:endParaRPr lang="en-GB"/>
          </a:p>
        </p:txBody>
      </p:sp>
      <p:sp>
        <p:nvSpPr>
          <p:cNvPr id="4" name="Footer Placeholder 3"/>
          <p:cNvSpPr>
            <a:spLocks noGrp="1"/>
          </p:cNvSpPr>
          <p:nvPr>
            <p:ph type="ftr" sz="quarter" idx="11"/>
          </p:nvPr>
        </p:nvSpPr>
        <p:spPr/>
        <p:txBody>
          <a:bodyPr/>
          <a:lstStyle/>
          <a:p>
            <a:r>
              <a:rPr lang="en-US"/>
              <a:t>Cloud and Big Data</a:t>
            </a:r>
            <a:endParaRPr lang="en-GB"/>
          </a:p>
        </p:txBody>
      </p:sp>
      <p:sp>
        <p:nvSpPr>
          <p:cNvPr id="5" name="Slide Number Placeholder 4"/>
          <p:cNvSpPr>
            <a:spLocks noGrp="1"/>
          </p:cNvSpPr>
          <p:nvPr>
            <p:ph type="sldNum" sz="quarter" idx="12"/>
          </p:nvPr>
        </p:nvSpPr>
        <p:spPr/>
        <p:txBody>
          <a:bodyPr/>
          <a:lstStyle/>
          <a:p>
            <a:fld id="{5444D61A-D5EF-4AD7-8CFF-82B00AE13C42}" type="slidenum">
              <a:rPr lang="en-GB" smtClean="0"/>
              <a:pPr/>
              <a:t>1</a:t>
            </a:fld>
            <a:endParaRPr lang="en-GB"/>
          </a:p>
        </p:txBody>
      </p:sp>
      <p:pic>
        <p:nvPicPr>
          <p:cNvPr id="60" name="Picture 59">
            <a:extLst>
              <a:ext uri="{FF2B5EF4-FFF2-40B4-BE49-F238E27FC236}">
                <a16:creationId xmlns:a16="http://schemas.microsoft.com/office/drawing/2014/main" id="{15F16DAE-D040-4CD8-AE58-63A453FD62BF}"/>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54511" y="6386770"/>
            <a:ext cx="1226820" cy="429260"/>
          </a:xfrm>
          <a:prstGeom prst="rect">
            <a:avLst/>
          </a:prstGeom>
        </p:spPr>
      </p:pic>
    </p:spTree>
    <p:extLst>
      <p:ext uri="{BB962C8B-B14F-4D97-AF65-F5344CB8AC3E}">
        <p14:creationId xmlns:p14="http://schemas.microsoft.com/office/powerpoint/2010/main" val="1090876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NIST Big Data Working Group (NBD-WG) and ISO/IEC JTC1 Study Group on Big Data (SGBD)</a:t>
            </a:r>
          </a:p>
        </p:txBody>
      </p:sp>
      <p:sp>
        <p:nvSpPr>
          <p:cNvPr id="3" name="Content Placeholder 2"/>
          <p:cNvSpPr>
            <a:spLocks noGrp="1"/>
          </p:cNvSpPr>
          <p:nvPr>
            <p:ph idx="1"/>
          </p:nvPr>
        </p:nvSpPr>
        <p:spPr/>
        <p:txBody>
          <a:bodyPr>
            <a:noAutofit/>
          </a:bodyPr>
          <a:lstStyle/>
          <a:p>
            <a:r>
              <a:rPr lang="en-US" sz="1600" dirty="0"/>
              <a:t>NIST Big Data Working Group (NBD-WG) is leading the development of the Big Data Technology Roadmap - </a:t>
            </a:r>
            <a:r>
              <a:rPr lang="en-US" sz="1600" dirty="0">
                <a:hlinkClick r:id="rId3"/>
              </a:rPr>
              <a:t>http://bigdatawg.nist.gov/home.php</a:t>
            </a:r>
            <a:endParaRPr lang="en-US" sz="1600" dirty="0"/>
          </a:p>
          <a:p>
            <a:pPr lvl="1"/>
            <a:r>
              <a:rPr lang="en-US" sz="1600" dirty="0"/>
              <a:t>Built on experience of developing the Cloud Computing standards fully accepted by industry</a:t>
            </a:r>
          </a:p>
          <a:p>
            <a:r>
              <a:rPr lang="en-US" sz="1600" dirty="0"/>
              <a:t>Set of documents delivered September 2014 (to be published as NIST Special Publication documents) - </a:t>
            </a:r>
            <a:r>
              <a:rPr lang="en-US" sz="1600" dirty="0">
                <a:hlinkClick r:id="rId4"/>
              </a:rPr>
              <a:t>http://bigdatawg.nist.gov/V1_output_docs.php</a:t>
            </a:r>
            <a:r>
              <a:rPr lang="en-US" sz="1600" dirty="0"/>
              <a:t> </a:t>
            </a:r>
            <a:endParaRPr lang="en-US" sz="1800" dirty="0"/>
          </a:p>
          <a:p>
            <a:pPr marL="457200" lvl="1" indent="0">
              <a:buNone/>
            </a:pPr>
            <a:r>
              <a:rPr lang="en-US" sz="1400" dirty="0">
                <a:solidFill>
                  <a:schemeClr val="accent3">
                    <a:lumMod val="50000"/>
                  </a:schemeClr>
                </a:solidFill>
              </a:rPr>
              <a:t>Volume 1: NIST Big Data Definitions</a:t>
            </a:r>
          </a:p>
          <a:p>
            <a:pPr marL="457200" lvl="1" indent="0">
              <a:buNone/>
            </a:pPr>
            <a:r>
              <a:rPr lang="en-US" sz="1400" dirty="0"/>
              <a:t>Volume 2: NIST Big Data Taxonomies</a:t>
            </a:r>
          </a:p>
          <a:p>
            <a:pPr marL="457200" lvl="1" indent="0">
              <a:buNone/>
            </a:pPr>
            <a:r>
              <a:rPr lang="en-US" sz="1400" dirty="0">
                <a:solidFill>
                  <a:schemeClr val="accent3">
                    <a:lumMod val="50000"/>
                  </a:schemeClr>
                </a:solidFill>
              </a:rPr>
              <a:t>Volume 3: NIST Big Data Use Case &amp; Requirements </a:t>
            </a:r>
          </a:p>
          <a:p>
            <a:pPr marL="457200" lvl="1" indent="0">
              <a:buNone/>
            </a:pPr>
            <a:r>
              <a:rPr lang="en-US" sz="1400" dirty="0"/>
              <a:t>Volume 4: NIST Big Data Security and Privacy Requirements</a:t>
            </a:r>
          </a:p>
          <a:p>
            <a:pPr marL="457200" lvl="1" indent="0">
              <a:buNone/>
            </a:pPr>
            <a:r>
              <a:rPr lang="en-US" sz="1400" dirty="0">
                <a:solidFill>
                  <a:schemeClr val="accent3">
                    <a:lumMod val="50000"/>
                  </a:schemeClr>
                </a:solidFill>
              </a:rPr>
              <a:t>Volume 5: NIST Big Data Architectures White Paper Survey</a:t>
            </a:r>
          </a:p>
          <a:p>
            <a:pPr marL="457200" lvl="1" indent="0">
              <a:buNone/>
            </a:pPr>
            <a:r>
              <a:rPr lang="en-US" sz="1400" dirty="0">
                <a:solidFill>
                  <a:schemeClr val="accent3">
                    <a:lumMod val="50000"/>
                  </a:schemeClr>
                </a:solidFill>
              </a:rPr>
              <a:t>Volume 6: NIST Big Data Reference Architecture</a:t>
            </a:r>
          </a:p>
          <a:p>
            <a:pPr marL="457200" lvl="1" indent="0">
              <a:buNone/>
            </a:pPr>
            <a:r>
              <a:rPr lang="en-US" sz="1400" dirty="0"/>
              <a:t>Volume 7: NIST Big Data Technology Roadmap</a:t>
            </a:r>
          </a:p>
          <a:p>
            <a:pPr lvl="2"/>
            <a:endParaRPr lang="en-US" sz="1000" dirty="0"/>
          </a:p>
          <a:p>
            <a:pPr indent="-285750"/>
            <a:r>
              <a:rPr lang="en-US" sz="1800" dirty="0"/>
              <a:t>NBD-WG defined 3 main components of the new </a:t>
            </a:r>
            <a:br>
              <a:rPr lang="en-US" sz="1800" dirty="0"/>
            </a:br>
            <a:r>
              <a:rPr lang="en-US" sz="1800" dirty="0"/>
              <a:t>technology:</a:t>
            </a:r>
          </a:p>
          <a:p>
            <a:pPr lvl="1"/>
            <a:r>
              <a:rPr lang="en-US" sz="1400" dirty="0"/>
              <a:t>Big Data Paradigm </a:t>
            </a:r>
          </a:p>
          <a:p>
            <a:pPr lvl="1"/>
            <a:r>
              <a:rPr lang="en-US" sz="1400" dirty="0"/>
              <a:t>Big Data Science and Data Scientist as a new profession</a:t>
            </a:r>
          </a:p>
          <a:p>
            <a:pPr lvl="1"/>
            <a:r>
              <a:rPr lang="en-US" sz="1400" dirty="0"/>
              <a:t>Big Data Architecture </a:t>
            </a:r>
            <a:endParaRPr lang="en-US" sz="1800" dirty="0"/>
          </a:p>
          <a:p>
            <a:pPr marL="57150" indent="0">
              <a:buNone/>
            </a:pPr>
            <a:endParaRPr lang="en-US" sz="1800" dirty="0"/>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10</a:t>
            </a:fld>
            <a:endParaRPr lang="en-GB"/>
          </a:p>
        </p:txBody>
      </p:sp>
      <p:sp>
        <p:nvSpPr>
          <p:cNvPr id="7" name="Content Placeholder 2"/>
          <p:cNvSpPr txBox="1">
            <a:spLocks/>
          </p:cNvSpPr>
          <p:nvPr/>
        </p:nvSpPr>
        <p:spPr>
          <a:xfrm>
            <a:off x="6120172" y="3717032"/>
            <a:ext cx="2889684" cy="1980220"/>
          </a:xfrm>
          <a:prstGeom prst="rect">
            <a:avLst/>
          </a:prstGeom>
          <a:solidFill>
            <a:schemeClr val="bg1">
              <a:lumMod val="8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en-US" sz="1400" dirty="0"/>
              <a:t>The </a:t>
            </a:r>
            <a:r>
              <a:rPr lang="en-US" sz="1400" b="1" dirty="0"/>
              <a:t>Big Data Paradigm </a:t>
            </a:r>
            <a:r>
              <a:rPr lang="en-US" sz="1400" dirty="0"/>
              <a:t>consists of the distribution of data systems across horizontally-coupled independent resources to achieve the scalability needed for the efficient processing of extensive datasets.</a:t>
            </a:r>
            <a:endParaRPr lang="en-US" sz="1200" dirty="0"/>
          </a:p>
        </p:txBody>
      </p:sp>
    </p:spTree>
    <p:extLst>
      <p:ext uri="{BB962C8B-B14F-4D97-AF65-F5344CB8AC3E}">
        <p14:creationId xmlns:p14="http://schemas.microsoft.com/office/powerpoint/2010/main" val="217112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NIST Big Data Reference Architecture (2018)</a:t>
            </a:r>
            <a:endParaRPr lang="en-US" dirty="0"/>
          </a:p>
        </p:txBody>
      </p:sp>
      <p:sp>
        <p:nvSpPr>
          <p:cNvPr id="3" name="Content Placeholder 2"/>
          <p:cNvSpPr>
            <a:spLocks noGrp="1"/>
          </p:cNvSpPr>
          <p:nvPr>
            <p:ph idx="1"/>
          </p:nvPr>
        </p:nvSpPr>
        <p:spPr>
          <a:xfrm>
            <a:off x="6024487" y="1287738"/>
            <a:ext cx="2940001" cy="4625538"/>
          </a:xfrm>
        </p:spPr>
        <p:txBody>
          <a:bodyPr>
            <a:normAutofit fontScale="92500" lnSpcReduction="10000"/>
          </a:bodyPr>
          <a:lstStyle/>
          <a:p>
            <a:pPr marL="0" indent="0">
              <a:buNone/>
            </a:pPr>
            <a:r>
              <a:rPr lang="en-US" sz="1600" dirty="0"/>
              <a:t>Main components of the Big Data ecosystem </a:t>
            </a:r>
          </a:p>
          <a:p>
            <a:pPr marL="180000" indent="-180000"/>
            <a:r>
              <a:rPr lang="en-US" sz="1400" dirty="0"/>
              <a:t>Data Provider</a:t>
            </a:r>
          </a:p>
          <a:p>
            <a:pPr marL="180000" indent="-180000"/>
            <a:r>
              <a:rPr lang="en-US" sz="1400" dirty="0"/>
              <a:t>Big Data Applications Provider</a:t>
            </a:r>
          </a:p>
          <a:p>
            <a:pPr marL="180000" indent="-180000"/>
            <a:r>
              <a:rPr lang="en-US" sz="1400" dirty="0"/>
              <a:t>Big Data Framework Provider</a:t>
            </a:r>
          </a:p>
          <a:p>
            <a:pPr marL="180000" indent="-180000"/>
            <a:r>
              <a:rPr lang="en-US" sz="1400" dirty="0"/>
              <a:t>Data Consumer </a:t>
            </a:r>
          </a:p>
          <a:p>
            <a:pPr marL="180000" indent="-180000"/>
            <a:r>
              <a:rPr lang="en-US" sz="1400" dirty="0"/>
              <a:t>Service Orchestrator</a:t>
            </a:r>
          </a:p>
          <a:p>
            <a:pPr marL="0" indent="0">
              <a:buNone/>
            </a:pPr>
            <a:endParaRPr lang="en-US" sz="1400" dirty="0"/>
          </a:p>
          <a:p>
            <a:pPr marL="0" indent="0">
              <a:buNone/>
            </a:pPr>
            <a:r>
              <a:rPr lang="en-US" sz="1600" dirty="0"/>
              <a:t>Big Data Lifecycle and Applications Provider activities</a:t>
            </a:r>
          </a:p>
          <a:p>
            <a:pPr marL="0" indent="-220050"/>
            <a:r>
              <a:rPr lang="en-US" sz="1400" dirty="0"/>
              <a:t>Collection </a:t>
            </a:r>
          </a:p>
          <a:p>
            <a:pPr marL="0" indent="-220050"/>
            <a:r>
              <a:rPr lang="en-US" sz="1400" dirty="0"/>
              <a:t>Preparation </a:t>
            </a:r>
          </a:p>
          <a:p>
            <a:pPr marL="0" indent="-220050"/>
            <a:r>
              <a:rPr lang="en-US" sz="1400" dirty="0"/>
              <a:t>Analysis and Analytics </a:t>
            </a:r>
          </a:p>
          <a:p>
            <a:pPr marL="0" indent="-220050"/>
            <a:r>
              <a:rPr lang="en-US" sz="1400" dirty="0"/>
              <a:t>Visualization</a:t>
            </a:r>
          </a:p>
          <a:p>
            <a:pPr marL="0" indent="-220050"/>
            <a:r>
              <a:rPr lang="en-US" sz="1400" dirty="0"/>
              <a:t>Access</a:t>
            </a:r>
          </a:p>
          <a:p>
            <a:pPr marL="0" indent="0">
              <a:buNone/>
            </a:pPr>
            <a:endParaRPr lang="en-US" sz="1400" dirty="0"/>
          </a:p>
          <a:p>
            <a:pPr marL="0" indent="0">
              <a:buNone/>
            </a:pPr>
            <a:r>
              <a:rPr lang="en-US" sz="1400" dirty="0"/>
              <a:t>Big Data Ecosystem includes all components that are involved into Big Data production, processing, delivery, and consuming</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11</a:t>
            </a:fld>
            <a:endParaRPr lang="en-GB"/>
          </a:p>
        </p:txBody>
      </p:sp>
      <p:sp>
        <p:nvSpPr>
          <p:cNvPr id="9" name="TextBox 8"/>
          <p:cNvSpPr txBox="1"/>
          <p:nvPr/>
        </p:nvSpPr>
        <p:spPr>
          <a:xfrm>
            <a:off x="128918" y="6138335"/>
            <a:ext cx="7600670" cy="307777"/>
          </a:xfrm>
          <a:prstGeom prst="rect">
            <a:avLst/>
          </a:prstGeom>
          <a:noFill/>
        </p:spPr>
        <p:txBody>
          <a:bodyPr wrap="none" rtlCol="0">
            <a:spAutoFit/>
          </a:bodyPr>
          <a:lstStyle/>
          <a:p>
            <a:r>
              <a:rPr lang="en-US" sz="1400" dirty="0"/>
              <a:t>[ref] Volume 6: NIST Big Data Reference Architecture. http://bigdatawg.nist.gov/V1_output_docs.php </a:t>
            </a:r>
          </a:p>
        </p:txBody>
      </p:sp>
      <p:pic>
        <p:nvPicPr>
          <p:cNvPr id="10" name="Picture 9">
            <a:extLst>
              <a:ext uri="{FF2B5EF4-FFF2-40B4-BE49-F238E27FC236}">
                <a16:creationId xmlns:a16="http://schemas.microsoft.com/office/drawing/2014/main" id="{E4A2FFFC-F260-44BD-B879-C34D64091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2" y="1391766"/>
            <a:ext cx="5649858" cy="4203344"/>
          </a:xfrm>
          <a:prstGeom prst="rect">
            <a:avLst/>
          </a:prstGeom>
        </p:spPr>
      </p:pic>
    </p:spTree>
    <p:extLst>
      <p:ext uri="{BB962C8B-B14F-4D97-AF65-F5344CB8AC3E}">
        <p14:creationId xmlns:p14="http://schemas.microsoft.com/office/powerpoint/2010/main" val="3178878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Lifecycle/Transformation Model</a:t>
            </a:r>
          </a:p>
        </p:txBody>
      </p:sp>
      <p:sp>
        <p:nvSpPr>
          <p:cNvPr id="3" name="Content Placeholder 2"/>
          <p:cNvSpPr>
            <a:spLocks noGrp="1"/>
          </p:cNvSpPr>
          <p:nvPr>
            <p:ph idx="1"/>
          </p:nvPr>
        </p:nvSpPr>
        <p:spPr>
          <a:xfrm>
            <a:off x="840586" y="5452806"/>
            <a:ext cx="7720647" cy="898422"/>
          </a:xfrm>
        </p:spPr>
        <p:txBody>
          <a:bodyPr numCol="2">
            <a:noAutofit/>
          </a:bodyPr>
          <a:lstStyle/>
          <a:p>
            <a:r>
              <a:rPr lang="en-US" sz="1400" dirty="0"/>
              <a:t>Data Model changes along </a:t>
            </a:r>
            <a:br>
              <a:rPr lang="en-US" sz="1400" dirty="0"/>
            </a:br>
            <a:r>
              <a:rPr lang="en-US" sz="1400" dirty="0"/>
              <a:t>data lifecycle or evolution</a:t>
            </a:r>
          </a:p>
          <a:p>
            <a:r>
              <a:rPr lang="en-US" sz="1400" dirty="0"/>
              <a:t>Data provenance is a discipline to track all data transformations along lifecycle</a:t>
            </a:r>
          </a:p>
          <a:p>
            <a:r>
              <a:rPr lang="en-US" sz="1400" dirty="0"/>
              <a:t>Identifying and linking data</a:t>
            </a:r>
          </a:p>
          <a:p>
            <a:pPr lvl="1"/>
            <a:r>
              <a:rPr lang="en-US" sz="1200" dirty="0"/>
              <a:t>Persistent data/object identifiers (PID/OID)</a:t>
            </a:r>
          </a:p>
          <a:p>
            <a:pPr lvl="1"/>
            <a:r>
              <a:rPr lang="en-US" sz="1200" dirty="0"/>
              <a:t>Traceability vs Opacity</a:t>
            </a:r>
          </a:p>
          <a:p>
            <a:pPr lvl="1"/>
            <a:r>
              <a:rPr lang="en-US" sz="1200" dirty="0"/>
              <a:t>Referral integrity</a:t>
            </a:r>
          </a:p>
        </p:txBody>
      </p:sp>
      <p:sp>
        <p:nvSpPr>
          <p:cNvPr id="4" name="Date Placeholder 3"/>
          <p:cNvSpPr>
            <a:spLocks noGrp="1"/>
          </p:cNvSpPr>
          <p:nvPr>
            <p:ph type="dt" sz="half" idx="10"/>
          </p:nvPr>
        </p:nvSpPr>
        <p:spPr/>
        <p:txBody>
          <a:bodyPr/>
          <a:lstStyle/>
          <a:p>
            <a:r>
              <a:rPr lang="en-US"/>
              <a:t>BD Wsh 2018</a:t>
            </a:r>
            <a:endParaRPr lang="en-GB" dirty="0"/>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12</a:t>
            </a:fld>
            <a:endParaRPr lang="en-GB"/>
          </a:p>
        </p:txBody>
      </p:sp>
      <p:grpSp>
        <p:nvGrpSpPr>
          <p:cNvPr id="10" name="Group 9"/>
          <p:cNvGrpSpPr/>
          <p:nvPr/>
        </p:nvGrpSpPr>
        <p:grpSpPr>
          <a:xfrm>
            <a:off x="309907" y="1347284"/>
            <a:ext cx="8341907" cy="3882821"/>
            <a:chOff x="309907" y="1347284"/>
            <a:chExt cx="8341907" cy="3882821"/>
          </a:xfrm>
        </p:grpSpPr>
        <p:grpSp>
          <p:nvGrpSpPr>
            <p:cNvPr id="63" name="Group 62"/>
            <p:cNvGrpSpPr/>
            <p:nvPr/>
          </p:nvGrpSpPr>
          <p:grpSpPr>
            <a:xfrm>
              <a:off x="309907" y="1347284"/>
              <a:ext cx="8341907" cy="2044123"/>
              <a:chOff x="-506111" y="865231"/>
              <a:chExt cx="8846314" cy="2167726"/>
            </a:xfrm>
          </p:grpSpPr>
          <p:sp>
            <p:nvSpPr>
              <p:cNvPr id="107" name="Rectangle 106"/>
              <p:cNvSpPr/>
              <p:nvPr/>
            </p:nvSpPr>
            <p:spPr>
              <a:xfrm>
                <a:off x="-506111" y="865231"/>
                <a:ext cx="8846314" cy="2167726"/>
              </a:xfrm>
              <a:prstGeom prst="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08" name="Rectangle 107"/>
              <p:cNvSpPr/>
              <p:nvPr/>
            </p:nvSpPr>
            <p:spPr>
              <a:xfrm>
                <a:off x="4719811" y="1812328"/>
                <a:ext cx="2636317" cy="4305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09" name="Rectangle 108"/>
              <p:cNvSpPr/>
              <p:nvPr/>
            </p:nvSpPr>
            <p:spPr>
              <a:xfrm>
                <a:off x="2787024" y="1594300"/>
                <a:ext cx="2636317" cy="4305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10" name="Rectangle 109"/>
              <p:cNvSpPr/>
              <p:nvPr/>
            </p:nvSpPr>
            <p:spPr>
              <a:xfrm>
                <a:off x="1034915" y="1476117"/>
                <a:ext cx="2554739" cy="4341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11" name="Rectangle 110"/>
              <p:cNvSpPr/>
              <p:nvPr/>
            </p:nvSpPr>
            <p:spPr>
              <a:xfrm>
                <a:off x="630714" y="1310889"/>
                <a:ext cx="1409565" cy="373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12" name="TextBox 111"/>
              <p:cNvSpPr txBox="1"/>
              <p:nvPr/>
            </p:nvSpPr>
            <p:spPr>
              <a:xfrm>
                <a:off x="5610715" y="918539"/>
                <a:ext cx="2634962" cy="626663"/>
              </a:xfrm>
              <a:prstGeom prst="rect">
                <a:avLst/>
              </a:prstGeom>
              <a:noFill/>
            </p:spPr>
            <p:txBody>
              <a:bodyPr wrap="none" lIns="18288" tIns="18288" rIns="18288" bIns="18288" rtlCol="0">
                <a:spAutoFit/>
              </a:bodyPr>
              <a:lstStyle/>
              <a:p>
                <a:r>
                  <a:rPr lang="en-US" sz="1200" dirty="0">
                    <a:solidFill>
                      <a:srgbClr val="FF0000"/>
                    </a:solidFill>
                    <a:latin typeface="Arial" pitchFamily="34" charset="0"/>
                    <a:cs typeface="Arial" pitchFamily="34" charset="0"/>
                  </a:rPr>
                  <a:t>Multiple Data Models and structures</a:t>
                </a:r>
              </a:p>
              <a:p>
                <a:pPr marL="285750" indent="-285750">
                  <a:buFont typeface="Arial" pitchFamily="34" charset="0"/>
                  <a:buChar char="•"/>
                </a:pPr>
                <a:r>
                  <a:rPr lang="en-US" sz="1200" dirty="0">
                    <a:solidFill>
                      <a:srgbClr val="FF0000"/>
                    </a:solidFill>
                    <a:latin typeface="Arial" pitchFamily="34" charset="0"/>
                    <a:cs typeface="Arial" pitchFamily="34" charset="0"/>
                  </a:rPr>
                  <a:t>Data Variety and Variability</a:t>
                </a:r>
              </a:p>
              <a:p>
                <a:pPr marL="285750" indent="-285750">
                  <a:buFont typeface="Arial" pitchFamily="34" charset="0"/>
                  <a:buChar char="•"/>
                </a:pPr>
                <a:r>
                  <a:rPr lang="en-US" sz="1200" dirty="0">
                    <a:solidFill>
                      <a:srgbClr val="FF0000"/>
                    </a:solidFill>
                    <a:latin typeface="Arial" pitchFamily="34" charset="0"/>
                    <a:cs typeface="Arial" pitchFamily="34" charset="0"/>
                  </a:rPr>
                  <a:t>Semantic Interoperability</a:t>
                </a:r>
              </a:p>
            </p:txBody>
          </p:sp>
          <p:sp>
            <p:nvSpPr>
              <p:cNvPr id="113" name="TextBox 112"/>
              <p:cNvSpPr txBox="1"/>
              <p:nvPr/>
            </p:nvSpPr>
            <p:spPr>
              <a:xfrm>
                <a:off x="645602" y="1351582"/>
                <a:ext cx="1293715" cy="267638"/>
              </a:xfrm>
              <a:prstGeom prst="rect">
                <a:avLst/>
              </a:prstGeom>
              <a:noFill/>
            </p:spPr>
            <p:txBody>
              <a:bodyPr wrap="none" lIns="18288" tIns="18288" rIns="18288" bIns="18288" rtlCol="0">
                <a:spAutoFit/>
              </a:bodyPr>
              <a:lstStyle/>
              <a:p>
                <a:r>
                  <a:rPr lang="en-US" sz="1400" dirty="0">
                    <a:solidFill>
                      <a:srgbClr val="0070C0"/>
                    </a:solidFill>
                    <a:latin typeface="Arial" pitchFamily="34" charset="0"/>
                    <a:cs typeface="Arial" pitchFamily="34" charset="0"/>
                  </a:rPr>
                  <a:t>Data Model (1)</a:t>
                </a:r>
              </a:p>
            </p:txBody>
          </p:sp>
          <p:sp>
            <p:nvSpPr>
              <p:cNvPr id="114" name="TextBox 113"/>
              <p:cNvSpPr txBox="1"/>
              <p:nvPr/>
            </p:nvSpPr>
            <p:spPr>
              <a:xfrm>
                <a:off x="2191579" y="1526417"/>
                <a:ext cx="1293715" cy="267638"/>
              </a:xfrm>
              <a:prstGeom prst="rect">
                <a:avLst/>
              </a:prstGeom>
              <a:noFill/>
            </p:spPr>
            <p:txBody>
              <a:bodyPr wrap="none" lIns="18288" tIns="18288" rIns="18288" bIns="18288" rtlCol="0">
                <a:spAutoFit/>
              </a:bodyPr>
              <a:lstStyle/>
              <a:p>
                <a:r>
                  <a:rPr lang="en-US" sz="1400" dirty="0">
                    <a:solidFill>
                      <a:srgbClr val="0070C0"/>
                    </a:solidFill>
                    <a:latin typeface="Arial" pitchFamily="34" charset="0"/>
                    <a:cs typeface="Arial" pitchFamily="34" charset="0"/>
                  </a:rPr>
                  <a:t>Data Model (1)</a:t>
                </a:r>
              </a:p>
            </p:txBody>
          </p:sp>
          <p:sp>
            <p:nvSpPr>
              <p:cNvPr id="115" name="TextBox 114"/>
              <p:cNvSpPr txBox="1"/>
              <p:nvPr/>
            </p:nvSpPr>
            <p:spPr>
              <a:xfrm>
                <a:off x="3907002" y="1624799"/>
                <a:ext cx="1293715" cy="267638"/>
              </a:xfrm>
              <a:prstGeom prst="rect">
                <a:avLst/>
              </a:prstGeom>
              <a:noFill/>
            </p:spPr>
            <p:txBody>
              <a:bodyPr wrap="none" lIns="18288" tIns="18288" rIns="18288" bIns="18288" rtlCol="0">
                <a:spAutoFit/>
              </a:bodyPr>
              <a:lstStyle/>
              <a:p>
                <a:r>
                  <a:rPr lang="en-US" sz="1400" dirty="0">
                    <a:solidFill>
                      <a:srgbClr val="0070C0"/>
                    </a:solidFill>
                    <a:latin typeface="Arial" pitchFamily="34" charset="0"/>
                    <a:cs typeface="Arial" pitchFamily="34" charset="0"/>
                  </a:rPr>
                  <a:t>Data Model (3)</a:t>
                </a:r>
              </a:p>
            </p:txBody>
          </p:sp>
          <p:sp>
            <p:nvSpPr>
              <p:cNvPr id="116" name="TextBox 115"/>
              <p:cNvSpPr txBox="1"/>
              <p:nvPr/>
            </p:nvSpPr>
            <p:spPr>
              <a:xfrm>
                <a:off x="5812936" y="1883266"/>
                <a:ext cx="1293715" cy="267638"/>
              </a:xfrm>
              <a:prstGeom prst="rect">
                <a:avLst/>
              </a:prstGeom>
              <a:noFill/>
            </p:spPr>
            <p:txBody>
              <a:bodyPr wrap="none" lIns="18288" tIns="18288" rIns="18288" bIns="18288" rtlCol="0">
                <a:spAutoFit/>
              </a:bodyPr>
              <a:lstStyle/>
              <a:p>
                <a:r>
                  <a:rPr lang="en-US" sz="1400" dirty="0">
                    <a:solidFill>
                      <a:srgbClr val="0070C0"/>
                    </a:solidFill>
                    <a:latin typeface="Arial" pitchFamily="34" charset="0"/>
                    <a:cs typeface="Arial" pitchFamily="34" charset="0"/>
                  </a:rPr>
                  <a:t>Data Model (4)</a:t>
                </a:r>
              </a:p>
            </p:txBody>
          </p:sp>
          <p:sp>
            <p:nvSpPr>
              <p:cNvPr id="117" name="TextBox 116"/>
              <p:cNvSpPr txBox="1"/>
              <p:nvPr/>
            </p:nvSpPr>
            <p:spPr>
              <a:xfrm>
                <a:off x="-422151" y="1943332"/>
                <a:ext cx="1803102" cy="1018328"/>
              </a:xfrm>
              <a:prstGeom prst="rect">
                <a:avLst/>
              </a:prstGeom>
              <a:noFill/>
            </p:spPr>
            <p:txBody>
              <a:bodyPr wrap="square" lIns="18288" tIns="18288" rIns="18288" bIns="18288" rtlCol="0">
                <a:spAutoFit/>
              </a:bodyPr>
              <a:lstStyle/>
              <a:p>
                <a:r>
                  <a:rPr lang="en-US" sz="1200" dirty="0">
                    <a:solidFill>
                      <a:srgbClr val="FF0000"/>
                    </a:solidFill>
                    <a:latin typeface="Arial" pitchFamily="34" charset="0"/>
                    <a:cs typeface="Arial" pitchFamily="34" charset="0"/>
                  </a:rPr>
                  <a:t>Data (inter)linking</a:t>
                </a:r>
              </a:p>
              <a:p>
                <a:pPr marL="285750" indent="-285750">
                  <a:buFont typeface="Arial" pitchFamily="34" charset="0"/>
                  <a:buChar char="•"/>
                </a:pPr>
                <a:r>
                  <a:rPr lang="en-US" sz="1200" dirty="0">
                    <a:solidFill>
                      <a:srgbClr val="FF0000"/>
                    </a:solidFill>
                    <a:latin typeface="Arial" pitchFamily="34" charset="0"/>
                    <a:cs typeface="Arial" pitchFamily="34" charset="0"/>
                  </a:rPr>
                  <a:t>PID/OID</a:t>
                </a:r>
              </a:p>
              <a:p>
                <a:pPr marL="285750" indent="-285750">
                  <a:buFont typeface="Arial" pitchFamily="34" charset="0"/>
                  <a:buChar char="•"/>
                </a:pPr>
                <a:r>
                  <a:rPr lang="en-US" sz="1200" dirty="0">
                    <a:solidFill>
                      <a:srgbClr val="FF0000"/>
                    </a:solidFill>
                    <a:latin typeface="Arial" pitchFamily="34" charset="0"/>
                    <a:cs typeface="Arial" pitchFamily="34" charset="0"/>
                  </a:rPr>
                  <a:t>Identification</a:t>
                </a:r>
              </a:p>
              <a:p>
                <a:pPr marL="285750" indent="-285750">
                  <a:buFont typeface="Arial" pitchFamily="34" charset="0"/>
                  <a:buChar char="•"/>
                </a:pPr>
                <a:r>
                  <a:rPr lang="en-US" sz="1200" dirty="0">
                    <a:solidFill>
                      <a:srgbClr val="FF0000"/>
                    </a:solidFill>
                    <a:latin typeface="Arial" pitchFamily="34" charset="0"/>
                    <a:cs typeface="Arial" pitchFamily="34" charset="0"/>
                  </a:rPr>
                  <a:t>Privacy, Opacity</a:t>
                </a:r>
              </a:p>
              <a:p>
                <a:pPr marL="285750" indent="-285750">
                  <a:buFont typeface="Arial" pitchFamily="34" charset="0"/>
                  <a:buChar char="•"/>
                </a:pPr>
                <a:endParaRPr lang="en-US" sz="1200" dirty="0">
                  <a:solidFill>
                    <a:srgbClr val="FF0000"/>
                  </a:solidFill>
                  <a:latin typeface="Arial" pitchFamily="34" charset="0"/>
                  <a:cs typeface="Arial" pitchFamily="34" charset="0"/>
                </a:endParaRPr>
              </a:p>
            </p:txBody>
          </p:sp>
          <p:sp>
            <p:nvSpPr>
              <p:cNvPr id="118" name="Rectangle 117"/>
              <p:cNvSpPr/>
              <p:nvPr/>
            </p:nvSpPr>
            <p:spPr>
              <a:xfrm>
                <a:off x="1344984" y="2410952"/>
                <a:ext cx="5209465" cy="4305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19" name="TextBox 118"/>
              <p:cNvSpPr txBox="1"/>
              <p:nvPr/>
            </p:nvSpPr>
            <p:spPr>
              <a:xfrm>
                <a:off x="3195758" y="2461169"/>
                <a:ext cx="2782855" cy="267638"/>
              </a:xfrm>
              <a:prstGeom prst="rect">
                <a:avLst/>
              </a:prstGeom>
              <a:noFill/>
            </p:spPr>
            <p:txBody>
              <a:bodyPr wrap="none" lIns="18288" tIns="18288" rIns="18288" bIns="18288" rtlCol="0">
                <a:spAutoFit/>
              </a:bodyPr>
              <a:lstStyle/>
              <a:p>
                <a:r>
                  <a:rPr lang="en-US" sz="1400" dirty="0">
                    <a:solidFill>
                      <a:srgbClr val="0070C0"/>
                    </a:solidFill>
                    <a:latin typeface="Arial" pitchFamily="34" charset="0"/>
                    <a:cs typeface="Arial" pitchFamily="34" charset="0"/>
                  </a:rPr>
                  <a:t>Data Storage (Big Data capable)</a:t>
                </a:r>
              </a:p>
            </p:txBody>
          </p:sp>
        </p:grpSp>
        <p:grpSp>
          <p:nvGrpSpPr>
            <p:cNvPr id="9" name="Group 8"/>
            <p:cNvGrpSpPr/>
            <p:nvPr/>
          </p:nvGrpSpPr>
          <p:grpSpPr>
            <a:xfrm>
              <a:off x="995943" y="3197381"/>
              <a:ext cx="7030494" cy="2032724"/>
              <a:chOff x="995943" y="3197381"/>
              <a:chExt cx="7030494" cy="2032724"/>
            </a:xfrm>
          </p:grpSpPr>
          <p:grpSp>
            <p:nvGrpSpPr>
              <p:cNvPr id="8" name="Group 7"/>
              <p:cNvGrpSpPr/>
              <p:nvPr/>
            </p:nvGrpSpPr>
            <p:grpSpPr>
              <a:xfrm>
                <a:off x="995943" y="3563729"/>
                <a:ext cx="7030494" cy="1666376"/>
                <a:chOff x="995943" y="3563729"/>
                <a:chExt cx="7030494" cy="1666376"/>
              </a:xfrm>
            </p:grpSpPr>
            <p:sp>
              <p:nvSpPr>
                <p:cNvPr id="55" name="Right Arrow 54"/>
                <p:cNvSpPr/>
                <p:nvPr/>
              </p:nvSpPr>
              <p:spPr>
                <a:xfrm>
                  <a:off x="4333761" y="4155789"/>
                  <a:ext cx="1653758" cy="176181"/>
                </a:xfrm>
                <a:prstGeom prst="rightArrow">
                  <a:avLst/>
                </a:prstGeom>
                <a:solidFill>
                  <a:schemeClr val="tx2">
                    <a:lumMod val="20000"/>
                    <a:lumOff val="80000"/>
                  </a:schemeClr>
                </a:solid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6" name="Oval 85"/>
                <p:cNvSpPr/>
                <p:nvPr/>
              </p:nvSpPr>
              <p:spPr>
                <a:xfrm>
                  <a:off x="7394071" y="3563729"/>
                  <a:ext cx="632366" cy="10448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1000" dirty="0">
                      <a:solidFill>
                        <a:schemeClr val="tx1"/>
                      </a:solidFill>
                      <a:latin typeface="Arial" pitchFamily="34" charset="0"/>
                      <a:cs typeface="Arial" pitchFamily="34" charset="0"/>
                    </a:rPr>
                    <a:t>Consumer applications</a:t>
                  </a:r>
                </a:p>
              </p:txBody>
            </p:sp>
            <p:grpSp>
              <p:nvGrpSpPr>
                <p:cNvPr id="87" name="Group 86"/>
                <p:cNvGrpSpPr/>
                <p:nvPr/>
              </p:nvGrpSpPr>
              <p:grpSpPr>
                <a:xfrm>
                  <a:off x="995943" y="3577134"/>
                  <a:ext cx="653331" cy="1019047"/>
                  <a:chOff x="-506353" y="4441386"/>
                  <a:chExt cx="741077" cy="1183856"/>
                </a:xfrm>
              </p:grpSpPr>
              <p:sp>
                <p:nvSpPr>
                  <p:cNvPr id="105" name="Cloud 104"/>
                  <p:cNvSpPr/>
                  <p:nvPr/>
                </p:nvSpPr>
                <p:spPr>
                  <a:xfrm flipV="1">
                    <a:off x="-506353" y="4441386"/>
                    <a:ext cx="705393" cy="118385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solidFill>
                        <a:schemeClr val="tx1"/>
                      </a:solidFill>
                    </a:endParaRPr>
                  </a:p>
                </p:txBody>
              </p:sp>
              <p:sp>
                <p:nvSpPr>
                  <p:cNvPr id="106" name="TextBox 105"/>
                  <p:cNvSpPr txBox="1"/>
                  <p:nvPr/>
                </p:nvSpPr>
                <p:spPr>
                  <a:xfrm>
                    <a:off x="-374465" y="4977815"/>
                    <a:ext cx="609189" cy="357553"/>
                  </a:xfrm>
                  <a:prstGeom prst="rect">
                    <a:avLst/>
                  </a:prstGeom>
                  <a:noFill/>
                </p:spPr>
                <p:txBody>
                  <a:bodyPr wrap="square" lIns="0" tIns="0" rIns="0" bIns="0" rtlCol="0">
                    <a:spAutoFit/>
                  </a:bodyPr>
                  <a:lstStyle/>
                  <a:p>
                    <a:r>
                      <a:rPr lang="en-US" sz="1000" dirty="0">
                        <a:latin typeface="Arial" pitchFamily="34" charset="0"/>
                        <a:cs typeface="Arial" pitchFamily="34" charset="0"/>
                      </a:rPr>
                      <a:t>Data</a:t>
                    </a:r>
                  </a:p>
                  <a:p>
                    <a:r>
                      <a:rPr lang="en-US" sz="1000" dirty="0">
                        <a:latin typeface="Arial" pitchFamily="34" charset="0"/>
                        <a:cs typeface="Arial" pitchFamily="34" charset="0"/>
                      </a:rPr>
                      <a:t>Source</a:t>
                    </a:r>
                  </a:p>
                </p:txBody>
              </p:sp>
            </p:grpSp>
            <p:sp>
              <p:nvSpPr>
                <p:cNvPr id="88" name="Right Arrow 87"/>
                <p:cNvSpPr/>
                <p:nvPr/>
              </p:nvSpPr>
              <p:spPr>
                <a:xfrm>
                  <a:off x="3014310" y="3989213"/>
                  <a:ext cx="310263" cy="182111"/>
                </a:xfrm>
                <a:prstGeom prst="right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9" name="Right Arrow 88"/>
                <p:cNvSpPr/>
                <p:nvPr/>
              </p:nvSpPr>
              <p:spPr>
                <a:xfrm>
                  <a:off x="4337448" y="3831931"/>
                  <a:ext cx="310263" cy="182111"/>
                </a:xfrm>
                <a:prstGeom prst="right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0" name="Right Arrow 89"/>
                <p:cNvSpPr/>
                <p:nvPr/>
              </p:nvSpPr>
              <p:spPr>
                <a:xfrm>
                  <a:off x="5677256" y="3813493"/>
                  <a:ext cx="310263" cy="182111"/>
                </a:xfrm>
                <a:prstGeom prst="right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1" name="Right Arrow 90"/>
                <p:cNvSpPr/>
                <p:nvPr/>
              </p:nvSpPr>
              <p:spPr>
                <a:xfrm>
                  <a:off x="1673627" y="3982196"/>
                  <a:ext cx="310263" cy="182111"/>
                </a:xfrm>
                <a:prstGeom prst="right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2" name="Right Arrow 91"/>
                <p:cNvSpPr/>
                <p:nvPr/>
              </p:nvSpPr>
              <p:spPr>
                <a:xfrm>
                  <a:off x="7010055" y="3973678"/>
                  <a:ext cx="310263" cy="182111"/>
                </a:xfrm>
                <a:prstGeom prst="right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93" name="Group 92"/>
                <p:cNvGrpSpPr/>
                <p:nvPr/>
              </p:nvGrpSpPr>
              <p:grpSpPr>
                <a:xfrm>
                  <a:off x="3361239" y="3705086"/>
                  <a:ext cx="969698" cy="708606"/>
                  <a:chOff x="3217981" y="1444528"/>
                  <a:chExt cx="993558" cy="726038"/>
                </a:xfrm>
              </p:grpSpPr>
              <p:sp>
                <p:nvSpPr>
                  <p:cNvPr id="103" name="TextBox 102"/>
                  <p:cNvSpPr txBox="1"/>
                  <p:nvPr/>
                </p:nvSpPr>
                <p:spPr>
                  <a:xfrm>
                    <a:off x="3217981" y="1444528"/>
                    <a:ext cx="993558" cy="520323"/>
                  </a:xfrm>
                  <a:prstGeom prst="rect">
                    <a:avLst/>
                  </a:prstGeom>
                  <a:noFill/>
                  <a:ln w="19050">
                    <a:noFill/>
                  </a:ln>
                </p:spPr>
                <p:txBody>
                  <a:bodyPr wrap="square" lIns="45720" tIns="45720" rIns="45720" bIns="45720" rtlCol="0">
                    <a:spAutoFit/>
                  </a:bodyPr>
                  <a:lstStyle/>
                  <a:p>
                    <a:pPr algn="ctr"/>
                    <a:r>
                      <a:rPr lang="en-US" sz="900" dirty="0">
                        <a:latin typeface="Arial" pitchFamily="34" charset="0"/>
                        <a:cs typeface="Arial" pitchFamily="34" charset="0"/>
                      </a:rPr>
                      <a:t>Data </a:t>
                    </a:r>
                  </a:p>
                  <a:p>
                    <a:pPr algn="ctr"/>
                    <a:r>
                      <a:rPr lang="en-US" sz="900" dirty="0">
                        <a:latin typeface="Arial" pitchFamily="34" charset="0"/>
                        <a:cs typeface="Arial" pitchFamily="34" charset="0"/>
                      </a:rPr>
                      <a:t>Filter/Enrich,</a:t>
                    </a:r>
                  </a:p>
                  <a:p>
                    <a:pPr algn="ctr"/>
                    <a:r>
                      <a:rPr lang="en-US" sz="900" dirty="0">
                        <a:latin typeface="Arial" pitchFamily="34" charset="0"/>
                        <a:cs typeface="Arial" pitchFamily="34" charset="0"/>
                      </a:rPr>
                      <a:t>Classification</a:t>
                    </a:r>
                  </a:p>
                </p:txBody>
              </p:sp>
              <p:sp>
                <p:nvSpPr>
                  <p:cNvPr id="104" name="Rectangle 103"/>
                  <p:cNvSpPr/>
                  <p:nvPr/>
                </p:nvSpPr>
                <p:spPr>
                  <a:xfrm>
                    <a:off x="3222105" y="1449762"/>
                    <a:ext cx="953978" cy="720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94" name="Group 93"/>
                <p:cNvGrpSpPr/>
                <p:nvPr/>
              </p:nvGrpSpPr>
              <p:grpSpPr>
                <a:xfrm>
                  <a:off x="6034885" y="3709254"/>
                  <a:ext cx="931070" cy="704437"/>
                  <a:chOff x="6882403" y="1420799"/>
                  <a:chExt cx="953979" cy="721768"/>
                </a:xfrm>
              </p:grpSpPr>
              <p:sp>
                <p:nvSpPr>
                  <p:cNvPr id="101" name="TextBox 100"/>
                  <p:cNvSpPr txBox="1"/>
                  <p:nvPr/>
                </p:nvSpPr>
                <p:spPr>
                  <a:xfrm>
                    <a:off x="6882403" y="1420799"/>
                    <a:ext cx="893678" cy="520323"/>
                  </a:xfrm>
                  <a:prstGeom prst="rect">
                    <a:avLst/>
                  </a:prstGeom>
                  <a:noFill/>
                  <a:ln w="19050">
                    <a:noFill/>
                  </a:ln>
                </p:spPr>
                <p:txBody>
                  <a:bodyPr wrap="square" lIns="45720" tIns="45720" rIns="45720" bIns="45720" rtlCol="0">
                    <a:spAutoFit/>
                  </a:bodyPr>
                  <a:lstStyle/>
                  <a:p>
                    <a:pPr algn="ctr"/>
                    <a:r>
                      <a:rPr lang="en-US" sz="900" dirty="0">
                        <a:latin typeface="Arial" pitchFamily="34" charset="0"/>
                        <a:cs typeface="Arial" pitchFamily="34" charset="0"/>
                      </a:rPr>
                      <a:t>Data </a:t>
                    </a:r>
                  </a:p>
                  <a:p>
                    <a:pPr algn="ctr"/>
                    <a:r>
                      <a:rPr lang="en-US" sz="900" dirty="0">
                        <a:latin typeface="Arial" pitchFamily="34" charset="0"/>
                        <a:cs typeface="Arial" pitchFamily="34" charset="0"/>
                      </a:rPr>
                      <a:t>Delivery,</a:t>
                    </a:r>
                  </a:p>
                  <a:p>
                    <a:pPr algn="ctr"/>
                    <a:r>
                      <a:rPr lang="en-US" sz="900" dirty="0" err="1">
                        <a:latin typeface="Arial" pitchFamily="34" charset="0"/>
                        <a:cs typeface="Arial" pitchFamily="34" charset="0"/>
                      </a:rPr>
                      <a:t>Visualisation</a:t>
                    </a:r>
                    <a:endParaRPr lang="en-US" sz="900" dirty="0">
                      <a:latin typeface="Arial" pitchFamily="34" charset="0"/>
                      <a:cs typeface="Arial" pitchFamily="34" charset="0"/>
                    </a:endParaRPr>
                  </a:p>
                </p:txBody>
              </p:sp>
              <p:sp>
                <p:nvSpPr>
                  <p:cNvPr id="102" name="Rectangle 101"/>
                  <p:cNvSpPr/>
                  <p:nvPr/>
                </p:nvSpPr>
                <p:spPr>
                  <a:xfrm>
                    <a:off x="6882403" y="1421763"/>
                    <a:ext cx="953979" cy="720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95" name="Group 94"/>
                <p:cNvGrpSpPr/>
                <p:nvPr/>
              </p:nvGrpSpPr>
              <p:grpSpPr>
                <a:xfrm>
                  <a:off x="4700910" y="3685641"/>
                  <a:ext cx="931070" cy="746375"/>
                  <a:chOff x="5044969" y="1337296"/>
                  <a:chExt cx="953979" cy="764738"/>
                </a:xfrm>
              </p:grpSpPr>
              <p:sp>
                <p:nvSpPr>
                  <p:cNvPr id="100" name="Rectangle 99"/>
                  <p:cNvSpPr/>
                  <p:nvPr/>
                </p:nvSpPr>
                <p:spPr>
                  <a:xfrm>
                    <a:off x="5044969" y="1381230"/>
                    <a:ext cx="953979" cy="72080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9" name="TextBox 98"/>
                  <p:cNvSpPr txBox="1"/>
                  <p:nvPr/>
                </p:nvSpPr>
                <p:spPr>
                  <a:xfrm>
                    <a:off x="5044969" y="1337296"/>
                    <a:ext cx="881493" cy="662231"/>
                  </a:xfrm>
                  <a:prstGeom prst="rect">
                    <a:avLst/>
                  </a:prstGeom>
                  <a:noFill/>
                  <a:ln w="19050">
                    <a:noFill/>
                  </a:ln>
                </p:spPr>
                <p:txBody>
                  <a:bodyPr wrap="square" lIns="45720" tIns="45720" rIns="45720" bIns="45720" rtlCol="0">
                    <a:spAutoFit/>
                  </a:bodyPr>
                  <a:lstStyle/>
                  <a:p>
                    <a:pPr algn="ctr"/>
                    <a:r>
                      <a:rPr lang="en-US" sz="900" dirty="0">
                        <a:latin typeface="Arial" pitchFamily="34" charset="0"/>
                        <a:cs typeface="Arial" pitchFamily="34" charset="0"/>
                      </a:rPr>
                      <a:t>Data </a:t>
                    </a:r>
                  </a:p>
                  <a:p>
                    <a:pPr algn="ctr"/>
                    <a:r>
                      <a:rPr lang="en-US" sz="900" dirty="0">
                        <a:latin typeface="Arial" pitchFamily="34" charset="0"/>
                        <a:cs typeface="Arial" pitchFamily="34" charset="0"/>
                      </a:rPr>
                      <a:t>Analytics, Modeling, </a:t>
                    </a:r>
                  </a:p>
                  <a:p>
                    <a:pPr algn="ctr"/>
                    <a:r>
                      <a:rPr lang="en-US" sz="900" dirty="0">
                        <a:latin typeface="Arial" pitchFamily="34" charset="0"/>
                        <a:cs typeface="Arial" pitchFamily="34" charset="0"/>
                      </a:rPr>
                      <a:t>Prediction</a:t>
                    </a:r>
                  </a:p>
                </p:txBody>
              </p:sp>
            </p:grpSp>
            <p:grpSp>
              <p:nvGrpSpPr>
                <p:cNvPr id="96" name="Group 95"/>
                <p:cNvGrpSpPr/>
                <p:nvPr/>
              </p:nvGrpSpPr>
              <p:grpSpPr>
                <a:xfrm>
                  <a:off x="2034340" y="3688860"/>
                  <a:ext cx="935528" cy="713575"/>
                  <a:chOff x="1201256" y="1385805"/>
                  <a:chExt cx="958547" cy="731131"/>
                </a:xfrm>
              </p:grpSpPr>
              <p:sp>
                <p:nvSpPr>
                  <p:cNvPr id="97" name="TextBox 96"/>
                  <p:cNvSpPr txBox="1"/>
                  <p:nvPr/>
                </p:nvSpPr>
                <p:spPr>
                  <a:xfrm>
                    <a:off x="1201256" y="1385805"/>
                    <a:ext cx="865738" cy="520324"/>
                  </a:xfrm>
                  <a:prstGeom prst="rect">
                    <a:avLst/>
                  </a:prstGeom>
                  <a:noFill/>
                  <a:ln w="19050">
                    <a:noFill/>
                  </a:ln>
                </p:spPr>
                <p:txBody>
                  <a:bodyPr wrap="square" lIns="45720" tIns="45720" rIns="45720" bIns="45720" rtlCol="0">
                    <a:spAutoFit/>
                  </a:bodyPr>
                  <a:lstStyle/>
                  <a:p>
                    <a:pPr algn="ctr"/>
                    <a:r>
                      <a:rPr lang="en-US" sz="900" dirty="0">
                        <a:latin typeface="Arial" pitchFamily="34" charset="0"/>
                        <a:cs typeface="Arial" pitchFamily="34" charset="0"/>
                      </a:rPr>
                      <a:t>Data </a:t>
                    </a:r>
                  </a:p>
                  <a:p>
                    <a:pPr algn="ctr"/>
                    <a:r>
                      <a:rPr lang="en-US" sz="900" dirty="0">
                        <a:latin typeface="Arial" pitchFamily="34" charset="0"/>
                        <a:cs typeface="Arial" pitchFamily="34" charset="0"/>
                      </a:rPr>
                      <a:t>Collection&amp;  Registration</a:t>
                    </a:r>
                  </a:p>
                </p:txBody>
              </p:sp>
              <p:sp>
                <p:nvSpPr>
                  <p:cNvPr id="98" name="Rectangle 97"/>
                  <p:cNvSpPr/>
                  <p:nvPr/>
                </p:nvSpPr>
                <p:spPr>
                  <a:xfrm>
                    <a:off x="1205824" y="1396132"/>
                    <a:ext cx="953979" cy="720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68" name="Curved Up Arrow 67"/>
                <p:cNvSpPr/>
                <p:nvPr/>
              </p:nvSpPr>
              <p:spPr>
                <a:xfrm flipH="1">
                  <a:off x="3934400" y="4432017"/>
                  <a:ext cx="984582" cy="353135"/>
                </a:xfrm>
                <a:prstGeom prst="curvedUp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tx1"/>
                    </a:solidFill>
                  </a:endParaRPr>
                </a:p>
              </p:txBody>
            </p:sp>
            <p:sp>
              <p:nvSpPr>
                <p:cNvPr id="69" name="Curved Up Arrow 68"/>
                <p:cNvSpPr/>
                <p:nvPr/>
              </p:nvSpPr>
              <p:spPr>
                <a:xfrm flipH="1">
                  <a:off x="3471721" y="4432017"/>
                  <a:ext cx="3212715" cy="580741"/>
                </a:xfrm>
                <a:prstGeom prst="curvedUp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tx1"/>
                    </a:solidFill>
                  </a:endParaRPr>
                </a:p>
              </p:txBody>
            </p:sp>
            <p:sp>
              <p:nvSpPr>
                <p:cNvPr id="70" name="Curved Up Arrow 69"/>
                <p:cNvSpPr/>
                <p:nvPr/>
              </p:nvSpPr>
              <p:spPr>
                <a:xfrm flipH="1">
                  <a:off x="5394296" y="4432017"/>
                  <a:ext cx="894555" cy="353135"/>
                </a:xfrm>
                <a:prstGeom prst="curvedUp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tx1"/>
                    </a:solidFill>
                  </a:endParaRPr>
                </a:p>
              </p:txBody>
            </p:sp>
            <p:sp>
              <p:nvSpPr>
                <p:cNvPr id="71" name="TextBox 70"/>
                <p:cNvSpPr txBox="1"/>
                <p:nvPr/>
              </p:nvSpPr>
              <p:spPr>
                <a:xfrm>
                  <a:off x="4568313" y="4777674"/>
                  <a:ext cx="1178271" cy="452431"/>
                </a:xfrm>
                <a:prstGeom prst="rect">
                  <a:avLst/>
                </a:prstGeom>
                <a:solidFill>
                  <a:schemeClr val="tx2">
                    <a:lumMod val="20000"/>
                    <a:lumOff val="80000"/>
                  </a:schemeClr>
                </a:solidFill>
                <a:ln>
                  <a:solidFill>
                    <a:srgbClr val="333399"/>
                  </a:solidFill>
                  <a:prstDash val="dash"/>
                </a:ln>
              </p:spPr>
              <p:txBody>
                <a:bodyPr wrap="none" lIns="18288" tIns="18288" rIns="18288" bIns="18288" rtlCol="0">
                  <a:spAutoFit/>
                </a:bodyPr>
                <a:lstStyle/>
                <a:p>
                  <a:r>
                    <a:rPr lang="en-US" sz="900" dirty="0">
                      <a:solidFill>
                        <a:srgbClr val="0070C0"/>
                      </a:solidFill>
                      <a:latin typeface="Arial" pitchFamily="34" charset="0"/>
                      <a:cs typeface="Arial" pitchFamily="34" charset="0"/>
                    </a:rPr>
                    <a:t>Data repurposing, </a:t>
                  </a:r>
                </a:p>
                <a:p>
                  <a:r>
                    <a:rPr lang="en-US" sz="900" dirty="0">
                      <a:solidFill>
                        <a:srgbClr val="0070C0"/>
                      </a:solidFill>
                      <a:latin typeface="Arial" pitchFamily="34" charset="0"/>
                      <a:cs typeface="Arial" pitchFamily="34" charset="0"/>
                    </a:rPr>
                    <a:t>Analytics re-factoring,</a:t>
                  </a:r>
                </a:p>
                <a:p>
                  <a:r>
                    <a:rPr lang="en-US" sz="900" dirty="0">
                      <a:solidFill>
                        <a:srgbClr val="0070C0"/>
                      </a:solidFill>
                      <a:latin typeface="Arial" pitchFamily="34" charset="0"/>
                      <a:cs typeface="Arial" pitchFamily="34" charset="0"/>
                    </a:rPr>
                    <a:t>Secondary processing</a:t>
                  </a:r>
                </a:p>
              </p:txBody>
            </p:sp>
            <p:sp>
              <p:nvSpPr>
                <p:cNvPr id="72" name="Curved Up Arrow 71"/>
                <p:cNvSpPr/>
                <p:nvPr/>
              </p:nvSpPr>
              <p:spPr>
                <a:xfrm flipH="1">
                  <a:off x="4991110" y="4432017"/>
                  <a:ext cx="350668" cy="290370"/>
                </a:xfrm>
                <a:prstGeom prst="curvedUp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tx1"/>
                    </a:solidFill>
                  </a:endParaRPr>
                </a:p>
              </p:txBody>
            </p:sp>
          </p:grpSp>
          <p:cxnSp>
            <p:nvCxnSpPr>
              <p:cNvPr id="74" name="Straight Arrow Connector 73"/>
              <p:cNvCxnSpPr>
                <a:stCxn id="97" idx="0"/>
              </p:cNvCxnSpPr>
              <p:nvPr/>
            </p:nvCxnSpPr>
            <p:spPr>
              <a:xfrm flipV="1">
                <a:off x="2456814" y="3210869"/>
                <a:ext cx="0" cy="477993"/>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3830797" y="3197381"/>
                <a:ext cx="1" cy="512814"/>
              </a:xfrm>
              <a:prstGeom prst="straightConnector1">
                <a:avLst/>
              </a:prstGeom>
              <a:ln w="19050">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5155964" y="3201507"/>
                <a:ext cx="1" cy="512814"/>
              </a:xfrm>
              <a:prstGeom prst="straightConnector1">
                <a:avLst/>
              </a:prstGeom>
              <a:ln w="19050">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6500420" y="3201507"/>
                <a:ext cx="1" cy="512814"/>
              </a:xfrm>
              <a:prstGeom prst="straightConnector1">
                <a:avLst/>
              </a:prstGeom>
              <a:ln w="19050">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5820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and NoSQL</a:t>
            </a:r>
          </a:p>
        </p:txBody>
      </p:sp>
      <p:sp>
        <p:nvSpPr>
          <p:cNvPr id="3" name="Content Placeholder 2"/>
          <p:cNvSpPr>
            <a:spLocks noGrp="1"/>
          </p:cNvSpPr>
          <p:nvPr>
            <p:ph idx="1"/>
          </p:nvPr>
        </p:nvSpPr>
        <p:spPr/>
        <p:txBody>
          <a:bodyPr>
            <a:normAutofit/>
          </a:bodyPr>
          <a:lstStyle/>
          <a:p>
            <a:pPr marL="0" indent="0">
              <a:buFont typeface="Wingdings" panose="05000000000000000000" pitchFamily="2" charset="2"/>
              <a:buNone/>
              <a:defRPr/>
            </a:pPr>
            <a:r>
              <a:rPr lang="en-US" sz="2400" dirty="0"/>
              <a:t>NoSQL definition (</a:t>
            </a:r>
            <a:r>
              <a:rPr lang="en-US" sz="2400" dirty="0">
                <a:hlinkClick r:id="rId2"/>
              </a:rPr>
              <a:t>www.nosql-database.org</a:t>
            </a:r>
            <a:r>
              <a:rPr lang="en-US" sz="2400" dirty="0"/>
              <a:t>):</a:t>
            </a:r>
          </a:p>
          <a:p>
            <a:pPr>
              <a:defRPr/>
            </a:pPr>
            <a:r>
              <a:rPr lang="en-US" sz="2400" dirty="0"/>
              <a:t>Next Generation Databases mostly addressing some of the points: being </a:t>
            </a:r>
            <a:r>
              <a:rPr lang="en-US" sz="2400" b="1" dirty="0"/>
              <a:t>non-relational, distributed, open-source</a:t>
            </a:r>
            <a:r>
              <a:rPr lang="en-US" sz="2400" dirty="0"/>
              <a:t> and </a:t>
            </a:r>
            <a:r>
              <a:rPr lang="en-US" sz="2400" b="1" dirty="0"/>
              <a:t>horizontal scalable</a:t>
            </a:r>
            <a:r>
              <a:rPr lang="en-US" sz="2400" dirty="0"/>
              <a:t>. </a:t>
            </a:r>
          </a:p>
          <a:p>
            <a:pPr>
              <a:defRPr/>
            </a:pPr>
            <a:r>
              <a:rPr lang="en-US" sz="2400" dirty="0"/>
              <a:t>Other characteristics apply: </a:t>
            </a:r>
            <a:r>
              <a:rPr lang="en-US" sz="2400" b="1" dirty="0"/>
              <a:t>schema-free, easy replication support, simple API, eventually consistent</a:t>
            </a:r>
            <a:r>
              <a:rPr lang="en-US" sz="2400" dirty="0"/>
              <a:t> / </a:t>
            </a:r>
            <a:r>
              <a:rPr lang="en-US" sz="2400" b="1" dirty="0"/>
              <a:t>BASE</a:t>
            </a:r>
            <a:r>
              <a:rPr lang="en-US" sz="2400" dirty="0"/>
              <a:t> (not ACID), a </a:t>
            </a:r>
            <a:r>
              <a:rPr lang="en-US" sz="2400" b="1" dirty="0"/>
              <a:t>huge data amount</a:t>
            </a:r>
            <a:r>
              <a:rPr lang="en-US" sz="2400" dirty="0"/>
              <a:t>, others</a:t>
            </a:r>
          </a:p>
          <a:p>
            <a:pPr lvl="1">
              <a:defRPr/>
            </a:pPr>
            <a:endParaRPr lang="en-US" sz="2000" dirty="0"/>
          </a:p>
          <a:p>
            <a:pPr>
              <a:defRPr/>
            </a:pPr>
            <a:r>
              <a:rPr lang="en-US" sz="2400" dirty="0"/>
              <a:t>ACID/SQL vs BASE/NoSQL</a:t>
            </a:r>
          </a:p>
          <a:p>
            <a:pPr lvl="1"/>
            <a:r>
              <a:rPr lang="en-US" sz="2000" dirty="0"/>
              <a:t>ACID Semantics: </a:t>
            </a:r>
            <a:r>
              <a:rPr lang="en-US" sz="2000" b="1" dirty="0"/>
              <a:t>A</a:t>
            </a:r>
            <a:r>
              <a:rPr lang="en-US" sz="2000" dirty="0"/>
              <a:t>tomic, </a:t>
            </a:r>
            <a:r>
              <a:rPr lang="en-US" sz="2000" b="1" dirty="0"/>
              <a:t>C</a:t>
            </a:r>
            <a:r>
              <a:rPr lang="en-US" sz="2000" dirty="0"/>
              <a:t>onsistent, </a:t>
            </a:r>
            <a:r>
              <a:rPr lang="en-US" sz="2000" b="1" dirty="0"/>
              <a:t>I</a:t>
            </a:r>
            <a:r>
              <a:rPr lang="en-US" sz="2000" dirty="0"/>
              <a:t>solated, </a:t>
            </a:r>
            <a:r>
              <a:rPr lang="en-US" sz="2000" b="1" dirty="0"/>
              <a:t>D</a:t>
            </a:r>
            <a:r>
              <a:rPr lang="en-US" sz="2000" dirty="0"/>
              <a:t>urable</a:t>
            </a:r>
          </a:p>
          <a:p>
            <a:pPr lvl="1"/>
            <a:r>
              <a:rPr lang="en-US" sz="2000" dirty="0"/>
              <a:t>BASE Semantics: </a:t>
            </a:r>
            <a:r>
              <a:rPr lang="en-US" sz="2000" b="1" dirty="0"/>
              <a:t>B</a:t>
            </a:r>
            <a:r>
              <a:rPr lang="en-US" sz="2000" dirty="0"/>
              <a:t>asically </a:t>
            </a:r>
            <a:r>
              <a:rPr lang="en-US" sz="2000" b="1" dirty="0"/>
              <a:t>A</a:t>
            </a:r>
            <a:r>
              <a:rPr lang="en-US" sz="2000" dirty="0"/>
              <a:t>vailable - </a:t>
            </a:r>
            <a:r>
              <a:rPr lang="en-US" sz="2000" b="1" dirty="0"/>
              <a:t>S</a:t>
            </a:r>
            <a:r>
              <a:rPr lang="en-US" sz="2000" dirty="0"/>
              <a:t>oft State - </a:t>
            </a:r>
            <a:r>
              <a:rPr lang="en-US" sz="2000" b="1" dirty="0"/>
              <a:t>E</a:t>
            </a:r>
            <a:r>
              <a:rPr lang="en-US" sz="2000" dirty="0"/>
              <a:t>ventual Consistency</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GB"/>
              <a:t>Cloud and Big Data</a:t>
            </a:r>
          </a:p>
        </p:txBody>
      </p:sp>
      <p:sp>
        <p:nvSpPr>
          <p:cNvPr id="6" name="Slide Number Placeholder 5"/>
          <p:cNvSpPr>
            <a:spLocks noGrp="1"/>
          </p:cNvSpPr>
          <p:nvPr>
            <p:ph type="sldNum" sz="quarter" idx="12"/>
          </p:nvPr>
        </p:nvSpPr>
        <p:spPr/>
        <p:txBody>
          <a:bodyPr/>
          <a:lstStyle/>
          <a:p>
            <a:fld id="{5444D61A-D5EF-4AD7-8CFF-82B00AE13C42}" type="slidenum">
              <a:rPr lang="en-GB" smtClean="0"/>
              <a:pPr/>
              <a:t>13</a:t>
            </a:fld>
            <a:endParaRPr lang="en-GB"/>
          </a:p>
        </p:txBody>
      </p:sp>
    </p:spTree>
    <p:extLst>
      <p:ext uri="{BB962C8B-B14F-4D97-AF65-F5344CB8AC3E}">
        <p14:creationId xmlns:p14="http://schemas.microsoft.com/office/powerpoint/2010/main" val="1180587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Distinguishing Characteristics</a:t>
            </a:r>
          </a:p>
        </p:txBody>
      </p:sp>
      <p:sp>
        <p:nvSpPr>
          <p:cNvPr id="3" name="Content Placeholder 2"/>
          <p:cNvSpPr>
            <a:spLocks noGrp="1"/>
          </p:cNvSpPr>
          <p:nvPr>
            <p:ph idx="1"/>
          </p:nvPr>
        </p:nvSpPr>
        <p:spPr/>
        <p:txBody>
          <a:bodyPr>
            <a:normAutofit fontScale="85000" lnSpcReduction="20000"/>
          </a:bodyPr>
          <a:lstStyle/>
          <a:p>
            <a:pPr>
              <a:defRPr/>
            </a:pPr>
            <a:r>
              <a:rPr lang="en-US" dirty="0"/>
              <a:t>Large data volumes</a:t>
            </a:r>
          </a:p>
          <a:p>
            <a:pPr lvl="1">
              <a:defRPr/>
            </a:pPr>
            <a:r>
              <a:rPr lang="en-US" dirty="0"/>
              <a:t>Web scale “Big Data”</a:t>
            </a:r>
          </a:p>
          <a:p>
            <a:pPr>
              <a:defRPr/>
            </a:pPr>
            <a:r>
              <a:rPr lang="en-US" dirty="0"/>
              <a:t>Scalable replication and distribution</a:t>
            </a:r>
          </a:p>
          <a:p>
            <a:pPr lvl="1">
              <a:defRPr/>
            </a:pPr>
            <a:r>
              <a:rPr lang="en-US" dirty="0"/>
              <a:t>Potentially thousands of machines</a:t>
            </a:r>
          </a:p>
          <a:p>
            <a:pPr lvl="1">
              <a:defRPr/>
            </a:pPr>
            <a:r>
              <a:rPr lang="en-US" dirty="0"/>
              <a:t>Potentially distributed around the world</a:t>
            </a:r>
          </a:p>
          <a:p>
            <a:pPr>
              <a:defRPr/>
            </a:pPr>
            <a:r>
              <a:rPr lang="en-US" dirty="0"/>
              <a:t>Queries need to return answers quickly</a:t>
            </a:r>
          </a:p>
          <a:p>
            <a:pPr lvl="1">
              <a:defRPr/>
            </a:pPr>
            <a:r>
              <a:rPr lang="en-US" dirty="0"/>
              <a:t>Not necessary precisely </a:t>
            </a:r>
          </a:p>
          <a:p>
            <a:pPr lvl="1">
              <a:defRPr/>
            </a:pPr>
            <a:r>
              <a:rPr lang="en-US" dirty="0"/>
              <a:t>Employing probabilistic search/decision</a:t>
            </a:r>
          </a:p>
          <a:p>
            <a:pPr>
              <a:defRPr/>
            </a:pPr>
            <a:r>
              <a:rPr lang="en-US" dirty="0"/>
              <a:t>Mostly query, few updates</a:t>
            </a:r>
          </a:p>
          <a:p>
            <a:pPr>
              <a:defRPr/>
            </a:pPr>
            <a:r>
              <a:rPr lang="en-US" dirty="0"/>
              <a:t>Asynchronous Inserts and Updates</a:t>
            </a:r>
          </a:p>
          <a:p>
            <a:pPr>
              <a:defRPr/>
            </a:pPr>
            <a:r>
              <a:rPr lang="en-US" dirty="0"/>
              <a:t>Schema - free</a:t>
            </a:r>
          </a:p>
          <a:p>
            <a:pPr>
              <a:defRPr/>
            </a:pPr>
            <a:r>
              <a:rPr lang="en-US" dirty="0"/>
              <a:t>Paradigm shift from ACID transaction properties to BASE</a:t>
            </a:r>
          </a:p>
          <a:p>
            <a:pPr>
              <a:defRPr/>
            </a:pPr>
            <a:r>
              <a:rPr lang="en-US" dirty="0"/>
              <a:t>CAP Theorem – NoSQL database types</a:t>
            </a:r>
          </a:p>
          <a:p>
            <a:pPr>
              <a:defRPr/>
            </a:pPr>
            <a:r>
              <a:rPr lang="en-US" dirty="0"/>
              <a:t>Open source development</a:t>
            </a:r>
          </a:p>
          <a:p>
            <a:pPr>
              <a:defRPr/>
            </a:pPr>
            <a:endParaRPr lang="en-US" dirty="0"/>
          </a:p>
          <a:p>
            <a:endParaRPr lang="en-US" dirty="0"/>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GB"/>
              <a:t>Cloud and Big Data</a:t>
            </a:r>
          </a:p>
        </p:txBody>
      </p:sp>
      <p:sp>
        <p:nvSpPr>
          <p:cNvPr id="6" name="Slide Number Placeholder 5"/>
          <p:cNvSpPr>
            <a:spLocks noGrp="1"/>
          </p:cNvSpPr>
          <p:nvPr>
            <p:ph type="sldNum" sz="quarter" idx="12"/>
          </p:nvPr>
        </p:nvSpPr>
        <p:spPr/>
        <p:txBody>
          <a:bodyPr/>
          <a:lstStyle/>
          <a:p>
            <a:fld id="{5444D61A-D5EF-4AD7-8CFF-82B00AE13C42}" type="slidenum">
              <a:rPr lang="en-GB" smtClean="0"/>
              <a:pPr/>
              <a:t>14</a:t>
            </a:fld>
            <a:endParaRPr lang="en-GB"/>
          </a:p>
        </p:txBody>
      </p:sp>
    </p:spTree>
    <p:extLst>
      <p:ext uri="{BB962C8B-B14F-4D97-AF65-F5344CB8AC3E}">
        <p14:creationId xmlns:p14="http://schemas.microsoft.com/office/powerpoint/2010/main" val="3310036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Brewer’s CAP Theorem</a:t>
            </a:r>
          </a:p>
        </p:txBody>
      </p:sp>
      <p:sp>
        <p:nvSpPr>
          <p:cNvPr id="3" name="Content Placeholder 2"/>
          <p:cNvSpPr>
            <a:spLocks noGrp="1"/>
          </p:cNvSpPr>
          <p:nvPr>
            <p:ph idx="1"/>
          </p:nvPr>
        </p:nvSpPr>
        <p:spPr/>
        <p:txBody>
          <a:bodyPr>
            <a:normAutofit fontScale="77500" lnSpcReduction="20000"/>
          </a:bodyPr>
          <a:lstStyle/>
          <a:p>
            <a:pPr marL="0" indent="0">
              <a:buFont typeface="Wingdings" panose="05000000000000000000" pitchFamily="2" charset="2"/>
              <a:buNone/>
              <a:defRPr/>
            </a:pPr>
            <a:r>
              <a:rPr lang="en-US" dirty="0"/>
              <a:t>Brewer’s (CAP) Theorem (original formulation) [ref] </a:t>
            </a:r>
            <a:endParaRPr lang="en-US" sz="2600" dirty="0"/>
          </a:p>
          <a:p>
            <a:pPr marL="400050" lvl="1" indent="0">
              <a:buFont typeface="Wingdings" panose="05000000000000000000" pitchFamily="2" charset="2"/>
              <a:buNone/>
              <a:defRPr/>
            </a:pPr>
            <a:r>
              <a:rPr lang="en-US" sz="2200" i="1" dirty="0"/>
              <a:t>“There are three core systemic requirements that exist in a special relationship when it comes to designing and deploying applications in a distributed environment.” </a:t>
            </a:r>
          </a:p>
          <a:p>
            <a:pPr marL="400050" lvl="1" indent="0">
              <a:buFont typeface="Wingdings" panose="05000000000000000000" pitchFamily="2" charset="2"/>
              <a:buNone/>
              <a:defRPr/>
            </a:pPr>
            <a:endParaRPr lang="en-US" sz="2200" i="1" dirty="0"/>
          </a:p>
          <a:p>
            <a:pPr marL="0" indent="0">
              <a:buFont typeface="Wingdings" panose="05000000000000000000" pitchFamily="2" charset="2"/>
              <a:buNone/>
              <a:defRPr/>
            </a:pPr>
            <a:r>
              <a:rPr lang="en-US" dirty="0"/>
              <a:t>A distributed system can support only two of the following characteristics:</a:t>
            </a:r>
          </a:p>
          <a:p>
            <a:pPr>
              <a:defRPr/>
            </a:pPr>
            <a:r>
              <a:rPr lang="en-US" dirty="0"/>
              <a:t>Consistency</a:t>
            </a:r>
          </a:p>
          <a:p>
            <a:pPr lvl="1">
              <a:defRPr/>
            </a:pPr>
            <a:r>
              <a:rPr lang="en-US" dirty="0"/>
              <a:t>All nodes see the same data at </a:t>
            </a:r>
            <a:br>
              <a:rPr lang="en-US" dirty="0"/>
            </a:br>
            <a:r>
              <a:rPr lang="en-US" dirty="0"/>
              <a:t>the same time</a:t>
            </a:r>
          </a:p>
          <a:p>
            <a:pPr>
              <a:defRPr/>
            </a:pPr>
            <a:r>
              <a:rPr lang="en-US" dirty="0"/>
              <a:t>Availability</a:t>
            </a:r>
          </a:p>
          <a:p>
            <a:pPr lvl="1">
              <a:defRPr/>
            </a:pPr>
            <a:r>
              <a:rPr lang="en-US" dirty="0"/>
              <a:t>Node failures do not prevent </a:t>
            </a:r>
            <a:br>
              <a:rPr lang="en-US" dirty="0"/>
            </a:br>
            <a:r>
              <a:rPr lang="en-US" dirty="0"/>
              <a:t>survivors from continuing to operate</a:t>
            </a:r>
          </a:p>
          <a:p>
            <a:pPr>
              <a:defRPr/>
            </a:pPr>
            <a:r>
              <a:rPr lang="en-US" dirty="0"/>
              <a:t>Partition tolerance</a:t>
            </a:r>
          </a:p>
          <a:p>
            <a:pPr lvl="1">
              <a:defRPr/>
            </a:pPr>
            <a:r>
              <a:rPr lang="en-US" dirty="0"/>
              <a:t>The system continues to operate </a:t>
            </a:r>
            <a:br>
              <a:rPr lang="en-US" dirty="0"/>
            </a:br>
            <a:r>
              <a:rPr lang="en-US" dirty="0"/>
              <a:t>despite arbitrary message loss</a:t>
            </a:r>
          </a:p>
          <a:p>
            <a:pPr marL="57150" indent="0">
              <a:buNone/>
              <a:defRPr/>
            </a:pPr>
            <a:endParaRPr lang="en-US" sz="2200" dirty="0"/>
          </a:p>
          <a:p>
            <a:pPr marL="57150" indent="0">
              <a:buNone/>
              <a:defRPr/>
            </a:pPr>
            <a:r>
              <a:rPr lang="en-US" sz="2100" dirty="0"/>
              <a:t>[ref] http://www.julianbrowne.com/article/viewer/brewers-cap-theorem</a:t>
            </a:r>
          </a:p>
          <a:p>
            <a:endParaRPr lang="en-US" dirty="0"/>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GB"/>
              <a:t>Cloud and Big Data</a:t>
            </a:r>
          </a:p>
        </p:txBody>
      </p:sp>
      <p:sp>
        <p:nvSpPr>
          <p:cNvPr id="6" name="Slide Number Placeholder 5"/>
          <p:cNvSpPr>
            <a:spLocks noGrp="1"/>
          </p:cNvSpPr>
          <p:nvPr>
            <p:ph type="sldNum" sz="quarter" idx="12"/>
          </p:nvPr>
        </p:nvSpPr>
        <p:spPr/>
        <p:txBody>
          <a:bodyPr/>
          <a:lstStyle/>
          <a:p>
            <a:fld id="{5444D61A-D5EF-4AD7-8CFF-82B00AE13C42}" type="slidenum">
              <a:rPr lang="en-GB" smtClean="0"/>
              <a:pPr/>
              <a:t>15</a:t>
            </a:fld>
            <a:endParaRPr lang="en-GB"/>
          </a:p>
        </p:txBody>
      </p:sp>
      <p:grpSp>
        <p:nvGrpSpPr>
          <p:cNvPr id="7" name="Group 6">
            <a:extLst>
              <a:ext uri="{FF2B5EF4-FFF2-40B4-BE49-F238E27FC236}">
                <a16:creationId xmlns:a16="http://schemas.microsoft.com/office/drawing/2014/main" id="{6675CECB-041C-4E58-BE5A-5011A98F9A8A}"/>
              </a:ext>
            </a:extLst>
          </p:cNvPr>
          <p:cNvGrpSpPr/>
          <p:nvPr/>
        </p:nvGrpSpPr>
        <p:grpSpPr>
          <a:xfrm>
            <a:off x="5988807" y="2990489"/>
            <a:ext cx="3155193" cy="3619564"/>
            <a:chOff x="5557267" y="2204864"/>
            <a:chExt cx="3155193" cy="3619564"/>
          </a:xfrm>
        </p:grpSpPr>
        <p:sp>
          <p:nvSpPr>
            <p:cNvPr id="8" name="Oval 7">
              <a:extLst>
                <a:ext uri="{FF2B5EF4-FFF2-40B4-BE49-F238E27FC236}">
                  <a16:creationId xmlns:a16="http://schemas.microsoft.com/office/drawing/2014/main" id="{2B90C622-7FF8-47AF-821A-43B89CE090E9}"/>
                </a:ext>
              </a:extLst>
            </p:cNvPr>
            <p:cNvSpPr>
              <a:spLocks noChangeAspect="1"/>
            </p:cNvSpPr>
            <p:nvPr/>
          </p:nvSpPr>
          <p:spPr>
            <a:xfrm>
              <a:off x="6641867" y="2204864"/>
              <a:ext cx="1922512" cy="192251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6756BEC-734B-4E09-ACA6-892DB1224E81}"/>
                </a:ext>
              </a:extLst>
            </p:cNvPr>
            <p:cNvSpPr>
              <a:spLocks noChangeAspect="1"/>
            </p:cNvSpPr>
            <p:nvPr/>
          </p:nvSpPr>
          <p:spPr>
            <a:xfrm>
              <a:off x="5643954" y="2204864"/>
              <a:ext cx="1922512" cy="1922512"/>
            </a:xfrm>
            <a:prstGeom prst="ellipse">
              <a:avLst/>
            </a:prstGeom>
            <a:solidFill>
              <a:srgbClr val="FF33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C73E60B-6B54-48A4-A13D-514DB30502E5}"/>
                </a:ext>
              </a:extLst>
            </p:cNvPr>
            <p:cNvSpPr>
              <a:spLocks noChangeAspect="1"/>
            </p:cNvSpPr>
            <p:nvPr/>
          </p:nvSpPr>
          <p:spPr>
            <a:xfrm>
              <a:off x="6148010" y="3176972"/>
              <a:ext cx="1922512" cy="1922512"/>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D89D86-5D30-4544-9A89-5AE9BC3B3684}"/>
                </a:ext>
              </a:extLst>
            </p:cNvPr>
            <p:cNvSpPr txBox="1"/>
            <p:nvPr/>
          </p:nvSpPr>
          <p:spPr>
            <a:xfrm>
              <a:off x="5688124" y="2738881"/>
              <a:ext cx="1019831"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mj-lt"/>
                </a:rPr>
                <a:t>Consistency</a:t>
              </a:r>
            </a:p>
          </p:txBody>
        </p:sp>
        <p:sp>
          <p:nvSpPr>
            <p:cNvPr id="12" name="TextBox 11">
              <a:extLst>
                <a:ext uri="{FF2B5EF4-FFF2-40B4-BE49-F238E27FC236}">
                  <a16:creationId xmlns:a16="http://schemas.microsoft.com/office/drawing/2014/main" id="{6A15749D-6911-4160-9D78-CA3728541583}"/>
                </a:ext>
              </a:extLst>
            </p:cNvPr>
            <p:cNvSpPr txBox="1"/>
            <p:nvPr/>
          </p:nvSpPr>
          <p:spPr>
            <a:xfrm>
              <a:off x="7642421" y="2738882"/>
              <a:ext cx="904863"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mj-lt"/>
                </a:rPr>
                <a:t>Availability</a:t>
              </a:r>
            </a:p>
          </p:txBody>
        </p:sp>
        <p:sp>
          <p:nvSpPr>
            <p:cNvPr id="13" name="TextBox 12">
              <a:extLst>
                <a:ext uri="{FF2B5EF4-FFF2-40B4-BE49-F238E27FC236}">
                  <a16:creationId xmlns:a16="http://schemas.microsoft.com/office/drawing/2014/main" id="{CD14B0F5-2D08-4C26-9F06-1C5DB37281D0}"/>
                </a:ext>
              </a:extLst>
            </p:cNvPr>
            <p:cNvSpPr txBox="1"/>
            <p:nvPr/>
          </p:nvSpPr>
          <p:spPr>
            <a:xfrm>
              <a:off x="6516216" y="4617132"/>
              <a:ext cx="1177006" cy="461665"/>
            </a:xfrm>
            <a:prstGeom prst="rect">
              <a:avLst/>
            </a:prstGeom>
            <a:noFill/>
          </p:spPr>
          <p:txBody>
            <a:bodyPr wrap="square" rtlCol="0">
              <a:spAutoFit/>
            </a:bodyPr>
            <a:lstStyle/>
            <a:p>
              <a:pPr algn="ctr"/>
              <a:r>
                <a:rPr lang="en-US" sz="1200" dirty="0">
                  <a:effectLst>
                    <a:outerShdw blurRad="38100" dist="38100" dir="2700000" algn="tl">
                      <a:srgbClr val="000000">
                        <a:alpha val="43137"/>
                      </a:srgbClr>
                    </a:outerShdw>
                  </a:effectLst>
                  <a:latin typeface="+mj-lt"/>
                </a:rPr>
                <a:t>Partition Tolerance</a:t>
              </a:r>
            </a:p>
          </p:txBody>
        </p:sp>
        <p:sp>
          <p:nvSpPr>
            <p:cNvPr id="14" name="TextBox 13">
              <a:extLst>
                <a:ext uri="{FF2B5EF4-FFF2-40B4-BE49-F238E27FC236}">
                  <a16:creationId xmlns:a16="http://schemas.microsoft.com/office/drawing/2014/main" id="{D0E0889F-A9B7-4B12-8A49-807E2180D9BC}"/>
                </a:ext>
              </a:extLst>
            </p:cNvPr>
            <p:cNvSpPr txBox="1"/>
            <p:nvPr/>
          </p:nvSpPr>
          <p:spPr>
            <a:xfrm>
              <a:off x="6910333" y="2738882"/>
              <a:ext cx="39786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mj-lt"/>
                </a:rPr>
                <a:t>CA</a:t>
              </a:r>
            </a:p>
          </p:txBody>
        </p:sp>
        <p:sp>
          <p:nvSpPr>
            <p:cNvPr id="15" name="TextBox 14">
              <a:extLst>
                <a:ext uri="{FF2B5EF4-FFF2-40B4-BE49-F238E27FC236}">
                  <a16:creationId xmlns:a16="http://schemas.microsoft.com/office/drawing/2014/main" id="{2FD811B1-82CB-469B-A61D-C7C67F4745AE}"/>
                </a:ext>
              </a:extLst>
            </p:cNvPr>
            <p:cNvSpPr txBox="1"/>
            <p:nvPr/>
          </p:nvSpPr>
          <p:spPr>
            <a:xfrm>
              <a:off x="6351614" y="3716470"/>
              <a:ext cx="39786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mj-lt"/>
                </a:rPr>
                <a:t>CP</a:t>
              </a:r>
            </a:p>
          </p:txBody>
        </p:sp>
        <p:sp>
          <p:nvSpPr>
            <p:cNvPr id="16" name="TextBox 15">
              <a:extLst>
                <a:ext uri="{FF2B5EF4-FFF2-40B4-BE49-F238E27FC236}">
                  <a16:creationId xmlns:a16="http://schemas.microsoft.com/office/drawing/2014/main" id="{FF6BF23B-88A1-4353-8C57-F3395A48F968}"/>
                </a:ext>
              </a:extLst>
            </p:cNvPr>
            <p:cNvSpPr txBox="1"/>
            <p:nvPr/>
          </p:nvSpPr>
          <p:spPr>
            <a:xfrm>
              <a:off x="7514038" y="3716471"/>
              <a:ext cx="389850"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mj-lt"/>
                </a:rPr>
                <a:t>AP</a:t>
              </a:r>
            </a:p>
          </p:txBody>
        </p:sp>
        <p:sp>
          <p:nvSpPr>
            <p:cNvPr id="17" name="TextBox 16">
              <a:extLst>
                <a:ext uri="{FF2B5EF4-FFF2-40B4-BE49-F238E27FC236}">
                  <a16:creationId xmlns:a16="http://schemas.microsoft.com/office/drawing/2014/main" id="{B90FD2EF-0E37-4887-B5A9-EF13AB68779E}"/>
                </a:ext>
              </a:extLst>
            </p:cNvPr>
            <p:cNvSpPr txBox="1"/>
            <p:nvPr/>
          </p:nvSpPr>
          <p:spPr>
            <a:xfrm>
              <a:off x="6749480" y="3320988"/>
              <a:ext cx="719572" cy="400110"/>
            </a:xfrm>
            <a:prstGeom prst="rect">
              <a:avLst/>
            </a:prstGeom>
            <a:noFill/>
          </p:spPr>
          <p:txBody>
            <a:bodyPr wrap="square" rtlCol="0">
              <a:spAutoFit/>
            </a:bodyPr>
            <a:lstStyle/>
            <a:p>
              <a:pPr algn="ctr"/>
              <a:r>
                <a:rPr lang="en-US" sz="1000" dirty="0">
                  <a:effectLst>
                    <a:outerShdw blurRad="38100" dist="38100" dir="2700000" algn="tl">
                      <a:srgbClr val="000000">
                        <a:alpha val="43137"/>
                      </a:srgbClr>
                    </a:outerShdw>
                  </a:effectLst>
                  <a:latin typeface="+mj-lt"/>
                </a:rPr>
                <a:t>Not Possible</a:t>
              </a:r>
            </a:p>
          </p:txBody>
        </p:sp>
        <p:sp>
          <p:nvSpPr>
            <p:cNvPr id="18" name="TextBox 17">
              <a:extLst>
                <a:ext uri="{FF2B5EF4-FFF2-40B4-BE49-F238E27FC236}">
                  <a16:creationId xmlns:a16="http://schemas.microsoft.com/office/drawing/2014/main" id="{EF9BADB0-906C-44A6-AC64-C693074DC5D9}"/>
                </a:ext>
              </a:extLst>
            </p:cNvPr>
            <p:cNvSpPr txBox="1"/>
            <p:nvPr/>
          </p:nvSpPr>
          <p:spPr>
            <a:xfrm>
              <a:off x="5557267" y="5301208"/>
              <a:ext cx="3155193" cy="523220"/>
            </a:xfrm>
            <a:prstGeom prst="rect">
              <a:avLst/>
            </a:prstGeom>
            <a:noFill/>
          </p:spPr>
          <p:txBody>
            <a:bodyPr wrap="square" rtlCol="0">
              <a:spAutoFit/>
            </a:bodyPr>
            <a:lstStyle/>
            <a:p>
              <a:pPr algn="ctr"/>
              <a:r>
                <a:rPr lang="en-US" sz="1400" b="1" i="1" dirty="0">
                  <a:solidFill>
                    <a:srgbClr val="0070C0"/>
                  </a:solidFill>
                  <a:latin typeface="+mj-lt"/>
                </a:rPr>
                <a:t>The CAP Theorem Dilemma in Cloud Database and Storage</a:t>
              </a:r>
              <a:endParaRPr lang="en-US" sz="1200" b="1" i="1" dirty="0">
                <a:solidFill>
                  <a:srgbClr val="0070C0"/>
                </a:solidFill>
                <a:latin typeface="+mj-lt"/>
              </a:endParaRPr>
            </a:p>
          </p:txBody>
        </p:sp>
      </p:grpSp>
    </p:spTree>
    <p:extLst>
      <p:ext uri="{BB962C8B-B14F-4D97-AF65-F5344CB8AC3E}">
        <p14:creationId xmlns:p14="http://schemas.microsoft.com/office/powerpoint/2010/main" val="3887317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Main NoSQL Database Types and Existing Implementations</a:t>
            </a:r>
          </a:p>
        </p:txBody>
      </p:sp>
      <p:sp>
        <p:nvSpPr>
          <p:cNvPr id="3" name="Content Placeholder 2"/>
          <p:cNvSpPr>
            <a:spLocks noGrp="1"/>
          </p:cNvSpPr>
          <p:nvPr>
            <p:ph idx="1"/>
          </p:nvPr>
        </p:nvSpPr>
        <p:spPr/>
        <p:txBody>
          <a:bodyPr>
            <a:normAutofit fontScale="92500" lnSpcReduction="10000"/>
          </a:bodyPr>
          <a:lstStyle/>
          <a:p>
            <a:pPr>
              <a:defRPr/>
            </a:pPr>
            <a:r>
              <a:rPr lang="en-US" b="1" dirty="0"/>
              <a:t>Column Store</a:t>
            </a:r>
            <a:r>
              <a:rPr lang="en-US" dirty="0"/>
              <a:t>: Each storage block contains data from only one column</a:t>
            </a:r>
          </a:p>
          <a:p>
            <a:pPr lvl="1">
              <a:defRPr/>
            </a:pPr>
            <a:r>
              <a:rPr lang="en-US" dirty="0" err="1"/>
              <a:t>BigTable</a:t>
            </a:r>
            <a:r>
              <a:rPr lang="en-US" dirty="0"/>
              <a:t> by Google, Apache HBase, Cassandra </a:t>
            </a:r>
          </a:p>
          <a:p>
            <a:pPr lvl="1">
              <a:defRPr/>
            </a:pPr>
            <a:r>
              <a:rPr lang="en-US" dirty="0"/>
              <a:t>Work natively with HDFS and Hadoop  </a:t>
            </a:r>
          </a:p>
          <a:p>
            <a:pPr>
              <a:defRPr/>
            </a:pPr>
            <a:r>
              <a:rPr lang="en-US" b="1" dirty="0"/>
              <a:t>Document Store</a:t>
            </a:r>
            <a:r>
              <a:rPr lang="en-US" dirty="0"/>
              <a:t>: Store documents (in particular XML) made up of tagged elements</a:t>
            </a:r>
          </a:p>
          <a:p>
            <a:pPr lvl="1">
              <a:defRPr/>
            </a:pPr>
            <a:r>
              <a:rPr lang="en-US" dirty="0"/>
              <a:t>MongoDB, CouchDB, </a:t>
            </a:r>
            <a:r>
              <a:rPr lang="en-US" dirty="0" err="1"/>
              <a:t>RaptorDB</a:t>
            </a:r>
            <a:r>
              <a:rPr lang="en-US" dirty="0"/>
              <a:t>, </a:t>
            </a:r>
            <a:r>
              <a:rPr lang="en-US" dirty="0" err="1"/>
              <a:t>CosmosDB</a:t>
            </a:r>
            <a:r>
              <a:rPr lang="en-US" dirty="0"/>
              <a:t> </a:t>
            </a:r>
          </a:p>
          <a:p>
            <a:pPr>
              <a:defRPr/>
            </a:pPr>
            <a:r>
              <a:rPr lang="en-US" b="1" dirty="0"/>
              <a:t>Key-Value Store</a:t>
            </a:r>
            <a:r>
              <a:rPr lang="en-US" dirty="0"/>
              <a:t>: Hash table of keys with arbitrary data as content/value</a:t>
            </a:r>
          </a:p>
          <a:p>
            <a:pPr lvl="1">
              <a:defRPr/>
            </a:pPr>
            <a:r>
              <a:rPr lang="en-US" dirty="0" err="1"/>
              <a:t>Memcached</a:t>
            </a:r>
            <a:r>
              <a:rPr lang="en-US" dirty="0"/>
              <a:t>, </a:t>
            </a:r>
            <a:r>
              <a:rPr lang="en-US" dirty="0" err="1"/>
              <a:t>Membase</a:t>
            </a:r>
            <a:r>
              <a:rPr lang="en-US" dirty="0"/>
              <a:t>, </a:t>
            </a:r>
            <a:r>
              <a:rPr lang="en-US" dirty="0" err="1"/>
              <a:t>Accumulo</a:t>
            </a:r>
            <a:r>
              <a:rPr lang="en-US" dirty="0"/>
              <a:t>, Amazon </a:t>
            </a:r>
            <a:r>
              <a:rPr lang="en-US" dirty="0" err="1"/>
              <a:t>DynamoDB</a:t>
            </a:r>
            <a:endParaRPr lang="en-US" dirty="0"/>
          </a:p>
          <a:p>
            <a:pPr>
              <a:defRPr/>
            </a:pPr>
            <a:r>
              <a:rPr lang="en-US" b="1" dirty="0"/>
              <a:t>Graph Databases</a:t>
            </a:r>
            <a:r>
              <a:rPr lang="en-US" dirty="0"/>
              <a:t>: Store data in graph data in </a:t>
            </a:r>
            <a:r>
              <a:rPr lang="en-US" dirty="0" err="1"/>
              <a:t>Triplestores</a:t>
            </a:r>
            <a:r>
              <a:rPr lang="en-US" dirty="0"/>
              <a:t> or </a:t>
            </a:r>
            <a:r>
              <a:rPr lang="en-US" dirty="0" err="1"/>
              <a:t>Quadstores</a:t>
            </a:r>
            <a:r>
              <a:rPr lang="en-US" dirty="0"/>
              <a:t> </a:t>
            </a:r>
          </a:p>
          <a:p>
            <a:pPr lvl="1">
              <a:defRPr/>
            </a:pPr>
            <a:r>
              <a:rPr lang="en-US" dirty="0"/>
              <a:t>Neo4J, </a:t>
            </a:r>
            <a:r>
              <a:rPr lang="en-US" dirty="0" err="1"/>
              <a:t>FlockDB</a:t>
            </a:r>
            <a:r>
              <a:rPr lang="en-US" dirty="0"/>
              <a:t>, </a:t>
            </a:r>
            <a:r>
              <a:rPr lang="en-US" dirty="0" err="1"/>
              <a:t>GraphDB</a:t>
            </a:r>
            <a:endParaRPr lang="en-US" dirty="0"/>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16</a:t>
            </a:fld>
            <a:endParaRPr lang="en-GB"/>
          </a:p>
        </p:txBody>
      </p:sp>
    </p:spTree>
    <p:extLst>
      <p:ext uri="{BB962C8B-B14F-4D97-AF65-F5344CB8AC3E}">
        <p14:creationId xmlns:p14="http://schemas.microsoft.com/office/powerpoint/2010/main" val="738463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Visualizing the CAP Theorem and it’s members</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17</a:t>
            </a:fld>
            <a:endParaRPr lang="en-GB"/>
          </a:p>
        </p:txBody>
      </p:sp>
      <p:sp>
        <p:nvSpPr>
          <p:cNvPr id="7" name="Isosceles Triangle 6"/>
          <p:cNvSpPr/>
          <p:nvPr/>
        </p:nvSpPr>
        <p:spPr>
          <a:xfrm>
            <a:off x="2678954" y="2656493"/>
            <a:ext cx="2340260" cy="20162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a:spLocks noChangeArrowheads="1"/>
          </p:cNvSpPr>
          <p:nvPr/>
        </p:nvSpPr>
        <p:spPr bwMode="auto">
          <a:xfrm>
            <a:off x="4746346" y="4456693"/>
            <a:ext cx="3138022"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1600" b="1" dirty="0">
                <a:solidFill>
                  <a:srgbClr val="0070C0"/>
                </a:solidFill>
                <a:latin typeface="+mj-lt"/>
              </a:rPr>
              <a:t>Partition Tolerance</a:t>
            </a:r>
          </a:p>
          <a:p>
            <a:pPr algn="ctr" eaLnBrk="0" hangingPunct="0">
              <a:buClr>
                <a:srgbClr val="0BD0D9"/>
              </a:buClr>
              <a:buSzPct val="95000"/>
              <a:defRPr/>
            </a:pPr>
            <a:r>
              <a:rPr lang="en-US" sz="1600" dirty="0">
                <a:solidFill>
                  <a:srgbClr val="0070C0"/>
                </a:solidFill>
                <a:latin typeface="+mj-lt"/>
              </a:rPr>
              <a:t>The system works well despite physical network partitions</a:t>
            </a:r>
          </a:p>
        </p:txBody>
      </p:sp>
      <p:sp>
        <p:nvSpPr>
          <p:cNvPr id="9" name="Rectangle 3"/>
          <p:cNvSpPr>
            <a:spLocks noChangeArrowheads="1"/>
          </p:cNvSpPr>
          <p:nvPr/>
        </p:nvSpPr>
        <p:spPr bwMode="auto">
          <a:xfrm>
            <a:off x="3291022" y="3556593"/>
            <a:ext cx="1116124"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2000" b="1" i="1" dirty="0">
                <a:solidFill>
                  <a:srgbClr val="FFFF00"/>
                </a:solidFill>
                <a:latin typeface="+mj-lt"/>
              </a:rPr>
              <a:t>Pick Two</a:t>
            </a:r>
          </a:p>
        </p:txBody>
      </p:sp>
      <p:sp>
        <p:nvSpPr>
          <p:cNvPr id="10" name="Rectangle 3"/>
          <p:cNvSpPr>
            <a:spLocks noChangeArrowheads="1"/>
          </p:cNvSpPr>
          <p:nvPr/>
        </p:nvSpPr>
        <p:spPr bwMode="auto">
          <a:xfrm>
            <a:off x="467543" y="4438691"/>
            <a:ext cx="2229297"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1600" b="1" dirty="0">
                <a:solidFill>
                  <a:srgbClr val="0070C0"/>
                </a:solidFill>
                <a:latin typeface="+mj-lt"/>
              </a:rPr>
              <a:t>Consistency</a:t>
            </a:r>
          </a:p>
          <a:p>
            <a:pPr algn="ctr" eaLnBrk="0" hangingPunct="0">
              <a:buClr>
                <a:srgbClr val="0BD0D9"/>
              </a:buClr>
              <a:buSzPct val="95000"/>
              <a:defRPr/>
            </a:pPr>
            <a:r>
              <a:rPr lang="en-US" sz="1600" dirty="0">
                <a:solidFill>
                  <a:srgbClr val="0070C0"/>
                </a:solidFill>
                <a:latin typeface="+mj-lt"/>
              </a:rPr>
              <a:t>All clients always have the same view of data</a:t>
            </a:r>
          </a:p>
        </p:txBody>
      </p:sp>
      <p:sp>
        <p:nvSpPr>
          <p:cNvPr id="11" name="Rectangle 3"/>
          <p:cNvSpPr>
            <a:spLocks noChangeArrowheads="1"/>
          </p:cNvSpPr>
          <p:nvPr/>
        </p:nvSpPr>
        <p:spPr bwMode="auto">
          <a:xfrm>
            <a:off x="2635684" y="1842839"/>
            <a:ext cx="2327931"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1600" b="1" dirty="0">
                <a:solidFill>
                  <a:srgbClr val="0070C0"/>
                </a:solidFill>
                <a:latin typeface="+mj-lt"/>
              </a:rPr>
              <a:t>Availability</a:t>
            </a:r>
          </a:p>
          <a:p>
            <a:pPr algn="ctr" eaLnBrk="0" hangingPunct="0">
              <a:buClr>
                <a:srgbClr val="0BD0D9"/>
              </a:buClr>
              <a:buSzPct val="95000"/>
              <a:defRPr/>
            </a:pPr>
            <a:r>
              <a:rPr lang="en-US" sz="1600" dirty="0">
                <a:solidFill>
                  <a:srgbClr val="0070C0"/>
                </a:solidFill>
                <a:latin typeface="+mj-lt"/>
              </a:rPr>
              <a:t>Each client can always read and write</a:t>
            </a:r>
          </a:p>
        </p:txBody>
      </p:sp>
      <p:sp>
        <p:nvSpPr>
          <p:cNvPr id="12" name="Rectangle 3"/>
          <p:cNvSpPr>
            <a:spLocks noChangeArrowheads="1"/>
          </p:cNvSpPr>
          <p:nvPr/>
        </p:nvSpPr>
        <p:spPr bwMode="auto">
          <a:xfrm>
            <a:off x="3507962" y="2820537"/>
            <a:ext cx="682244"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2000" b="1" dirty="0">
                <a:solidFill>
                  <a:srgbClr val="FFFF00"/>
                </a:solidFill>
                <a:latin typeface="+mj-lt"/>
              </a:rPr>
              <a:t>A</a:t>
            </a:r>
          </a:p>
        </p:txBody>
      </p:sp>
      <p:sp>
        <p:nvSpPr>
          <p:cNvPr id="13" name="Rectangle 3"/>
          <p:cNvSpPr>
            <a:spLocks noChangeArrowheads="1"/>
          </p:cNvSpPr>
          <p:nvPr/>
        </p:nvSpPr>
        <p:spPr bwMode="auto">
          <a:xfrm>
            <a:off x="2727093" y="4263172"/>
            <a:ext cx="682244"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2000" b="1" dirty="0">
                <a:solidFill>
                  <a:srgbClr val="FFFF00"/>
                </a:solidFill>
                <a:latin typeface="+mj-lt"/>
              </a:rPr>
              <a:t>C</a:t>
            </a:r>
          </a:p>
        </p:txBody>
      </p:sp>
      <p:sp>
        <p:nvSpPr>
          <p:cNvPr id="14" name="Rectangle 3"/>
          <p:cNvSpPr>
            <a:spLocks noChangeArrowheads="1"/>
          </p:cNvSpPr>
          <p:nvPr/>
        </p:nvSpPr>
        <p:spPr bwMode="auto">
          <a:xfrm>
            <a:off x="4319972" y="4273577"/>
            <a:ext cx="682244"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buClr>
                <a:srgbClr val="0BD0D9"/>
              </a:buClr>
              <a:buSzPct val="95000"/>
              <a:defRPr/>
            </a:pPr>
            <a:r>
              <a:rPr lang="en-US" sz="2000" b="1" dirty="0">
                <a:solidFill>
                  <a:srgbClr val="FFFF00"/>
                </a:solidFill>
                <a:latin typeface="+mj-lt"/>
              </a:rPr>
              <a:t>P</a:t>
            </a:r>
          </a:p>
        </p:txBody>
      </p:sp>
      <p:sp>
        <p:nvSpPr>
          <p:cNvPr id="15" name="Rectangle 3"/>
          <p:cNvSpPr>
            <a:spLocks noChangeArrowheads="1"/>
          </p:cNvSpPr>
          <p:nvPr/>
        </p:nvSpPr>
        <p:spPr bwMode="auto">
          <a:xfrm>
            <a:off x="6273552" y="864171"/>
            <a:ext cx="2736304" cy="1365332"/>
          </a:xfrm>
          <a:prstGeom prst="rect">
            <a:avLst/>
          </a:prstGeom>
          <a:solidFill>
            <a:schemeClr val="bg1"/>
          </a:solidFill>
          <a:ln w="3175">
            <a:solidFill>
              <a:schemeClr val="tx1"/>
            </a:solidFill>
          </a:ln>
          <a:extLst/>
        </p:spPr>
        <p:txBody>
          <a:bodyPr/>
          <a:lstStyle/>
          <a:p>
            <a:pPr eaLnBrk="0" hangingPunct="0">
              <a:buClr>
                <a:srgbClr val="0BD0D9"/>
              </a:buClr>
              <a:buSzPct val="95000"/>
              <a:defRPr/>
            </a:pPr>
            <a:r>
              <a:rPr lang="en-US" sz="1400" b="1" dirty="0">
                <a:solidFill>
                  <a:srgbClr val="FF0000"/>
                </a:solidFill>
                <a:latin typeface="+mj-lt"/>
              </a:rPr>
              <a:t>Data Models:</a:t>
            </a:r>
          </a:p>
          <a:p>
            <a:pPr eaLnBrk="0" hangingPunct="0">
              <a:buClr>
                <a:srgbClr val="0BD0D9"/>
              </a:buClr>
              <a:buSzPct val="95000"/>
              <a:defRPr/>
            </a:pPr>
            <a:r>
              <a:rPr lang="en-US" sz="1400" b="1" dirty="0">
                <a:solidFill>
                  <a:srgbClr val="FF0000"/>
                </a:solidFill>
                <a:latin typeface="+mj-lt"/>
              </a:rPr>
              <a:t>(R) Relational (Comparison)</a:t>
            </a:r>
          </a:p>
          <a:p>
            <a:pPr eaLnBrk="0" hangingPunct="0">
              <a:buClr>
                <a:srgbClr val="0BD0D9"/>
              </a:buClr>
              <a:buSzPct val="95000"/>
              <a:defRPr/>
            </a:pPr>
            <a:r>
              <a:rPr lang="en-US" sz="1400" b="1" dirty="0">
                <a:solidFill>
                  <a:srgbClr val="FF0000"/>
                </a:solidFill>
                <a:latin typeface="+mj-lt"/>
              </a:rPr>
              <a:t>(K) Key Value</a:t>
            </a:r>
          </a:p>
          <a:p>
            <a:pPr eaLnBrk="0" hangingPunct="0">
              <a:buClr>
                <a:srgbClr val="0BD0D9"/>
              </a:buClr>
              <a:buSzPct val="95000"/>
              <a:defRPr/>
            </a:pPr>
            <a:r>
              <a:rPr lang="en-US" sz="1400" b="1" dirty="0">
                <a:solidFill>
                  <a:srgbClr val="FF0000"/>
                </a:solidFill>
                <a:latin typeface="+mj-lt"/>
              </a:rPr>
              <a:t>(C) Column-Oriented/Tabular</a:t>
            </a:r>
          </a:p>
          <a:p>
            <a:pPr eaLnBrk="0" hangingPunct="0">
              <a:buClr>
                <a:srgbClr val="0BD0D9"/>
              </a:buClr>
              <a:buSzPct val="95000"/>
              <a:defRPr/>
            </a:pPr>
            <a:r>
              <a:rPr lang="en-US" sz="1400" b="1" dirty="0">
                <a:solidFill>
                  <a:srgbClr val="FF0000"/>
                </a:solidFill>
                <a:latin typeface="+mj-lt"/>
              </a:rPr>
              <a:t>(D) Document-Oriented</a:t>
            </a:r>
          </a:p>
          <a:p>
            <a:pPr eaLnBrk="0" hangingPunct="0">
              <a:buClr>
                <a:srgbClr val="0BD0D9"/>
              </a:buClr>
              <a:buSzPct val="95000"/>
              <a:defRPr/>
            </a:pPr>
            <a:r>
              <a:rPr lang="en-US" sz="1400" b="1" dirty="0">
                <a:solidFill>
                  <a:srgbClr val="FF0000"/>
                </a:solidFill>
                <a:latin typeface="+mj-lt"/>
              </a:rPr>
              <a:t>(G) Graph</a:t>
            </a:r>
          </a:p>
        </p:txBody>
      </p:sp>
      <p:graphicFrame>
        <p:nvGraphicFramePr>
          <p:cNvPr id="17" name="Table 16"/>
          <p:cNvGraphicFramePr>
            <a:graphicFrameLocks noGrp="1"/>
          </p:cNvGraphicFramePr>
          <p:nvPr>
            <p:extLst>
              <p:ext uri="{D42A27DB-BD31-4B8C-83A1-F6EECF244321}">
                <p14:modId xmlns:p14="http://schemas.microsoft.com/office/powerpoint/2010/main" val="2324308017"/>
              </p:ext>
            </p:extLst>
          </p:nvPr>
        </p:nvGraphicFramePr>
        <p:xfrm>
          <a:off x="1745261" y="5193196"/>
          <a:ext cx="5323769" cy="1158240"/>
        </p:xfrm>
        <a:graphic>
          <a:graphicData uri="http://schemas.openxmlformats.org/drawingml/2006/table">
            <a:tbl>
              <a:tblPr firstRow="1" bandRow="1">
                <a:tableStyleId>{2D5ABB26-0587-4C30-8999-92F81FD0307C}</a:tableStyleId>
              </a:tblPr>
              <a:tblGrid>
                <a:gridCol w="1423794">
                  <a:extLst>
                    <a:ext uri="{9D8B030D-6E8A-4147-A177-3AD203B41FA5}">
                      <a16:colId xmlns:a16="http://schemas.microsoft.com/office/drawing/2014/main" val="20000"/>
                    </a:ext>
                  </a:extLst>
                </a:gridCol>
                <a:gridCol w="1159452">
                  <a:extLst>
                    <a:ext uri="{9D8B030D-6E8A-4147-A177-3AD203B41FA5}">
                      <a16:colId xmlns:a16="http://schemas.microsoft.com/office/drawing/2014/main" val="20001"/>
                    </a:ext>
                  </a:extLst>
                </a:gridCol>
                <a:gridCol w="1648076">
                  <a:extLst>
                    <a:ext uri="{9D8B030D-6E8A-4147-A177-3AD203B41FA5}">
                      <a16:colId xmlns:a16="http://schemas.microsoft.com/office/drawing/2014/main" val="20002"/>
                    </a:ext>
                  </a:extLst>
                </a:gridCol>
                <a:gridCol w="1092447">
                  <a:extLst>
                    <a:ext uri="{9D8B030D-6E8A-4147-A177-3AD203B41FA5}">
                      <a16:colId xmlns:a16="http://schemas.microsoft.com/office/drawing/2014/main" val="20003"/>
                    </a:ext>
                  </a:extLst>
                </a:gridCol>
              </a:tblGrid>
              <a:tr h="273693">
                <a:tc>
                  <a:txBody>
                    <a:bodyPr/>
                    <a:lstStyle/>
                    <a:p>
                      <a:pPr algn="ctr"/>
                      <a:endParaRPr lang="en-US" sz="1200" b="1" dirty="0">
                        <a:latin typeface="+mj-lt"/>
                      </a:endParaRPr>
                    </a:p>
                  </a:txBody>
                  <a:tcPr/>
                </a:tc>
                <a:tc>
                  <a:txBody>
                    <a:bodyPr/>
                    <a:lstStyle/>
                    <a:p>
                      <a:pPr algn="ctr"/>
                      <a:r>
                        <a:rPr lang="en-US" sz="1600" b="1" dirty="0">
                          <a:latin typeface="+mj-lt"/>
                        </a:rPr>
                        <a:t>CP</a:t>
                      </a:r>
                    </a:p>
                  </a:txBody>
                  <a:tcPr/>
                </a:tc>
                <a:tc>
                  <a:txBody>
                    <a:bodyPr/>
                    <a:lstStyle/>
                    <a:p>
                      <a:pPr algn="ctr"/>
                      <a:endParaRPr lang="en-US" sz="1200" b="1" dirty="0">
                        <a:latin typeface="+mj-lt"/>
                      </a:endParaRPr>
                    </a:p>
                  </a:txBody>
                  <a:tcPr/>
                </a:tc>
                <a:tc>
                  <a:txBody>
                    <a:bodyPr/>
                    <a:lstStyle/>
                    <a:p>
                      <a:pPr algn="ctr"/>
                      <a:endParaRPr lang="en-US" sz="1200" b="1" dirty="0">
                        <a:latin typeface="+mj-lt"/>
                      </a:endParaRPr>
                    </a:p>
                  </a:txBody>
                  <a:tcPr/>
                </a:tc>
                <a:extLst>
                  <a:ext uri="{0D108BD9-81ED-4DB2-BD59-A6C34878D82A}">
                    <a16:rowId xmlns:a16="http://schemas.microsoft.com/office/drawing/2014/main" val="10000"/>
                  </a:ext>
                </a:extLst>
              </a:tr>
              <a:tr h="273693">
                <a:tc>
                  <a:txBody>
                    <a:bodyPr/>
                    <a:lstStyle/>
                    <a:p>
                      <a:r>
                        <a:rPr kumimoji="0" lang="en-US" sz="1200" b="1" u="none" strike="noStrike" kern="1200" cap="none" spc="0" normalizeH="0" baseline="0" noProof="0" dirty="0">
                          <a:ln>
                            <a:noFill/>
                          </a:ln>
                          <a:solidFill>
                            <a:srgbClr val="FF0000"/>
                          </a:solidFill>
                          <a:effectLst/>
                          <a:uLnTx/>
                          <a:uFillTx/>
                          <a:latin typeface="+mj-lt"/>
                        </a:rPr>
                        <a:t>(C)</a:t>
                      </a:r>
                      <a:r>
                        <a:rPr kumimoji="0" lang="en-US" sz="1200" b="1" u="none" strike="noStrike" kern="1200" cap="none" spc="0" normalizeH="0" baseline="0" noProof="0" dirty="0">
                          <a:ln>
                            <a:noFill/>
                          </a:ln>
                          <a:effectLst/>
                          <a:uLnTx/>
                          <a:uFillTx/>
                          <a:latin typeface="+mj-lt"/>
                        </a:rPr>
                        <a:t> </a:t>
                      </a:r>
                      <a:r>
                        <a:rPr kumimoji="0" lang="en-US" sz="1200" b="1" u="none" strike="noStrike" kern="1200" cap="none" spc="0" normalizeH="0" baseline="0" noProof="0" dirty="0" err="1">
                          <a:ln>
                            <a:noFill/>
                          </a:ln>
                          <a:effectLst/>
                          <a:uLnTx/>
                          <a:uFillTx/>
                          <a:latin typeface="+mj-lt"/>
                        </a:rPr>
                        <a:t>BigTable</a:t>
                      </a:r>
                      <a:endParaRPr lang="en-US" sz="1200" b="1" dirty="0">
                        <a:latin typeface="+mj-lt"/>
                      </a:endParaRPr>
                    </a:p>
                  </a:txBody>
                  <a:tcPr/>
                </a:tc>
                <a:tc>
                  <a:txBody>
                    <a:bodyPr/>
                    <a:lstStyle/>
                    <a:p>
                      <a:r>
                        <a:rPr kumimoji="0" lang="en-US" sz="1200" b="1" u="none" strike="noStrike" kern="1200" cap="none" spc="0" normalizeH="0" baseline="0" noProof="0" dirty="0">
                          <a:ln>
                            <a:noFill/>
                          </a:ln>
                          <a:solidFill>
                            <a:srgbClr val="FF0000"/>
                          </a:solidFill>
                          <a:effectLst/>
                          <a:uLnTx/>
                          <a:uFillTx/>
                          <a:latin typeface="+mj-lt"/>
                        </a:rPr>
                        <a:t>(D)</a:t>
                      </a:r>
                      <a:r>
                        <a:rPr kumimoji="0" lang="en-US" sz="1200" b="1" u="none" strike="noStrike" kern="1200" cap="none" spc="0" normalizeH="0" baseline="0" noProof="0" dirty="0">
                          <a:ln>
                            <a:noFill/>
                          </a:ln>
                          <a:effectLst/>
                          <a:uLnTx/>
                          <a:uFillTx/>
                          <a:latin typeface="+mj-lt"/>
                        </a:rPr>
                        <a:t> </a:t>
                      </a:r>
                      <a:r>
                        <a:rPr kumimoji="0" lang="en-US" sz="1200" b="1" u="none" strike="noStrike" kern="1200" cap="none" spc="0" normalizeH="0" baseline="0" noProof="0" dirty="0" err="1">
                          <a:ln>
                            <a:noFill/>
                          </a:ln>
                          <a:effectLst/>
                          <a:uLnTx/>
                          <a:uFillTx/>
                          <a:latin typeface="+mj-lt"/>
                        </a:rPr>
                        <a:t>MongoDB</a:t>
                      </a:r>
                      <a:endParaRPr lang="en-US" sz="1200" b="1"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rgbClr val="FF0000"/>
                          </a:solidFill>
                          <a:effectLst/>
                          <a:uLnTx/>
                          <a:uFillTx/>
                          <a:latin typeface="+mj-lt"/>
                        </a:rPr>
                        <a:t>(K) </a:t>
                      </a:r>
                      <a:r>
                        <a:rPr kumimoji="0" lang="en-US" sz="1200" b="1" u="none" strike="noStrike" kern="1200" cap="none" spc="0" normalizeH="0" baseline="0" dirty="0" err="1">
                          <a:ln>
                            <a:noFill/>
                          </a:ln>
                          <a:effectLst/>
                          <a:uLnTx/>
                          <a:uFillTx/>
                          <a:latin typeface="+mj-lt"/>
                        </a:rPr>
                        <a:t>BerkeleyDB</a:t>
                      </a:r>
                      <a:endParaRPr kumimoji="0" lang="en-US" sz="1200" b="1" i="0" u="none" strike="noStrike" kern="1200" cap="none" spc="0" normalizeH="0" baseline="0" dirty="0">
                        <a:ln>
                          <a:noFill/>
                        </a:ln>
                        <a:solidFill>
                          <a:prstClr val="black"/>
                        </a:solidFill>
                        <a:effectLst/>
                        <a:uLnTx/>
                        <a:uFillTx/>
                        <a:latin typeface="+mj-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prstClr val="black"/>
                          </a:solidFill>
                          <a:effectLst/>
                          <a:uLnTx/>
                          <a:uFillTx/>
                          <a:latin typeface="+mj-lt"/>
                          <a:ea typeface="+mn-ea"/>
                          <a:cs typeface="+mn-cs"/>
                        </a:rPr>
                        <a:t>(R) </a:t>
                      </a:r>
                      <a:r>
                        <a:rPr kumimoji="0" lang="en-US" sz="1200" b="1" i="0" u="none" strike="noStrike" kern="1200" cap="none" spc="0" normalizeH="0" baseline="0" dirty="0" err="1">
                          <a:ln>
                            <a:noFill/>
                          </a:ln>
                          <a:solidFill>
                            <a:prstClr val="black"/>
                          </a:solidFill>
                          <a:effectLst/>
                          <a:uLnTx/>
                          <a:uFillTx/>
                          <a:latin typeface="+mj-lt"/>
                          <a:ea typeface="+mn-ea"/>
                          <a:cs typeface="+mn-cs"/>
                        </a:rPr>
                        <a:t>VoltDB</a:t>
                      </a:r>
                      <a:endParaRPr kumimoji="0" lang="en-US" sz="1200" b="1" i="0" u="none" strike="noStrike" kern="1200" cap="none" spc="0" normalizeH="0" baseline="0" dirty="0">
                        <a:ln>
                          <a:noFill/>
                        </a:ln>
                        <a:solidFill>
                          <a:srgbClr val="FF0000"/>
                        </a:solidFill>
                        <a:effectLst/>
                        <a:uLnTx/>
                        <a:uFillTx/>
                        <a:latin typeface="+mj-lt"/>
                        <a:ea typeface="+mn-ea"/>
                        <a:cs typeface="+mn-cs"/>
                      </a:endParaRPr>
                    </a:p>
                  </a:txBody>
                  <a:tcPr/>
                </a:tc>
                <a:extLst>
                  <a:ext uri="{0D108BD9-81ED-4DB2-BD59-A6C34878D82A}">
                    <a16:rowId xmlns:a16="http://schemas.microsoft.com/office/drawing/2014/main" val="10001"/>
                  </a:ext>
                </a:extLst>
              </a:tr>
              <a:tr h="273693">
                <a:tc>
                  <a:txBody>
                    <a:bodyPr/>
                    <a:lstStyle/>
                    <a:p>
                      <a:r>
                        <a:rPr lang="en-US" sz="1200" b="1" kern="1200" dirty="0">
                          <a:solidFill>
                            <a:srgbClr val="FF0000"/>
                          </a:solidFill>
                          <a:latin typeface="+mj-lt"/>
                        </a:rPr>
                        <a:t>(C)</a:t>
                      </a:r>
                      <a:r>
                        <a:rPr lang="en-US" sz="1200" b="1" kern="1200" dirty="0">
                          <a:latin typeface="+mj-lt"/>
                        </a:rPr>
                        <a:t> </a:t>
                      </a:r>
                      <a:r>
                        <a:rPr lang="en-US" sz="1200" b="1" kern="1200" dirty="0" err="1">
                          <a:latin typeface="+mj-lt"/>
                        </a:rPr>
                        <a:t>Hypertable</a:t>
                      </a:r>
                      <a:endParaRPr lang="en-US" sz="1200" b="1" dirty="0">
                        <a:latin typeface="+mj-lt"/>
                      </a:endParaRPr>
                    </a:p>
                  </a:txBody>
                  <a:tcPr/>
                </a:tc>
                <a:tc>
                  <a:txBody>
                    <a:bodyPr/>
                    <a:lstStyle/>
                    <a:p>
                      <a:r>
                        <a:rPr lang="en-US" sz="1200" b="1" kern="1200" dirty="0">
                          <a:solidFill>
                            <a:srgbClr val="FF0000"/>
                          </a:solidFill>
                          <a:latin typeface="+mj-lt"/>
                        </a:rPr>
                        <a:t>(D)</a:t>
                      </a:r>
                      <a:r>
                        <a:rPr lang="en-US" sz="1200" b="1" kern="1200" dirty="0">
                          <a:latin typeface="+mj-lt"/>
                        </a:rPr>
                        <a:t> </a:t>
                      </a:r>
                      <a:r>
                        <a:rPr lang="en-US" sz="1200" b="1" kern="1200" dirty="0" err="1">
                          <a:latin typeface="+mj-lt"/>
                        </a:rPr>
                        <a:t>Terastore</a:t>
                      </a:r>
                      <a:endParaRPr lang="en-US" sz="1200" b="1" dirty="0">
                        <a:latin typeface="+mj-lt"/>
                      </a:endParaRPr>
                    </a:p>
                  </a:txBody>
                  <a:tcPr/>
                </a:tc>
                <a:tc>
                  <a:txBody>
                    <a:bodyPr/>
                    <a:lstStyle/>
                    <a:p>
                      <a:r>
                        <a:rPr lang="en-US" sz="1200" b="1" kern="1200" dirty="0">
                          <a:solidFill>
                            <a:srgbClr val="FF0000"/>
                          </a:solidFill>
                          <a:latin typeface="+mj-lt"/>
                        </a:rPr>
                        <a:t>(K) </a:t>
                      </a:r>
                      <a:r>
                        <a:rPr lang="en-US" sz="1200" b="1" kern="1200" dirty="0" err="1">
                          <a:latin typeface="+mj-lt"/>
                        </a:rPr>
                        <a:t>MemcacheDB</a:t>
                      </a:r>
                      <a:endParaRPr lang="en-US" sz="1200" b="1" dirty="0">
                        <a:latin typeface="+mj-lt"/>
                      </a:endParaRPr>
                    </a:p>
                  </a:txBody>
                  <a:tcPr/>
                </a:tc>
                <a:tc>
                  <a:txBody>
                    <a:bodyPr/>
                    <a:lstStyle/>
                    <a:p>
                      <a:endParaRPr lang="en-US" sz="1200" b="1" dirty="0">
                        <a:latin typeface="+mj-lt"/>
                      </a:endParaRPr>
                    </a:p>
                  </a:txBody>
                  <a:tcPr/>
                </a:tc>
                <a:extLst>
                  <a:ext uri="{0D108BD9-81ED-4DB2-BD59-A6C34878D82A}">
                    <a16:rowId xmlns:a16="http://schemas.microsoft.com/office/drawing/2014/main" val="10002"/>
                  </a:ext>
                </a:extLst>
              </a:tr>
              <a:tr h="273693">
                <a:tc>
                  <a:txBody>
                    <a:bodyPr/>
                    <a:lstStyle/>
                    <a:p>
                      <a:r>
                        <a:rPr lang="en-US" sz="1200" b="1" kern="1200" dirty="0">
                          <a:solidFill>
                            <a:srgbClr val="FF0000"/>
                          </a:solidFill>
                          <a:latin typeface="+mj-lt"/>
                        </a:rPr>
                        <a:t>(C)</a:t>
                      </a:r>
                      <a:r>
                        <a:rPr lang="en-US" sz="1200" b="1" kern="1200" dirty="0">
                          <a:latin typeface="+mj-lt"/>
                        </a:rPr>
                        <a:t> </a:t>
                      </a:r>
                      <a:r>
                        <a:rPr lang="en-US" sz="1200" b="1" kern="1200" dirty="0" err="1">
                          <a:latin typeface="+mj-lt"/>
                        </a:rPr>
                        <a:t>Hbase</a:t>
                      </a:r>
                      <a:endParaRPr lang="en-US" sz="1200" b="1" dirty="0">
                        <a:latin typeface="+mj-lt"/>
                      </a:endParaRPr>
                    </a:p>
                  </a:txBody>
                  <a:tcPr/>
                </a:tc>
                <a:tc>
                  <a:txBody>
                    <a:bodyPr/>
                    <a:lstStyle/>
                    <a:p>
                      <a:r>
                        <a:rPr lang="en-US" sz="1200" b="1" kern="1200" dirty="0">
                          <a:solidFill>
                            <a:srgbClr val="FF0000"/>
                          </a:solidFill>
                          <a:latin typeface="+mj-lt"/>
                        </a:rPr>
                        <a:t>(K)</a:t>
                      </a:r>
                      <a:r>
                        <a:rPr lang="en-US" sz="1200" b="1" kern="1200" dirty="0">
                          <a:latin typeface="+mj-lt"/>
                        </a:rPr>
                        <a:t> </a:t>
                      </a:r>
                      <a:r>
                        <a:rPr lang="en-US" sz="1200" b="1" kern="1200" dirty="0" err="1">
                          <a:latin typeface="+mj-lt"/>
                        </a:rPr>
                        <a:t>Scalaris</a:t>
                      </a:r>
                      <a:endParaRPr lang="en-US" sz="1200" b="1"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rgbClr val="FF0000"/>
                          </a:solidFill>
                          <a:latin typeface="+mj-lt"/>
                        </a:rPr>
                        <a:t>(K) </a:t>
                      </a:r>
                      <a:r>
                        <a:rPr lang="en-US" sz="1200" b="1" kern="1200" dirty="0" err="1">
                          <a:latin typeface="+mj-lt"/>
                        </a:rPr>
                        <a:t>Redis</a:t>
                      </a:r>
                      <a:endParaRPr lang="en-US" sz="1200" b="1" kern="1200" dirty="0">
                        <a:solidFill>
                          <a:schemeClr val="tx1"/>
                        </a:solidFill>
                        <a:latin typeface="+mj-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j-lt"/>
                        <a:ea typeface="+mn-ea"/>
                        <a:cs typeface="+mn-cs"/>
                      </a:endParaRPr>
                    </a:p>
                  </a:txBody>
                  <a:tcPr/>
                </a:tc>
                <a:extLst>
                  <a:ext uri="{0D108BD9-81ED-4DB2-BD59-A6C34878D82A}">
                    <a16:rowId xmlns:a16="http://schemas.microsoft.com/office/drawing/2014/main" val="10003"/>
                  </a:ext>
                </a:extLst>
              </a:tr>
            </a:tbl>
          </a:graphicData>
        </a:graphic>
      </p:graphicFrame>
      <p:graphicFrame>
        <p:nvGraphicFramePr>
          <p:cNvPr id="18" name="Table 17"/>
          <p:cNvGraphicFramePr>
            <a:graphicFrameLocks noGrp="1"/>
          </p:cNvGraphicFramePr>
          <p:nvPr>
            <p:extLst/>
          </p:nvPr>
        </p:nvGraphicFramePr>
        <p:xfrm>
          <a:off x="4774964" y="2700396"/>
          <a:ext cx="3170734" cy="1432560"/>
        </p:xfrm>
        <a:graphic>
          <a:graphicData uri="http://schemas.openxmlformats.org/drawingml/2006/table">
            <a:tbl>
              <a:tblPr firstRow="1" bandRow="1">
                <a:tableStyleId>{2D5ABB26-0587-4C30-8999-92F81FD0307C}</a:tableStyleId>
              </a:tblPr>
              <a:tblGrid>
                <a:gridCol w="1585367">
                  <a:extLst>
                    <a:ext uri="{9D8B030D-6E8A-4147-A177-3AD203B41FA5}">
                      <a16:colId xmlns:a16="http://schemas.microsoft.com/office/drawing/2014/main" val="20000"/>
                    </a:ext>
                  </a:extLst>
                </a:gridCol>
                <a:gridCol w="1585367">
                  <a:extLst>
                    <a:ext uri="{9D8B030D-6E8A-4147-A177-3AD203B41FA5}">
                      <a16:colId xmlns:a16="http://schemas.microsoft.com/office/drawing/2014/main" val="20001"/>
                    </a:ext>
                  </a:extLst>
                </a:gridCol>
              </a:tblGrid>
              <a:tr h="273693">
                <a:tc gridSpan="2">
                  <a:txBody>
                    <a:bodyPr/>
                    <a:lstStyle/>
                    <a:p>
                      <a:pPr algn="ctr"/>
                      <a:r>
                        <a:rPr lang="en-US" sz="1600" b="1" dirty="0">
                          <a:latin typeface="+mj-lt"/>
                        </a:rPr>
                        <a:t>AP</a:t>
                      </a:r>
                    </a:p>
                  </a:txBody>
                  <a:tcPr/>
                </a:tc>
                <a:tc hMerge="1">
                  <a:txBody>
                    <a:bodyPr/>
                    <a:lstStyle/>
                    <a:p>
                      <a:pPr algn="ctr"/>
                      <a:endParaRPr lang="en-US" sz="1600" b="1" dirty="0">
                        <a:latin typeface="+mj-lt"/>
                      </a:endParaRPr>
                    </a:p>
                  </a:txBody>
                  <a:tcPr/>
                </a:tc>
                <a:extLst>
                  <a:ext uri="{0D108BD9-81ED-4DB2-BD59-A6C34878D82A}">
                    <a16:rowId xmlns:a16="http://schemas.microsoft.com/office/drawing/2014/main" val="10000"/>
                  </a:ext>
                </a:extLst>
              </a:tr>
              <a:tr h="273693">
                <a:tc>
                  <a:txBody>
                    <a:bodyPr/>
                    <a:lstStyle/>
                    <a:p>
                      <a:r>
                        <a:rPr kumimoji="0" lang="en-US" sz="1200" b="1" u="none" strike="noStrike" kern="1200" cap="none" spc="0" normalizeH="0" baseline="0" noProof="0" dirty="0">
                          <a:ln>
                            <a:noFill/>
                          </a:ln>
                          <a:solidFill>
                            <a:srgbClr val="FF0000"/>
                          </a:solidFill>
                          <a:effectLst/>
                          <a:uLnTx/>
                          <a:uFillTx/>
                          <a:latin typeface="+mj-lt"/>
                        </a:rPr>
                        <a:t>(K) </a:t>
                      </a:r>
                      <a:r>
                        <a:rPr kumimoji="0" lang="en-US" sz="1200" b="1" u="none" strike="noStrike" kern="1200" cap="none" spc="0" normalizeH="0" baseline="0" noProof="0" dirty="0">
                          <a:ln>
                            <a:noFill/>
                          </a:ln>
                          <a:effectLst/>
                          <a:uLnTx/>
                          <a:uFillTx/>
                          <a:latin typeface="+mj-lt"/>
                        </a:rPr>
                        <a:t>Dynamo</a:t>
                      </a:r>
                      <a:endParaRPr lang="en-US" sz="1200" b="1" dirty="0">
                        <a:latin typeface="+mj-lt"/>
                      </a:endParaRPr>
                    </a:p>
                  </a:txBody>
                  <a:tcPr/>
                </a:tc>
                <a:tc>
                  <a:txBody>
                    <a:bodyPr/>
                    <a:lstStyle/>
                    <a:p>
                      <a:r>
                        <a:rPr kumimoji="0" lang="en-US" sz="1200" b="1" u="none" strike="noStrike" kern="1200" cap="none" spc="0" normalizeH="0" baseline="0" noProof="0" dirty="0">
                          <a:ln>
                            <a:noFill/>
                          </a:ln>
                          <a:solidFill>
                            <a:srgbClr val="FF0000"/>
                          </a:solidFill>
                          <a:effectLst/>
                          <a:uLnTx/>
                          <a:uFillTx/>
                          <a:latin typeface="+mj-lt"/>
                        </a:rPr>
                        <a:t>(C) </a:t>
                      </a:r>
                      <a:r>
                        <a:rPr kumimoji="0" lang="en-US" sz="1200" b="1" u="none" strike="noStrike" kern="1200" cap="none" spc="0" normalizeH="0" baseline="0" noProof="0" dirty="0">
                          <a:ln>
                            <a:noFill/>
                          </a:ln>
                          <a:effectLst/>
                          <a:uLnTx/>
                          <a:uFillTx/>
                          <a:latin typeface="+mj-lt"/>
                        </a:rPr>
                        <a:t>Cassandra</a:t>
                      </a:r>
                      <a:endParaRPr lang="en-US" sz="1200" b="1" dirty="0">
                        <a:latin typeface="+mj-lt"/>
                      </a:endParaRPr>
                    </a:p>
                  </a:txBody>
                  <a:tcPr/>
                </a:tc>
                <a:extLst>
                  <a:ext uri="{0D108BD9-81ED-4DB2-BD59-A6C34878D82A}">
                    <a16:rowId xmlns:a16="http://schemas.microsoft.com/office/drawing/2014/main" val="10001"/>
                  </a:ext>
                </a:extLst>
              </a:tr>
              <a:tr h="273693">
                <a:tc>
                  <a:txBody>
                    <a:bodyPr/>
                    <a:lstStyle/>
                    <a:p>
                      <a:r>
                        <a:rPr lang="en-US" sz="1200" b="1" kern="1200" dirty="0">
                          <a:solidFill>
                            <a:srgbClr val="FF0000"/>
                          </a:solidFill>
                          <a:latin typeface="+mj-lt"/>
                        </a:rPr>
                        <a:t>(K)</a:t>
                      </a:r>
                      <a:r>
                        <a:rPr lang="en-US" sz="1200" b="1" kern="1200" baseline="0" dirty="0">
                          <a:solidFill>
                            <a:srgbClr val="FF0000"/>
                          </a:solidFill>
                          <a:latin typeface="+mj-lt"/>
                        </a:rPr>
                        <a:t> </a:t>
                      </a:r>
                      <a:r>
                        <a:rPr lang="en-US" sz="1200" b="1" kern="1200" baseline="0" dirty="0">
                          <a:latin typeface="+mj-lt"/>
                        </a:rPr>
                        <a:t>Voldemort</a:t>
                      </a:r>
                      <a:endParaRPr lang="en-US" sz="1200" b="1" dirty="0">
                        <a:latin typeface="+mj-lt"/>
                      </a:endParaRPr>
                    </a:p>
                  </a:txBody>
                  <a:tcPr/>
                </a:tc>
                <a:tc>
                  <a:txBody>
                    <a:bodyPr/>
                    <a:lstStyle/>
                    <a:p>
                      <a:r>
                        <a:rPr lang="en-US" sz="1200" b="1" kern="1200" dirty="0">
                          <a:solidFill>
                            <a:srgbClr val="FF0000"/>
                          </a:solidFill>
                          <a:latin typeface="+mj-lt"/>
                        </a:rPr>
                        <a:t>(D) </a:t>
                      </a:r>
                      <a:r>
                        <a:rPr lang="en-US" sz="1200" b="1" kern="1200" dirty="0" err="1">
                          <a:latin typeface="+mj-lt"/>
                        </a:rPr>
                        <a:t>SimpleDB</a:t>
                      </a:r>
                      <a:endParaRPr lang="en-US" sz="1200" b="1" dirty="0">
                        <a:latin typeface="+mj-lt"/>
                      </a:endParaRPr>
                    </a:p>
                  </a:txBody>
                  <a:tcPr/>
                </a:tc>
                <a:extLst>
                  <a:ext uri="{0D108BD9-81ED-4DB2-BD59-A6C34878D82A}">
                    <a16:rowId xmlns:a16="http://schemas.microsoft.com/office/drawing/2014/main" val="10002"/>
                  </a:ext>
                </a:extLst>
              </a:tr>
              <a:tr h="273693">
                <a:tc>
                  <a:txBody>
                    <a:bodyPr/>
                    <a:lstStyle/>
                    <a:p>
                      <a:r>
                        <a:rPr lang="en-US" sz="1200" b="1" kern="1200" dirty="0">
                          <a:solidFill>
                            <a:srgbClr val="FF0000"/>
                          </a:solidFill>
                          <a:latin typeface="+mj-lt"/>
                        </a:rPr>
                        <a:t>(K)</a:t>
                      </a:r>
                      <a:r>
                        <a:rPr lang="en-US" sz="1200" b="1" kern="1200" dirty="0">
                          <a:latin typeface="+mj-lt"/>
                        </a:rPr>
                        <a:t> Tokyo Cabinet</a:t>
                      </a:r>
                      <a:endParaRPr lang="en-US" sz="1200" b="1" dirty="0">
                        <a:latin typeface="+mj-lt"/>
                      </a:endParaRPr>
                    </a:p>
                  </a:txBody>
                  <a:tcPr/>
                </a:tc>
                <a:tc>
                  <a:txBody>
                    <a:bodyPr/>
                    <a:lstStyle/>
                    <a:p>
                      <a:r>
                        <a:rPr lang="en-US" sz="1200" b="1" kern="1200" dirty="0">
                          <a:solidFill>
                            <a:srgbClr val="FF0000"/>
                          </a:solidFill>
                          <a:latin typeface="+mj-lt"/>
                        </a:rPr>
                        <a:t>(D)</a:t>
                      </a:r>
                      <a:r>
                        <a:rPr lang="en-US" sz="1200" b="1" kern="1200" dirty="0">
                          <a:latin typeface="+mj-lt"/>
                        </a:rPr>
                        <a:t> </a:t>
                      </a:r>
                      <a:r>
                        <a:rPr lang="en-US" sz="1200" b="1" kern="1200" dirty="0" err="1">
                          <a:latin typeface="+mj-lt"/>
                        </a:rPr>
                        <a:t>CouchDB</a:t>
                      </a:r>
                      <a:endParaRPr lang="en-US" sz="1200" b="1" dirty="0">
                        <a:latin typeface="+mj-lt"/>
                      </a:endParaRPr>
                    </a:p>
                  </a:txBody>
                  <a:tcPr/>
                </a:tc>
                <a:extLst>
                  <a:ext uri="{0D108BD9-81ED-4DB2-BD59-A6C34878D82A}">
                    <a16:rowId xmlns:a16="http://schemas.microsoft.com/office/drawing/2014/main" val="10003"/>
                  </a:ext>
                </a:extLst>
              </a:tr>
              <a:tr h="273693">
                <a:tc>
                  <a:txBody>
                    <a:bodyPr/>
                    <a:lstStyle/>
                    <a:p>
                      <a:r>
                        <a:rPr lang="en-US" sz="1200" b="1" dirty="0">
                          <a:solidFill>
                            <a:srgbClr val="FF0000"/>
                          </a:solidFill>
                          <a:latin typeface="+mj-lt"/>
                        </a:rPr>
                        <a:t>(K) </a:t>
                      </a:r>
                      <a:r>
                        <a:rPr lang="en-US" sz="1200" b="1" dirty="0">
                          <a:latin typeface="+mj-lt"/>
                        </a:rPr>
                        <a:t>KAI</a:t>
                      </a:r>
                    </a:p>
                  </a:txBody>
                  <a:tcPr/>
                </a:tc>
                <a:tc>
                  <a:txBody>
                    <a:bodyPr/>
                    <a:lstStyle/>
                    <a:p>
                      <a:r>
                        <a:rPr lang="en-US" sz="1200" b="1" dirty="0">
                          <a:solidFill>
                            <a:srgbClr val="FF0000"/>
                          </a:solidFill>
                          <a:latin typeface="+mj-lt"/>
                        </a:rPr>
                        <a:t>(D)</a:t>
                      </a:r>
                      <a:r>
                        <a:rPr lang="en-US" sz="1200" b="1" dirty="0">
                          <a:latin typeface="+mj-lt"/>
                        </a:rPr>
                        <a:t> </a:t>
                      </a:r>
                      <a:r>
                        <a:rPr lang="en-US" sz="1200" b="1" dirty="0" err="1">
                          <a:latin typeface="+mj-lt"/>
                        </a:rPr>
                        <a:t>Riak</a:t>
                      </a:r>
                      <a:endParaRPr lang="en-US" sz="1200" b="1" dirty="0">
                        <a:latin typeface="+mj-lt"/>
                      </a:endParaRPr>
                    </a:p>
                  </a:txBody>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nvPr>
        </p:nvGraphicFramePr>
        <p:xfrm>
          <a:off x="214574" y="2695663"/>
          <a:ext cx="3117586" cy="1432560"/>
        </p:xfrm>
        <a:graphic>
          <a:graphicData uri="http://schemas.openxmlformats.org/drawingml/2006/table">
            <a:tbl>
              <a:tblPr firstRow="1" bandRow="1">
                <a:tableStyleId>{2D5ABB26-0587-4C30-8999-92F81FD0307C}</a:tableStyleId>
              </a:tblPr>
              <a:tblGrid>
                <a:gridCol w="1558793">
                  <a:extLst>
                    <a:ext uri="{9D8B030D-6E8A-4147-A177-3AD203B41FA5}">
                      <a16:colId xmlns:a16="http://schemas.microsoft.com/office/drawing/2014/main" val="20000"/>
                    </a:ext>
                  </a:extLst>
                </a:gridCol>
                <a:gridCol w="1558793">
                  <a:extLst>
                    <a:ext uri="{9D8B030D-6E8A-4147-A177-3AD203B41FA5}">
                      <a16:colId xmlns:a16="http://schemas.microsoft.com/office/drawing/2014/main" val="20001"/>
                    </a:ext>
                  </a:extLst>
                </a:gridCol>
              </a:tblGrid>
              <a:tr h="273693">
                <a:tc gridSpan="2">
                  <a:txBody>
                    <a:bodyPr/>
                    <a:lstStyle/>
                    <a:p>
                      <a:pPr algn="ctr"/>
                      <a:r>
                        <a:rPr lang="en-US" sz="1600" b="1" dirty="0">
                          <a:latin typeface="+mj-lt"/>
                        </a:rPr>
                        <a:t>CA</a:t>
                      </a:r>
                    </a:p>
                  </a:txBody>
                  <a:tcPr/>
                </a:tc>
                <a:tc hMerge="1">
                  <a:txBody>
                    <a:bodyPr/>
                    <a:lstStyle/>
                    <a:p>
                      <a:pPr algn="ctr"/>
                      <a:endParaRPr lang="en-US" sz="1600" b="1" dirty="0">
                        <a:latin typeface="+mj-lt"/>
                      </a:endParaRPr>
                    </a:p>
                  </a:txBody>
                  <a:tcPr/>
                </a:tc>
                <a:extLst>
                  <a:ext uri="{0D108BD9-81ED-4DB2-BD59-A6C34878D82A}">
                    <a16:rowId xmlns:a16="http://schemas.microsoft.com/office/drawing/2014/main" val="10000"/>
                  </a:ext>
                </a:extLst>
              </a:tr>
              <a:tr h="273693">
                <a:tc>
                  <a:txBody>
                    <a:bodyPr/>
                    <a:lstStyle/>
                    <a:p>
                      <a:r>
                        <a:rPr kumimoji="0" lang="en-US" sz="1200" b="1" u="none" strike="noStrike" kern="1200" cap="none" spc="0" normalizeH="0" baseline="0" noProof="0" dirty="0">
                          <a:ln>
                            <a:noFill/>
                          </a:ln>
                          <a:solidFill>
                            <a:srgbClr val="FF0000"/>
                          </a:solidFill>
                          <a:effectLst/>
                          <a:uLnTx/>
                          <a:uFillTx/>
                          <a:latin typeface="+mj-lt"/>
                        </a:rPr>
                        <a:t>(R) </a:t>
                      </a:r>
                      <a:r>
                        <a:rPr kumimoji="0" lang="en-US" sz="1200" b="1" u="none" strike="noStrike" kern="1200" cap="none" spc="0" normalizeH="0" baseline="0" noProof="0" dirty="0">
                          <a:ln>
                            <a:noFill/>
                          </a:ln>
                          <a:effectLst/>
                          <a:uLnTx/>
                          <a:uFillTx/>
                          <a:latin typeface="+mj-lt"/>
                        </a:rPr>
                        <a:t>RDBMs such</a:t>
                      </a:r>
                      <a:endParaRPr lang="en-US" sz="1200" b="1" dirty="0">
                        <a:latin typeface="+mj-lt"/>
                      </a:endParaRPr>
                    </a:p>
                  </a:txBody>
                  <a:tcPr/>
                </a:tc>
                <a:tc>
                  <a:txBody>
                    <a:bodyPr/>
                    <a:lstStyle/>
                    <a:p>
                      <a:r>
                        <a:rPr kumimoji="0" lang="en-US" sz="1200" b="1" u="none" strike="noStrike" kern="1200" cap="none" spc="0" normalizeH="0" baseline="0" noProof="0" dirty="0">
                          <a:ln>
                            <a:noFill/>
                          </a:ln>
                          <a:solidFill>
                            <a:srgbClr val="FF0000"/>
                          </a:solidFill>
                          <a:effectLst/>
                          <a:uLnTx/>
                          <a:uFillTx/>
                          <a:latin typeface="+mj-lt"/>
                        </a:rPr>
                        <a:t>(R) </a:t>
                      </a:r>
                      <a:r>
                        <a:rPr kumimoji="0" lang="en-US" sz="1200" b="1" u="none" strike="noStrike" kern="1200" cap="none" spc="0" normalizeH="0" baseline="0" noProof="0" dirty="0">
                          <a:ln>
                            <a:noFill/>
                          </a:ln>
                          <a:effectLst/>
                          <a:uLnTx/>
                          <a:uFillTx/>
                          <a:latin typeface="+mj-lt"/>
                        </a:rPr>
                        <a:t>Aster Data</a:t>
                      </a:r>
                      <a:endParaRPr lang="en-US" sz="1200" b="1" dirty="0">
                        <a:latin typeface="+mj-lt"/>
                      </a:endParaRPr>
                    </a:p>
                  </a:txBody>
                  <a:tcPr/>
                </a:tc>
                <a:extLst>
                  <a:ext uri="{0D108BD9-81ED-4DB2-BD59-A6C34878D82A}">
                    <a16:rowId xmlns:a16="http://schemas.microsoft.com/office/drawing/2014/main" val="10001"/>
                  </a:ext>
                </a:extLst>
              </a:tr>
              <a:tr h="273693">
                <a:tc>
                  <a:txBody>
                    <a:bodyPr/>
                    <a:lstStyle/>
                    <a:p>
                      <a:r>
                        <a:rPr lang="en-US" sz="1200" b="1" kern="1200" dirty="0">
                          <a:latin typeface="+mj-lt"/>
                        </a:rPr>
                        <a:t>as</a:t>
                      </a:r>
                      <a:r>
                        <a:rPr lang="en-US" sz="1200" b="1" kern="1200" baseline="0" dirty="0">
                          <a:latin typeface="+mj-lt"/>
                        </a:rPr>
                        <a:t> MySQL, Oracle,</a:t>
                      </a:r>
                      <a:endParaRPr lang="en-US" sz="1200" b="1" dirty="0">
                        <a:latin typeface="+mj-lt"/>
                      </a:endParaRPr>
                    </a:p>
                  </a:txBody>
                  <a:tcPr/>
                </a:tc>
                <a:tc>
                  <a:txBody>
                    <a:bodyPr/>
                    <a:lstStyle/>
                    <a:p>
                      <a:r>
                        <a:rPr lang="en-US" sz="1200" b="1" kern="1200" dirty="0">
                          <a:solidFill>
                            <a:srgbClr val="FF0000"/>
                          </a:solidFill>
                          <a:latin typeface="+mj-lt"/>
                        </a:rPr>
                        <a:t>(R) </a:t>
                      </a:r>
                      <a:r>
                        <a:rPr lang="en-US" sz="1200" b="1" kern="1200" dirty="0" err="1">
                          <a:latin typeface="+mj-lt"/>
                        </a:rPr>
                        <a:t>Greenplum</a:t>
                      </a:r>
                      <a:endParaRPr lang="en-US" sz="1200" b="1" dirty="0">
                        <a:latin typeface="+mj-lt"/>
                      </a:endParaRPr>
                    </a:p>
                  </a:txBody>
                  <a:tcPr/>
                </a:tc>
                <a:extLst>
                  <a:ext uri="{0D108BD9-81ED-4DB2-BD59-A6C34878D82A}">
                    <a16:rowId xmlns:a16="http://schemas.microsoft.com/office/drawing/2014/main" val="10002"/>
                  </a:ext>
                </a:extLst>
              </a:tr>
              <a:tr h="273693">
                <a:tc>
                  <a:txBody>
                    <a:bodyPr/>
                    <a:lstStyle/>
                    <a:p>
                      <a:r>
                        <a:rPr lang="en-US" sz="1200" b="1" kern="1200" dirty="0">
                          <a:latin typeface="+mj-lt"/>
                        </a:rPr>
                        <a:t>DB2, PostgreSQL,</a:t>
                      </a:r>
                      <a:r>
                        <a:rPr lang="en-US" sz="1200" b="1" kern="1200" baseline="0" dirty="0">
                          <a:latin typeface="+mj-lt"/>
                        </a:rPr>
                        <a:t> </a:t>
                      </a:r>
                      <a:endParaRPr lang="en-US" sz="1200" b="1" dirty="0">
                        <a:latin typeface="+mj-lt"/>
                      </a:endParaRPr>
                    </a:p>
                  </a:txBody>
                  <a:tcPr/>
                </a:tc>
                <a:tc>
                  <a:txBody>
                    <a:bodyPr/>
                    <a:lstStyle/>
                    <a:p>
                      <a:r>
                        <a:rPr lang="en-US" sz="1200" b="1" kern="1200" dirty="0">
                          <a:solidFill>
                            <a:srgbClr val="FF0000"/>
                          </a:solidFill>
                          <a:latin typeface="+mj-lt"/>
                        </a:rPr>
                        <a:t>(D)</a:t>
                      </a:r>
                      <a:r>
                        <a:rPr lang="en-US" sz="1200" b="1" kern="1200" dirty="0">
                          <a:latin typeface="+mj-lt"/>
                        </a:rPr>
                        <a:t> </a:t>
                      </a:r>
                      <a:r>
                        <a:rPr lang="en-US" sz="1200" b="1" kern="1200" dirty="0" err="1">
                          <a:latin typeface="+mj-lt"/>
                        </a:rPr>
                        <a:t>CouchDB</a:t>
                      </a:r>
                      <a:endParaRPr lang="en-US" sz="1200" b="1" dirty="0">
                        <a:latin typeface="+mj-lt"/>
                      </a:endParaRPr>
                    </a:p>
                  </a:txBody>
                  <a:tcPr/>
                </a:tc>
                <a:extLst>
                  <a:ext uri="{0D108BD9-81ED-4DB2-BD59-A6C34878D82A}">
                    <a16:rowId xmlns:a16="http://schemas.microsoft.com/office/drawing/2014/main" val="10003"/>
                  </a:ext>
                </a:extLst>
              </a:tr>
              <a:tr h="273693">
                <a:tc>
                  <a:txBody>
                    <a:bodyPr/>
                    <a:lstStyle/>
                    <a:p>
                      <a:r>
                        <a:rPr lang="en-US" sz="1200" b="1" dirty="0">
                          <a:latin typeface="+mj-lt"/>
                        </a:rPr>
                        <a:t>SQL</a:t>
                      </a:r>
                      <a:r>
                        <a:rPr lang="en-US" sz="1200" b="1" baseline="0" dirty="0">
                          <a:latin typeface="+mj-lt"/>
                        </a:rPr>
                        <a:t> Server, etc.</a:t>
                      </a:r>
                      <a:endParaRPr lang="en-US" sz="1200" b="1" dirty="0">
                        <a:latin typeface="+mj-lt"/>
                      </a:endParaRPr>
                    </a:p>
                  </a:txBody>
                  <a:tcPr/>
                </a:tc>
                <a:tc>
                  <a:txBody>
                    <a:bodyPr/>
                    <a:lstStyle/>
                    <a:p>
                      <a:r>
                        <a:rPr lang="en-US" sz="1200" b="1" dirty="0">
                          <a:solidFill>
                            <a:srgbClr val="FF0000"/>
                          </a:solidFill>
                          <a:latin typeface="+mj-lt"/>
                        </a:rPr>
                        <a:t>(C)</a:t>
                      </a:r>
                      <a:r>
                        <a:rPr lang="en-US" sz="1200" b="1" dirty="0">
                          <a:latin typeface="+mj-lt"/>
                        </a:rPr>
                        <a:t> </a:t>
                      </a:r>
                      <a:r>
                        <a:rPr lang="en-US" sz="1200" b="1" dirty="0" err="1">
                          <a:latin typeface="+mj-lt"/>
                        </a:rPr>
                        <a:t>Vertica</a:t>
                      </a:r>
                      <a:endParaRPr lang="en-US" sz="1200" b="1" dirty="0">
                        <a:latin typeface="+mj-lt"/>
                      </a:endParaRPr>
                    </a:p>
                  </a:txBody>
                  <a:tcPr/>
                </a:tc>
                <a:extLst>
                  <a:ext uri="{0D108BD9-81ED-4DB2-BD59-A6C34878D82A}">
                    <a16:rowId xmlns:a16="http://schemas.microsoft.com/office/drawing/2014/main" val="10004"/>
                  </a:ext>
                </a:extLst>
              </a:tr>
            </a:tbl>
          </a:graphicData>
        </a:graphic>
      </p:graphicFrame>
      <p:sp>
        <p:nvSpPr>
          <p:cNvPr id="20" name="Rectangle 3">
            <a:extLst>
              <a:ext uri="{FF2B5EF4-FFF2-40B4-BE49-F238E27FC236}">
                <a16:creationId xmlns:a16="http://schemas.microsoft.com/office/drawing/2014/main" id="{9EC3D99E-600D-4146-B9CF-D9B159A397D9}"/>
              </a:ext>
            </a:extLst>
          </p:cNvPr>
          <p:cNvSpPr>
            <a:spLocks noChangeArrowheads="1"/>
          </p:cNvSpPr>
          <p:nvPr/>
        </p:nvSpPr>
        <p:spPr bwMode="auto">
          <a:xfrm>
            <a:off x="128053" y="1017441"/>
            <a:ext cx="5719544" cy="628225"/>
          </a:xfrm>
          <a:prstGeom prst="rect">
            <a:avLst/>
          </a:prstGeom>
          <a:solidFill>
            <a:schemeClr val="accent6">
              <a:lumMod val="20000"/>
              <a:lumOff val="80000"/>
            </a:schemeClr>
          </a:solidFill>
          <a:ln>
            <a:noFill/>
          </a:ln>
          <a:extLst/>
        </p:spPr>
        <p:txBody>
          <a:bodyPr/>
          <a:lstStyle/>
          <a:p>
            <a:pPr eaLnBrk="0" hangingPunct="0">
              <a:buClr>
                <a:srgbClr val="0BD0D9"/>
              </a:buClr>
              <a:buSzPct val="95000"/>
              <a:defRPr/>
            </a:pPr>
            <a:r>
              <a:rPr lang="en-US" sz="1400" b="1" dirty="0">
                <a:solidFill>
                  <a:srgbClr val="0070C0"/>
                </a:solidFill>
                <a:latin typeface="+mj-lt"/>
              </a:rPr>
              <a:t>Configurable consistency:</a:t>
            </a:r>
          </a:p>
          <a:p>
            <a:pPr eaLnBrk="0" hangingPunct="0">
              <a:buClr>
                <a:srgbClr val="0BD0D9"/>
              </a:buClr>
              <a:buSzPct val="95000"/>
              <a:defRPr/>
            </a:pPr>
            <a:r>
              <a:rPr lang="en-US" sz="1400" b="1" dirty="0">
                <a:solidFill>
                  <a:srgbClr val="0070C0"/>
                </a:solidFill>
                <a:latin typeface="+mj-lt"/>
              </a:rPr>
              <a:t>Azure </a:t>
            </a:r>
            <a:r>
              <a:rPr lang="en-US" sz="1400" b="1" dirty="0" err="1">
                <a:solidFill>
                  <a:srgbClr val="0070C0"/>
                </a:solidFill>
                <a:latin typeface="+mj-lt"/>
              </a:rPr>
              <a:t>CosmosDB</a:t>
            </a:r>
            <a:r>
              <a:rPr lang="en-US" sz="1400" b="1" dirty="0">
                <a:solidFill>
                  <a:srgbClr val="0070C0"/>
                </a:solidFill>
                <a:latin typeface="+mj-lt"/>
              </a:rPr>
              <a:t> (K,C,D,G), </a:t>
            </a:r>
            <a:r>
              <a:rPr lang="en-US" sz="1400" dirty="0">
                <a:solidFill>
                  <a:srgbClr val="0070C0"/>
                </a:solidFill>
                <a:latin typeface="+mj-lt"/>
              </a:rPr>
              <a:t>AWS Aurora (R), Google Spanner (R)</a:t>
            </a:r>
          </a:p>
        </p:txBody>
      </p:sp>
    </p:spTree>
    <p:extLst>
      <p:ext uri="{BB962C8B-B14F-4D97-AF65-F5344CB8AC3E}">
        <p14:creationId xmlns:p14="http://schemas.microsoft.com/office/powerpoint/2010/main" val="458041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BF65-2F39-4AFA-BC0F-1C313685014F}"/>
              </a:ext>
            </a:extLst>
          </p:cNvPr>
          <p:cNvSpPr>
            <a:spLocks noGrp="1"/>
          </p:cNvSpPr>
          <p:nvPr>
            <p:ph type="title"/>
          </p:nvPr>
        </p:nvSpPr>
        <p:spPr/>
        <p:txBody>
          <a:bodyPr>
            <a:normAutofit fontScale="90000"/>
          </a:bodyPr>
          <a:lstStyle/>
          <a:p>
            <a:r>
              <a:rPr lang="en-US" dirty="0"/>
              <a:t>Modern Cloud Databases and CAP Theorem Challenges</a:t>
            </a:r>
          </a:p>
        </p:txBody>
      </p:sp>
      <p:sp>
        <p:nvSpPr>
          <p:cNvPr id="3" name="Content Placeholder 2">
            <a:extLst>
              <a:ext uri="{FF2B5EF4-FFF2-40B4-BE49-F238E27FC236}">
                <a16:creationId xmlns:a16="http://schemas.microsoft.com/office/drawing/2014/main" id="{498E69C0-B211-49C7-98B0-AF6140F0F70C}"/>
              </a:ext>
            </a:extLst>
          </p:cNvPr>
          <p:cNvSpPr>
            <a:spLocks noGrp="1"/>
          </p:cNvSpPr>
          <p:nvPr>
            <p:ph idx="1"/>
          </p:nvPr>
        </p:nvSpPr>
        <p:spPr/>
        <p:txBody>
          <a:bodyPr/>
          <a:lstStyle/>
          <a:p>
            <a:r>
              <a:rPr lang="en-US" dirty="0"/>
              <a:t>Google Spanner SQL database</a:t>
            </a:r>
          </a:p>
          <a:p>
            <a:r>
              <a:rPr lang="en-US" dirty="0"/>
              <a:t>AWS Aurora Big SQL database</a:t>
            </a:r>
          </a:p>
          <a:p>
            <a:r>
              <a:rPr lang="en-US" dirty="0"/>
              <a:t>Azure </a:t>
            </a:r>
            <a:r>
              <a:rPr lang="en-US" dirty="0" err="1"/>
              <a:t>CosmosDB</a:t>
            </a:r>
            <a:r>
              <a:rPr lang="en-US" dirty="0"/>
              <a:t> (NoSQL multi-data format database with underlying blob storage and HDFS)</a:t>
            </a:r>
          </a:p>
        </p:txBody>
      </p:sp>
      <p:sp>
        <p:nvSpPr>
          <p:cNvPr id="4" name="Date Placeholder 3">
            <a:extLst>
              <a:ext uri="{FF2B5EF4-FFF2-40B4-BE49-F238E27FC236}">
                <a16:creationId xmlns:a16="http://schemas.microsoft.com/office/drawing/2014/main" id="{EF0A73FA-A5DC-4722-B873-E4A0B1764A03}"/>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D9BF373F-6CD7-4FB0-A4DB-EF8C531D8DC7}"/>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C2E19581-A6C1-4BE3-830E-4CA91574A291}"/>
              </a:ext>
            </a:extLst>
          </p:cNvPr>
          <p:cNvSpPr>
            <a:spLocks noGrp="1"/>
          </p:cNvSpPr>
          <p:nvPr>
            <p:ph type="sldNum" sz="quarter" idx="12"/>
          </p:nvPr>
        </p:nvSpPr>
        <p:spPr/>
        <p:txBody>
          <a:bodyPr/>
          <a:lstStyle/>
          <a:p>
            <a:fld id="{5444D61A-D5EF-4AD7-8CFF-82B00AE13C42}" type="slidenum">
              <a:rPr lang="en-GB" smtClean="0"/>
              <a:pPr/>
              <a:t>18</a:t>
            </a:fld>
            <a:endParaRPr lang="en-GB"/>
          </a:p>
        </p:txBody>
      </p:sp>
    </p:spTree>
    <p:extLst>
      <p:ext uri="{BB962C8B-B14F-4D97-AF65-F5344CB8AC3E}">
        <p14:creationId xmlns:p14="http://schemas.microsoft.com/office/powerpoint/2010/main" val="3833281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863588" y="152636"/>
            <a:ext cx="8520600" cy="707400"/>
          </a:xfrm>
          <a:prstGeom prst="rect">
            <a:avLst/>
          </a:prstGeom>
        </p:spPr>
        <p:txBody>
          <a:bodyPr spcFirstLastPara="1" vert="horz" wrap="square" lIns="91425" tIns="91425" rIns="91425" bIns="91425" rtlCol="0" anchor="t" anchorCtr="0">
            <a:noAutofit/>
          </a:bodyPr>
          <a:lstStyle/>
          <a:p>
            <a:r>
              <a:rPr lang="en" dirty="0"/>
              <a:t>Cloud Spanner - Mission Critical RDBMS</a:t>
            </a:r>
            <a:endParaRPr dirty="0"/>
          </a:p>
        </p:txBody>
      </p:sp>
      <p:sp>
        <p:nvSpPr>
          <p:cNvPr id="157" name="Shape 157"/>
          <p:cNvSpPr txBox="1">
            <a:spLocks noGrp="1"/>
          </p:cNvSpPr>
          <p:nvPr>
            <p:ph type="body" idx="1"/>
          </p:nvPr>
        </p:nvSpPr>
        <p:spPr>
          <a:xfrm>
            <a:off x="143508" y="1340768"/>
            <a:ext cx="8640960" cy="1764196"/>
          </a:xfrm>
          <a:prstGeom prst="rect">
            <a:avLst/>
          </a:prstGeom>
        </p:spPr>
        <p:txBody>
          <a:bodyPr spcFirstLastPara="1" vert="horz" wrap="square" lIns="91425" tIns="91425" rIns="91425" bIns="91425" rtlCol="0" anchor="t" anchorCtr="0">
            <a:noAutofit/>
          </a:bodyPr>
          <a:lstStyle/>
          <a:p>
            <a:pPr>
              <a:lnSpc>
                <a:spcPct val="115000"/>
              </a:lnSpc>
            </a:pPr>
            <a:r>
              <a:rPr lang="en" sz="2400" dirty="0"/>
              <a:t>SQL Database</a:t>
            </a:r>
            <a:endParaRPr sz="2400" dirty="0"/>
          </a:p>
          <a:p>
            <a:pPr>
              <a:lnSpc>
                <a:spcPct val="115000"/>
              </a:lnSpc>
            </a:pPr>
            <a:r>
              <a:rPr lang="en" sz="2400" dirty="0"/>
              <a:t>Best of both worlds</a:t>
            </a:r>
          </a:p>
          <a:p>
            <a:pPr>
              <a:lnSpc>
                <a:spcPct val="115000"/>
              </a:lnSpc>
            </a:pPr>
            <a:r>
              <a:rPr lang="en" sz="2400" dirty="0"/>
              <a:t>Strong consistency and high availability worldwide</a:t>
            </a:r>
            <a:endParaRPr sz="2400" dirty="0"/>
          </a:p>
        </p:txBody>
      </p:sp>
      <p:pic>
        <p:nvPicPr>
          <p:cNvPr id="158" name="Shape 158"/>
          <p:cNvPicPr preferRelativeResize="0"/>
          <p:nvPr/>
        </p:nvPicPr>
        <p:blipFill>
          <a:blip r:embed="rId3">
            <a:alphaModFix/>
          </a:blip>
          <a:stretch>
            <a:fillRect/>
          </a:stretch>
        </p:blipFill>
        <p:spPr>
          <a:xfrm>
            <a:off x="38099" y="3284984"/>
            <a:ext cx="9067801" cy="2770422"/>
          </a:xfrm>
          <a:prstGeom prst="rect">
            <a:avLst/>
          </a:prstGeom>
          <a:noFill/>
          <a:ln>
            <a:noFill/>
          </a:ln>
        </p:spPr>
      </p:pic>
      <p:sp>
        <p:nvSpPr>
          <p:cNvPr id="2" name="Slide Number Placeholder 1">
            <a:extLst>
              <a:ext uri="{FF2B5EF4-FFF2-40B4-BE49-F238E27FC236}">
                <a16:creationId xmlns:a16="http://schemas.microsoft.com/office/drawing/2014/main" id="{01C88D28-4BAD-4AEE-8341-BF3C9853013C}"/>
              </a:ext>
            </a:extLst>
          </p:cNvPr>
          <p:cNvSpPr>
            <a:spLocks noGrp="1"/>
          </p:cNvSpPr>
          <p:nvPr>
            <p:ph type="sldNum" idx="12"/>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3390924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62500" lnSpcReduction="20000"/>
          </a:bodyPr>
          <a:lstStyle/>
          <a:p>
            <a:r>
              <a:rPr lang="en-US" dirty="0"/>
              <a:t>Definitions</a:t>
            </a:r>
          </a:p>
          <a:p>
            <a:pPr lvl="1"/>
            <a:r>
              <a:rPr lang="en-US" dirty="0"/>
              <a:t>Big Data, Cloud Computing, Data Science</a:t>
            </a:r>
          </a:p>
          <a:p>
            <a:r>
              <a:rPr lang="en-US" dirty="0"/>
              <a:t>Standardisation </a:t>
            </a:r>
          </a:p>
          <a:p>
            <a:pPr lvl="1"/>
            <a:r>
              <a:rPr lang="en-US" dirty="0"/>
              <a:t>NIST, CSA, DMTF, IDS, RDA, DAMA. IEEE </a:t>
            </a:r>
          </a:p>
          <a:p>
            <a:r>
              <a:rPr lang="en-US" dirty="0"/>
              <a:t>Big Data platforms and tools </a:t>
            </a:r>
          </a:p>
          <a:p>
            <a:pPr lvl="1"/>
            <a:r>
              <a:rPr lang="en-US" dirty="0"/>
              <a:t>Big Data Storage, SQL and NoSQL, modern databases</a:t>
            </a:r>
          </a:p>
          <a:p>
            <a:pPr lvl="1"/>
            <a:r>
              <a:rPr lang="en-US" dirty="0"/>
              <a:t>Apache Hadoop Ecosystem</a:t>
            </a:r>
          </a:p>
          <a:p>
            <a:pPr lvl="1"/>
            <a:r>
              <a:rPr lang="en-US" dirty="0"/>
              <a:t>AWS, Google Cloud Platform, Azure</a:t>
            </a:r>
          </a:p>
          <a:p>
            <a:r>
              <a:rPr lang="en-US" dirty="0"/>
              <a:t>DevOps and </a:t>
            </a:r>
            <a:r>
              <a:rPr lang="en-US" dirty="0" err="1"/>
              <a:t>DataOps</a:t>
            </a:r>
            <a:endParaRPr lang="en-US" dirty="0"/>
          </a:p>
          <a:p>
            <a:pPr lvl="1"/>
            <a:r>
              <a:rPr lang="en-US" dirty="0"/>
              <a:t>Cloud automation and monitoring tools</a:t>
            </a:r>
          </a:p>
          <a:p>
            <a:pPr lvl="1"/>
            <a:r>
              <a:rPr lang="en-US" dirty="0"/>
              <a:t>Azure DevOps services and tools </a:t>
            </a:r>
          </a:p>
          <a:p>
            <a:r>
              <a:rPr lang="en-US" dirty="0"/>
              <a:t>Data Markets and Data Exchange </a:t>
            </a:r>
          </a:p>
          <a:p>
            <a:pPr lvl="1"/>
            <a:r>
              <a:rPr lang="en-US" dirty="0"/>
              <a:t>Data properties as economic goods </a:t>
            </a:r>
          </a:p>
          <a:p>
            <a:r>
              <a:rPr lang="en-US" dirty="0"/>
              <a:t>Essential Big Data and Data Science Competences and Skills</a:t>
            </a:r>
          </a:p>
          <a:p>
            <a:pPr lvl="1"/>
            <a:r>
              <a:rPr lang="en-US" dirty="0"/>
              <a:t>EDISON Data Science Framework (EDSF)</a:t>
            </a:r>
          </a:p>
          <a:p>
            <a:r>
              <a:rPr lang="en-US" dirty="0"/>
              <a:t>Learning and development resources </a:t>
            </a:r>
          </a:p>
          <a:p>
            <a:pPr lvl="1"/>
            <a:r>
              <a:rPr lang="en-US" dirty="0"/>
              <a:t>How to become a Data Scientist</a:t>
            </a:r>
          </a:p>
          <a:p>
            <a:r>
              <a:rPr lang="en-US" dirty="0"/>
              <a:t>Discussion</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2</a:t>
            </a:fld>
            <a:endParaRPr lang="en-GB"/>
          </a:p>
        </p:txBody>
      </p:sp>
      <p:grpSp>
        <p:nvGrpSpPr>
          <p:cNvPr id="7" name="Group 6">
            <a:extLst>
              <a:ext uri="{FF2B5EF4-FFF2-40B4-BE49-F238E27FC236}">
                <a16:creationId xmlns:a16="http://schemas.microsoft.com/office/drawing/2014/main" id="{A4E03EFA-87DB-435D-9CB8-7B1BB24E40C5}"/>
              </a:ext>
            </a:extLst>
          </p:cNvPr>
          <p:cNvGrpSpPr/>
          <p:nvPr/>
        </p:nvGrpSpPr>
        <p:grpSpPr>
          <a:xfrm>
            <a:off x="251520" y="6010608"/>
            <a:ext cx="7272107" cy="470199"/>
            <a:chOff x="286181" y="5892401"/>
            <a:chExt cx="7272107" cy="470199"/>
          </a:xfrm>
        </p:grpSpPr>
        <p:pic>
          <p:nvPicPr>
            <p:cNvPr id="8" name="Picture 7">
              <a:extLst>
                <a:ext uri="{FF2B5EF4-FFF2-40B4-BE49-F238E27FC236}">
                  <a16:creationId xmlns:a16="http://schemas.microsoft.com/office/drawing/2014/main" id="{6AAC729A-E558-4B1D-947A-F3F2E5C7EE3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6181" y="5892401"/>
              <a:ext cx="1226820" cy="429260"/>
            </a:xfrm>
            <a:prstGeom prst="rect">
              <a:avLst/>
            </a:prstGeom>
          </p:spPr>
        </p:pic>
        <p:sp>
          <p:nvSpPr>
            <p:cNvPr id="9" name="TextBox 8">
              <a:extLst>
                <a:ext uri="{FF2B5EF4-FFF2-40B4-BE49-F238E27FC236}">
                  <a16:creationId xmlns:a16="http://schemas.microsoft.com/office/drawing/2014/main" id="{5E5F5C80-73D9-43E6-BF23-E2CED2A9F218}"/>
                </a:ext>
              </a:extLst>
            </p:cNvPr>
            <p:cNvSpPr txBox="1"/>
            <p:nvPr/>
          </p:nvSpPr>
          <p:spPr>
            <a:xfrm>
              <a:off x="1835696" y="5900935"/>
              <a:ext cx="5722592" cy="461665"/>
            </a:xfrm>
            <a:prstGeom prst="rect">
              <a:avLst/>
            </a:prstGeom>
            <a:noFill/>
          </p:spPr>
          <p:txBody>
            <a:bodyPr wrap="none" rtlCol="0">
              <a:spAutoFit/>
            </a:bodyPr>
            <a:lstStyle/>
            <a:p>
              <a:r>
                <a:rPr lang="en-US" sz="1200" dirty="0"/>
                <a:t>This work is licensed under the Creative Commons Attribution 4.0 International License. </a:t>
              </a:r>
              <a:br>
                <a:rPr lang="en-US" sz="1200" dirty="0"/>
              </a:br>
              <a:r>
                <a:rPr lang="en-US" sz="1200" dirty="0"/>
                <a:t>To view a copy of this license, visit http://creativecommons.org/licenses/by/4.0/</a:t>
              </a:r>
            </a:p>
          </p:txBody>
        </p:sp>
      </p:grpSp>
    </p:spTree>
    <p:extLst>
      <p:ext uri="{BB962C8B-B14F-4D97-AF65-F5344CB8AC3E}">
        <p14:creationId xmlns:p14="http://schemas.microsoft.com/office/powerpoint/2010/main" val="3601338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B767-C990-4540-B2B2-0AB046A76BFC}"/>
              </a:ext>
            </a:extLst>
          </p:cNvPr>
          <p:cNvSpPr>
            <a:spLocks noGrp="1"/>
          </p:cNvSpPr>
          <p:nvPr>
            <p:ph type="title"/>
          </p:nvPr>
        </p:nvSpPr>
        <p:spPr/>
        <p:txBody>
          <a:bodyPr/>
          <a:lstStyle/>
          <a:p>
            <a:r>
              <a:rPr lang="en-US" dirty="0"/>
              <a:t>Amazon Aurora – Big SQL database</a:t>
            </a:r>
          </a:p>
        </p:txBody>
      </p:sp>
      <p:sp>
        <p:nvSpPr>
          <p:cNvPr id="3" name="Content Placeholder 2">
            <a:extLst>
              <a:ext uri="{FF2B5EF4-FFF2-40B4-BE49-F238E27FC236}">
                <a16:creationId xmlns:a16="http://schemas.microsoft.com/office/drawing/2014/main" id="{A2A4A38B-2A34-4BD7-A9A9-031DBAD4C21B}"/>
              </a:ext>
            </a:extLst>
          </p:cNvPr>
          <p:cNvSpPr>
            <a:spLocks noGrp="1"/>
          </p:cNvSpPr>
          <p:nvPr>
            <p:ph idx="1"/>
          </p:nvPr>
        </p:nvSpPr>
        <p:spPr/>
        <p:txBody>
          <a:bodyPr/>
          <a:lstStyle/>
          <a:p>
            <a:r>
              <a:rPr lang="en-US" dirty="0"/>
              <a:t>High performance and scalability</a:t>
            </a:r>
          </a:p>
          <a:p>
            <a:r>
              <a:rPr lang="en-US" dirty="0"/>
              <a:t>High availability and durability</a:t>
            </a:r>
          </a:p>
          <a:p>
            <a:r>
              <a:rPr lang="en-US" dirty="0"/>
              <a:t>High security</a:t>
            </a:r>
          </a:p>
          <a:p>
            <a:r>
              <a:rPr lang="en-US" b="1" dirty="0"/>
              <a:t>MySQL and PostgreSQL </a:t>
            </a:r>
            <a:r>
              <a:rPr lang="en-US" dirty="0"/>
              <a:t>Compatible</a:t>
            </a:r>
          </a:p>
          <a:p>
            <a:r>
              <a:rPr lang="en-US" dirty="0"/>
              <a:t>Fully managed</a:t>
            </a:r>
          </a:p>
          <a:p>
            <a:r>
              <a:rPr lang="en-US" dirty="0"/>
              <a:t>Migration support</a:t>
            </a:r>
          </a:p>
        </p:txBody>
      </p:sp>
      <p:sp>
        <p:nvSpPr>
          <p:cNvPr id="4" name="Date Placeholder 3">
            <a:extLst>
              <a:ext uri="{FF2B5EF4-FFF2-40B4-BE49-F238E27FC236}">
                <a16:creationId xmlns:a16="http://schemas.microsoft.com/office/drawing/2014/main" id="{ADEA1651-B584-4EDA-B038-97F68DE99AF9}"/>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33094FE2-29AA-4746-8242-026B8844C18E}"/>
              </a:ext>
            </a:extLst>
          </p:cNvPr>
          <p:cNvSpPr>
            <a:spLocks noGrp="1"/>
          </p:cNvSpPr>
          <p:nvPr>
            <p:ph type="ftr" sz="quarter" idx="11"/>
          </p:nvPr>
        </p:nvSpPr>
        <p:spPr/>
        <p:txBody>
          <a:bodyPr/>
          <a:lstStyle/>
          <a:p>
            <a:r>
              <a:rPr lang="en-GB"/>
              <a:t>Cloud and Big Data</a:t>
            </a:r>
          </a:p>
        </p:txBody>
      </p:sp>
      <p:sp>
        <p:nvSpPr>
          <p:cNvPr id="6" name="Slide Number Placeholder 5">
            <a:extLst>
              <a:ext uri="{FF2B5EF4-FFF2-40B4-BE49-F238E27FC236}">
                <a16:creationId xmlns:a16="http://schemas.microsoft.com/office/drawing/2014/main" id="{E41FD26A-8508-4554-AC9E-191E727FE131}"/>
              </a:ext>
            </a:extLst>
          </p:cNvPr>
          <p:cNvSpPr>
            <a:spLocks noGrp="1"/>
          </p:cNvSpPr>
          <p:nvPr>
            <p:ph type="sldNum" sz="quarter" idx="12"/>
          </p:nvPr>
        </p:nvSpPr>
        <p:spPr/>
        <p:txBody>
          <a:bodyPr/>
          <a:lstStyle/>
          <a:p>
            <a:fld id="{5444D61A-D5EF-4AD7-8CFF-82B00AE13C42}" type="slidenum">
              <a:rPr lang="en-GB" smtClean="0"/>
              <a:pPr/>
              <a:t>20</a:t>
            </a:fld>
            <a:endParaRPr lang="en-GB"/>
          </a:p>
        </p:txBody>
      </p:sp>
    </p:spTree>
    <p:extLst>
      <p:ext uri="{BB962C8B-B14F-4D97-AF65-F5344CB8AC3E}">
        <p14:creationId xmlns:p14="http://schemas.microsoft.com/office/powerpoint/2010/main" val="3200140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51BE-0A72-4892-B9B3-34100EE67D93}"/>
              </a:ext>
            </a:extLst>
          </p:cNvPr>
          <p:cNvSpPr>
            <a:spLocks noGrp="1"/>
          </p:cNvSpPr>
          <p:nvPr>
            <p:ph type="title"/>
          </p:nvPr>
        </p:nvSpPr>
        <p:spPr/>
        <p:txBody>
          <a:bodyPr>
            <a:normAutofit fontScale="90000"/>
          </a:bodyPr>
          <a:lstStyle/>
          <a:p>
            <a:r>
              <a:rPr lang="en-US" dirty="0"/>
              <a:t>Azure </a:t>
            </a:r>
            <a:r>
              <a:rPr lang="en-US" dirty="0" err="1"/>
              <a:t>CosmosDB</a:t>
            </a:r>
            <a:r>
              <a:rPr lang="en-US" dirty="0"/>
              <a:t> (former </a:t>
            </a:r>
            <a:r>
              <a:rPr lang="en-US" dirty="0" err="1"/>
              <a:t>DocumentDB</a:t>
            </a:r>
            <a:r>
              <a:rPr lang="en-US" dirty="0"/>
              <a:t>) – </a:t>
            </a:r>
            <a:br>
              <a:rPr lang="en-US" dirty="0"/>
            </a:br>
            <a:r>
              <a:rPr lang="en-US" dirty="0"/>
              <a:t>Multi-model global distributed database</a:t>
            </a:r>
          </a:p>
        </p:txBody>
      </p:sp>
      <p:sp>
        <p:nvSpPr>
          <p:cNvPr id="3" name="Content Placeholder 2">
            <a:extLst>
              <a:ext uri="{FF2B5EF4-FFF2-40B4-BE49-F238E27FC236}">
                <a16:creationId xmlns:a16="http://schemas.microsoft.com/office/drawing/2014/main" id="{8D341817-0D4F-47AA-B9A3-C94C37D3B21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BFBC0F4-1846-4A82-9D7D-39FD038C3582}"/>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1030BE83-661A-4851-99A8-DC7B28FC6CB8}"/>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44E84688-8C0D-45E3-A6A3-D62B3ADC0084}"/>
              </a:ext>
            </a:extLst>
          </p:cNvPr>
          <p:cNvSpPr>
            <a:spLocks noGrp="1"/>
          </p:cNvSpPr>
          <p:nvPr>
            <p:ph type="sldNum" sz="quarter" idx="12"/>
          </p:nvPr>
        </p:nvSpPr>
        <p:spPr/>
        <p:txBody>
          <a:bodyPr/>
          <a:lstStyle/>
          <a:p>
            <a:fld id="{5444D61A-D5EF-4AD7-8CFF-82B00AE13C42}" type="slidenum">
              <a:rPr lang="en-GB" smtClean="0"/>
              <a:pPr/>
              <a:t>21</a:t>
            </a:fld>
            <a:endParaRPr lang="en-GB"/>
          </a:p>
        </p:txBody>
      </p:sp>
      <p:pic>
        <p:nvPicPr>
          <p:cNvPr id="7" name="Picture 6">
            <a:extLst>
              <a:ext uri="{FF2B5EF4-FFF2-40B4-BE49-F238E27FC236}">
                <a16:creationId xmlns:a16="http://schemas.microsoft.com/office/drawing/2014/main" id="{526017B8-ABF5-43F5-A990-D4E5D469E206}"/>
              </a:ext>
            </a:extLst>
          </p:cNvPr>
          <p:cNvPicPr>
            <a:picLocks noChangeAspect="1"/>
          </p:cNvPicPr>
          <p:nvPr/>
        </p:nvPicPr>
        <p:blipFill>
          <a:blip r:embed="rId2"/>
          <a:stretch>
            <a:fillRect/>
          </a:stretch>
        </p:blipFill>
        <p:spPr>
          <a:xfrm>
            <a:off x="181405" y="1268826"/>
            <a:ext cx="8828451" cy="4511259"/>
          </a:xfrm>
          <a:prstGeom prst="rect">
            <a:avLst/>
          </a:prstGeom>
        </p:spPr>
      </p:pic>
    </p:spTree>
    <p:extLst>
      <p:ext uri="{BB962C8B-B14F-4D97-AF65-F5344CB8AC3E}">
        <p14:creationId xmlns:p14="http://schemas.microsoft.com/office/powerpoint/2010/main" val="1768071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72CBA7-C47C-4860-850C-5926EAEA0DA0}"/>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246E0017-E157-4541-9A86-76C0C2150A42}"/>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E9010BB4-41C3-45EE-BC53-8BB858B5182F}"/>
              </a:ext>
            </a:extLst>
          </p:cNvPr>
          <p:cNvSpPr>
            <a:spLocks noGrp="1"/>
          </p:cNvSpPr>
          <p:nvPr>
            <p:ph type="sldNum" sz="quarter" idx="12"/>
          </p:nvPr>
        </p:nvSpPr>
        <p:spPr/>
        <p:txBody>
          <a:bodyPr/>
          <a:lstStyle/>
          <a:p>
            <a:fld id="{5444D61A-D5EF-4AD7-8CFF-82B00AE13C42}" type="slidenum">
              <a:rPr lang="en-GB" smtClean="0"/>
              <a:pPr/>
              <a:t>22</a:t>
            </a:fld>
            <a:endParaRPr lang="en-GB"/>
          </a:p>
        </p:txBody>
      </p:sp>
      <p:pic>
        <p:nvPicPr>
          <p:cNvPr id="7" name="Picture 6">
            <a:extLst>
              <a:ext uri="{FF2B5EF4-FFF2-40B4-BE49-F238E27FC236}">
                <a16:creationId xmlns:a16="http://schemas.microsoft.com/office/drawing/2014/main" id="{9F2FAFC5-6021-4FFA-921A-63E14B36D47F}"/>
              </a:ext>
            </a:extLst>
          </p:cNvPr>
          <p:cNvPicPr>
            <a:picLocks noChangeAspect="1"/>
          </p:cNvPicPr>
          <p:nvPr/>
        </p:nvPicPr>
        <p:blipFill>
          <a:blip r:embed="rId2"/>
          <a:stretch>
            <a:fillRect/>
          </a:stretch>
        </p:blipFill>
        <p:spPr>
          <a:xfrm>
            <a:off x="4283968" y="2629289"/>
            <a:ext cx="4680520" cy="2740233"/>
          </a:xfrm>
          <a:prstGeom prst="rect">
            <a:avLst/>
          </a:prstGeom>
        </p:spPr>
      </p:pic>
      <p:sp>
        <p:nvSpPr>
          <p:cNvPr id="8" name="Content Placeholder 7">
            <a:extLst>
              <a:ext uri="{FF2B5EF4-FFF2-40B4-BE49-F238E27FC236}">
                <a16:creationId xmlns:a16="http://schemas.microsoft.com/office/drawing/2014/main" id="{F6CEC19B-B741-4404-9C86-5700246891C9}"/>
              </a:ext>
            </a:extLst>
          </p:cNvPr>
          <p:cNvSpPr>
            <a:spLocks noGrp="1"/>
          </p:cNvSpPr>
          <p:nvPr>
            <p:ph idx="1"/>
          </p:nvPr>
        </p:nvSpPr>
        <p:spPr>
          <a:xfrm>
            <a:off x="179512" y="1268760"/>
            <a:ext cx="3708412" cy="3528392"/>
          </a:xfrm>
        </p:spPr>
        <p:txBody>
          <a:bodyPr>
            <a:normAutofit fontScale="92500" lnSpcReduction="20000"/>
          </a:bodyPr>
          <a:lstStyle/>
          <a:p>
            <a:pPr marL="0" indent="0">
              <a:buNone/>
            </a:pPr>
            <a:r>
              <a:rPr lang="en-US" sz="2000" dirty="0"/>
              <a:t>Five Consistency Models</a:t>
            </a:r>
          </a:p>
          <a:p>
            <a:r>
              <a:rPr lang="en-US" sz="2000" dirty="0"/>
              <a:t>Helps navigate Brewer's CAP theorem</a:t>
            </a:r>
          </a:p>
          <a:p>
            <a:r>
              <a:rPr lang="en-US" sz="2000" dirty="0"/>
              <a:t>Intuitive Programming</a:t>
            </a:r>
          </a:p>
          <a:p>
            <a:pPr lvl="1"/>
            <a:r>
              <a:rPr lang="en-US" sz="1800" dirty="0"/>
              <a:t>Tunable well-defined consistency levels</a:t>
            </a:r>
          </a:p>
          <a:p>
            <a:pPr lvl="1"/>
            <a:r>
              <a:rPr lang="en-US" sz="1800" dirty="0"/>
              <a:t>Override on per-request basis</a:t>
            </a:r>
          </a:p>
          <a:p>
            <a:r>
              <a:rPr lang="en-US" sz="2000" dirty="0"/>
              <a:t>Clear PACELC tradeoffs</a:t>
            </a:r>
          </a:p>
          <a:p>
            <a:pPr lvl="1"/>
            <a:r>
              <a:rPr lang="en-US" sz="1800" dirty="0"/>
              <a:t>Partition – Availability vs Consistency</a:t>
            </a:r>
          </a:p>
          <a:p>
            <a:pPr lvl="1"/>
            <a:r>
              <a:rPr lang="en-US" sz="1800" dirty="0"/>
              <a:t>Else – Latency vs Consistency</a:t>
            </a:r>
          </a:p>
        </p:txBody>
      </p:sp>
      <p:sp>
        <p:nvSpPr>
          <p:cNvPr id="9" name="Content Placeholder 2">
            <a:extLst>
              <a:ext uri="{FF2B5EF4-FFF2-40B4-BE49-F238E27FC236}">
                <a16:creationId xmlns:a16="http://schemas.microsoft.com/office/drawing/2014/main" id="{9B0B9496-1929-4507-AB58-B10447DD615F}"/>
              </a:ext>
            </a:extLst>
          </p:cNvPr>
          <p:cNvSpPr txBox="1">
            <a:spLocks/>
          </p:cNvSpPr>
          <p:nvPr/>
        </p:nvSpPr>
        <p:spPr>
          <a:xfrm>
            <a:off x="4283968" y="1160748"/>
            <a:ext cx="4680520" cy="1642026"/>
          </a:xfrm>
          <a:prstGeom prst="rect">
            <a:avLst/>
          </a:prstGeom>
          <a:solidFill>
            <a:schemeClr val="accent1">
              <a:lumMod val="20000"/>
              <a:lumOff val="80000"/>
            </a:schemeClr>
          </a:solidFill>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Guaranteed low latency at P50 and P99 percentile</a:t>
            </a:r>
          </a:p>
          <a:p>
            <a:r>
              <a:rPr lang="en-US" sz="2000" dirty="0"/>
              <a:t>Globally distributed with requests served from local region</a:t>
            </a:r>
          </a:p>
          <a:p>
            <a:r>
              <a:rPr lang="en-US" sz="2000" dirty="0"/>
              <a:t>Write optimized, latch-free database</a:t>
            </a:r>
          </a:p>
          <a:p>
            <a:r>
              <a:rPr lang="en-US" sz="2000" dirty="0"/>
              <a:t>Automatic Indexing</a:t>
            </a:r>
          </a:p>
        </p:txBody>
      </p:sp>
      <p:sp>
        <p:nvSpPr>
          <p:cNvPr id="10" name="Title 1">
            <a:extLst>
              <a:ext uri="{FF2B5EF4-FFF2-40B4-BE49-F238E27FC236}">
                <a16:creationId xmlns:a16="http://schemas.microsoft.com/office/drawing/2014/main" id="{03F9B1BD-5927-47B0-BBF4-C99CC3DEB60A}"/>
              </a:ext>
            </a:extLst>
          </p:cNvPr>
          <p:cNvSpPr>
            <a:spLocks noGrp="1"/>
          </p:cNvSpPr>
          <p:nvPr>
            <p:ph type="title"/>
          </p:nvPr>
        </p:nvSpPr>
        <p:spPr>
          <a:xfrm>
            <a:off x="899591" y="148168"/>
            <a:ext cx="7787209" cy="672100"/>
          </a:xfrm>
        </p:spPr>
        <p:txBody>
          <a:bodyPr/>
          <a:lstStyle/>
          <a:p>
            <a:r>
              <a:rPr lang="en-US" dirty="0" err="1"/>
              <a:t>CosmosDB</a:t>
            </a:r>
            <a:r>
              <a:rPr lang="en-US" dirty="0"/>
              <a:t>: Consistency and latency</a:t>
            </a:r>
          </a:p>
        </p:txBody>
      </p:sp>
      <p:pic>
        <p:nvPicPr>
          <p:cNvPr id="11" name="Picture 10" descr="CosmosTech_7">
            <a:extLst>
              <a:ext uri="{FF2B5EF4-FFF2-40B4-BE49-F238E27FC236}">
                <a16:creationId xmlns:a16="http://schemas.microsoft.com/office/drawing/2014/main" id="{BD5F677A-44C8-47C8-9BF7-DF7390ED86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11660" y="5441467"/>
            <a:ext cx="5779133" cy="1168586"/>
          </a:xfrm>
          <a:prstGeom prst="rect">
            <a:avLst/>
          </a:prstGeom>
          <a:noFill/>
          <a:ln>
            <a:noFill/>
          </a:ln>
        </p:spPr>
      </p:pic>
    </p:spTree>
    <p:extLst>
      <p:ext uri="{BB962C8B-B14F-4D97-AF65-F5344CB8AC3E}">
        <p14:creationId xmlns:p14="http://schemas.microsoft.com/office/powerpoint/2010/main" val="3733224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C3690-DA9A-4AA5-93A5-D61DFC209055}"/>
              </a:ext>
            </a:extLst>
          </p:cNvPr>
          <p:cNvSpPr>
            <a:spLocks noGrp="1"/>
          </p:cNvSpPr>
          <p:nvPr>
            <p:ph type="title"/>
          </p:nvPr>
        </p:nvSpPr>
        <p:spPr/>
        <p:txBody>
          <a:bodyPr>
            <a:normAutofit fontScale="90000"/>
          </a:bodyPr>
          <a:lstStyle/>
          <a:p>
            <a:r>
              <a:rPr lang="en-US" dirty="0" err="1"/>
              <a:t>CosmosDB</a:t>
            </a:r>
            <a:r>
              <a:rPr lang="en-US" dirty="0"/>
              <a:t>: Consistency levels and guarantees</a:t>
            </a:r>
          </a:p>
        </p:txBody>
      </p:sp>
      <p:graphicFrame>
        <p:nvGraphicFramePr>
          <p:cNvPr id="8" name="Content Placeholder 7">
            <a:extLst>
              <a:ext uri="{FF2B5EF4-FFF2-40B4-BE49-F238E27FC236}">
                <a16:creationId xmlns:a16="http://schemas.microsoft.com/office/drawing/2014/main" id="{E5E7F75C-DC14-45AF-88B4-6442E2A9C135}"/>
              </a:ext>
            </a:extLst>
          </p:cNvPr>
          <p:cNvGraphicFramePr>
            <a:graphicFrameLocks noGrp="1"/>
          </p:cNvGraphicFramePr>
          <p:nvPr>
            <p:ph idx="1"/>
            <p:extLst/>
          </p:nvPr>
        </p:nvGraphicFramePr>
        <p:xfrm>
          <a:off x="1032423" y="971243"/>
          <a:ext cx="6397760" cy="3554985"/>
        </p:xfrm>
        <a:graphic>
          <a:graphicData uri="http://schemas.openxmlformats.org/drawingml/2006/table">
            <a:tbl>
              <a:tblPr firstRow="1" firstCol="1" bandRow="1">
                <a:tableStyleId>{5C22544A-7EE6-4342-B048-85BDC9FD1C3A}</a:tableStyleId>
              </a:tblPr>
              <a:tblGrid>
                <a:gridCol w="3198880">
                  <a:extLst>
                    <a:ext uri="{9D8B030D-6E8A-4147-A177-3AD203B41FA5}">
                      <a16:colId xmlns:a16="http://schemas.microsoft.com/office/drawing/2014/main" val="1722683992"/>
                    </a:ext>
                  </a:extLst>
                </a:gridCol>
                <a:gridCol w="3198880">
                  <a:extLst>
                    <a:ext uri="{9D8B030D-6E8A-4147-A177-3AD203B41FA5}">
                      <a16:colId xmlns:a16="http://schemas.microsoft.com/office/drawing/2014/main" val="3269514375"/>
                    </a:ext>
                  </a:extLst>
                </a:gridCol>
              </a:tblGrid>
              <a:tr h="426654">
                <a:tc>
                  <a:txBody>
                    <a:bodyPr/>
                    <a:lstStyle/>
                    <a:p>
                      <a:pPr marL="0" marR="0">
                        <a:lnSpc>
                          <a:spcPct val="107000"/>
                        </a:lnSpc>
                        <a:spcBef>
                          <a:spcPts val="0"/>
                        </a:spcBef>
                        <a:spcAft>
                          <a:spcPts val="0"/>
                        </a:spcAft>
                      </a:pPr>
                      <a:r>
                        <a:rPr lang="en-US" sz="1400">
                          <a:effectLst/>
                          <a:latin typeface="+mj-lt"/>
                        </a:rPr>
                        <a:t>Consistency Level</a:t>
                      </a:r>
                      <a:endParaRPr lang="en-US" sz="2000">
                        <a:effectLst/>
                        <a:latin typeface="+mj-lt"/>
                        <a:ea typeface="Calibri" panose="020F0502020204030204" pitchFamily="34" charset="0"/>
                        <a:cs typeface="Times New Roman" panose="02020603050405020304" pitchFamily="18" charset="0"/>
                      </a:endParaRPr>
                    </a:p>
                  </a:txBody>
                  <a:tcPr marL="152400" marR="152400" marT="114300" marB="114300" anchor="b"/>
                </a:tc>
                <a:tc>
                  <a:txBody>
                    <a:bodyPr/>
                    <a:lstStyle/>
                    <a:p>
                      <a:pPr marL="0" marR="0">
                        <a:lnSpc>
                          <a:spcPct val="107000"/>
                        </a:lnSpc>
                        <a:spcBef>
                          <a:spcPts val="0"/>
                        </a:spcBef>
                        <a:spcAft>
                          <a:spcPts val="0"/>
                        </a:spcAft>
                      </a:pPr>
                      <a:r>
                        <a:rPr lang="en-US" sz="1400">
                          <a:effectLst/>
                          <a:latin typeface="+mj-lt"/>
                        </a:rPr>
                        <a:t>Guarantees</a:t>
                      </a:r>
                      <a:endParaRPr lang="en-US" sz="2000">
                        <a:effectLst/>
                        <a:latin typeface="+mj-lt"/>
                        <a:ea typeface="Calibri" panose="020F0502020204030204" pitchFamily="34" charset="0"/>
                        <a:cs typeface="Times New Roman" panose="02020603050405020304" pitchFamily="18" charset="0"/>
                      </a:endParaRPr>
                    </a:p>
                  </a:txBody>
                  <a:tcPr marL="152400" marR="152400" marT="114300" marB="114300" anchor="b"/>
                </a:tc>
                <a:extLst>
                  <a:ext uri="{0D108BD9-81ED-4DB2-BD59-A6C34878D82A}">
                    <a16:rowId xmlns:a16="http://schemas.microsoft.com/office/drawing/2014/main" val="370749372"/>
                  </a:ext>
                </a:extLst>
              </a:tr>
              <a:tr h="426654">
                <a:tc>
                  <a:txBody>
                    <a:bodyPr/>
                    <a:lstStyle/>
                    <a:p>
                      <a:pPr marL="0" marR="0">
                        <a:lnSpc>
                          <a:spcPct val="107000"/>
                        </a:lnSpc>
                        <a:spcBef>
                          <a:spcPts val="0"/>
                        </a:spcBef>
                        <a:spcAft>
                          <a:spcPts val="0"/>
                        </a:spcAft>
                      </a:pPr>
                      <a:r>
                        <a:rPr lang="en-US" sz="1400" dirty="0">
                          <a:effectLst/>
                          <a:latin typeface="+mj-lt"/>
                        </a:rPr>
                        <a:t>Strong</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effectLst/>
                          <a:latin typeface="+mj-lt"/>
                        </a:rPr>
                        <a:t>Linearizability</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611320790"/>
                  </a:ext>
                </a:extLst>
              </a:tr>
              <a:tr h="593460">
                <a:tc>
                  <a:txBody>
                    <a:bodyPr/>
                    <a:lstStyle/>
                    <a:p>
                      <a:pPr marL="0" marR="0">
                        <a:lnSpc>
                          <a:spcPct val="107000"/>
                        </a:lnSpc>
                        <a:spcBef>
                          <a:spcPts val="0"/>
                        </a:spcBef>
                        <a:spcAft>
                          <a:spcPts val="0"/>
                        </a:spcAft>
                      </a:pPr>
                      <a:r>
                        <a:rPr lang="en-US" sz="1400">
                          <a:effectLst/>
                          <a:latin typeface="+mj-lt"/>
                        </a:rPr>
                        <a:t>Bounded Staleness</a:t>
                      </a:r>
                      <a:endParaRPr lang="en-US" sz="2000">
                        <a:effectLst/>
                        <a:latin typeface="+mj-lt"/>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effectLst/>
                          <a:latin typeface="+mj-lt"/>
                        </a:rPr>
                        <a:t>Consistent Prefix. Reads lag behind writes by k prefixes or t interval</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650241184"/>
                  </a:ext>
                </a:extLst>
              </a:tr>
              <a:tr h="286280">
                <a:tc>
                  <a:txBody>
                    <a:bodyPr/>
                    <a:lstStyle/>
                    <a:p>
                      <a:pPr marL="0" marR="0">
                        <a:lnSpc>
                          <a:spcPct val="107000"/>
                        </a:lnSpc>
                        <a:spcBef>
                          <a:spcPts val="0"/>
                        </a:spcBef>
                        <a:spcAft>
                          <a:spcPts val="0"/>
                        </a:spcAft>
                      </a:pPr>
                      <a:r>
                        <a:rPr lang="en-US" sz="1400">
                          <a:effectLst/>
                          <a:latin typeface="+mj-lt"/>
                        </a:rPr>
                        <a:t>Session</a:t>
                      </a:r>
                      <a:endParaRPr lang="en-US" sz="2000">
                        <a:effectLst/>
                        <a:latin typeface="+mj-lt"/>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effectLst/>
                          <a:latin typeface="+mj-lt"/>
                        </a:rPr>
                        <a:t>Consistent Prefix. Monotonic reads, monotonic writes, read-your-writes, write-follows-reads</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2822873924"/>
                  </a:ext>
                </a:extLst>
              </a:tr>
              <a:tr h="593460">
                <a:tc>
                  <a:txBody>
                    <a:bodyPr/>
                    <a:lstStyle/>
                    <a:p>
                      <a:pPr marL="0" marR="0">
                        <a:lnSpc>
                          <a:spcPct val="107000"/>
                        </a:lnSpc>
                        <a:spcBef>
                          <a:spcPts val="0"/>
                        </a:spcBef>
                        <a:spcAft>
                          <a:spcPts val="0"/>
                        </a:spcAft>
                      </a:pPr>
                      <a:r>
                        <a:rPr lang="en-US" sz="1400">
                          <a:effectLst/>
                          <a:latin typeface="+mj-lt"/>
                        </a:rPr>
                        <a:t>Consistent Prefix</a:t>
                      </a:r>
                      <a:endParaRPr lang="en-US" sz="2000">
                        <a:effectLst/>
                        <a:latin typeface="+mj-lt"/>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effectLst/>
                          <a:latin typeface="+mj-lt"/>
                        </a:rPr>
                        <a:t>Updates returned are some prefix of all the updates, with no gaps</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416242942"/>
                  </a:ext>
                </a:extLst>
              </a:tr>
              <a:tr h="426654">
                <a:tc>
                  <a:txBody>
                    <a:bodyPr/>
                    <a:lstStyle/>
                    <a:p>
                      <a:pPr marL="0" marR="0">
                        <a:lnSpc>
                          <a:spcPct val="107000"/>
                        </a:lnSpc>
                        <a:spcBef>
                          <a:spcPts val="0"/>
                        </a:spcBef>
                        <a:spcAft>
                          <a:spcPts val="0"/>
                        </a:spcAft>
                      </a:pPr>
                      <a:r>
                        <a:rPr lang="en-US" sz="1400" dirty="0">
                          <a:effectLst/>
                          <a:latin typeface="+mj-lt"/>
                        </a:rPr>
                        <a:t>Eventual</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effectLst/>
                          <a:latin typeface="+mj-lt"/>
                        </a:rPr>
                        <a:t>Out of order reads</a:t>
                      </a:r>
                      <a:endParaRPr lang="en-US" sz="2000" dirty="0">
                        <a:effectLst/>
                        <a:latin typeface="+mj-lt"/>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544575436"/>
                  </a:ext>
                </a:extLst>
              </a:tr>
            </a:tbl>
          </a:graphicData>
        </a:graphic>
      </p:graphicFrame>
      <p:sp>
        <p:nvSpPr>
          <p:cNvPr id="4" name="Date Placeholder 3">
            <a:extLst>
              <a:ext uri="{FF2B5EF4-FFF2-40B4-BE49-F238E27FC236}">
                <a16:creationId xmlns:a16="http://schemas.microsoft.com/office/drawing/2014/main" id="{612BE121-9CCB-4D94-931D-A3F8DBF8AD0D}"/>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B1CACFCF-A952-48B0-AA4F-7002A4EF3C70}"/>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00694AE3-0E29-4CBA-836D-2D40CC27E130}"/>
              </a:ext>
            </a:extLst>
          </p:cNvPr>
          <p:cNvSpPr>
            <a:spLocks noGrp="1"/>
          </p:cNvSpPr>
          <p:nvPr>
            <p:ph type="sldNum" sz="quarter" idx="12"/>
          </p:nvPr>
        </p:nvSpPr>
        <p:spPr/>
        <p:txBody>
          <a:bodyPr/>
          <a:lstStyle/>
          <a:p>
            <a:fld id="{5444D61A-D5EF-4AD7-8CFF-82B00AE13C42}" type="slidenum">
              <a:rPr lang="en-GB" smtClean="0"/>
              <a:pPr/>
              <a:t>23</a:t>
            </a:fld>
            <a:endParaRPr lang="en-GB"/>
          </a:p>
        </p:txBody>
      </p:sp>
      <p:pic>
        <p:nvPicPr>
          <p:cNvPr id="9" name="Picture 8" descr="CosmosTech_7">
            <a:extLst>
              <a:ext uri="{FF2B5EF4-FFF2-40B4-BE49-F238E27FC236}">
                <a16:creationId xmlns:a16="http://schemas.microsoft.com/office/drawing/2014/main" id="{D687D76B-DEA7-476D-89FB-CA8C4C45983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59419" y="5320724"/>
            <a:ext cx="5779133" cy="1168586"/>
          </a:xfrm>
          <a:prstGeom prst="rect">
            <a:avLst/>
          </a:prstGeom>
          <a:noFill/>
          <a:ln>
            <a:noFill/>
          </a:ln>
        </p:spPr>
      </p:pic>
      <p:sp>
        <p:nvSpPr>
          <p:cNvPr id="3" name="TextBox 2">
            <a:extLst>
              <a:ext uri="{FF2B5EF4-FFF2-40B4-BE49-F238E27FC236}">
                <a16:creationId xmlns:a16="http://schemas.microsoft.com/office/drawing/2014/main" id="{5ADF3D07-76CC-4379-97AE-B3ADABA09EA0}"/>
              </a:ext>
            </a:extLst>
          </p:cNvPr>
          <p:cNvSpPr txBox="1"/>
          <p:nvPr/>
        </p:nvSpPr>
        <p:spPr>
          <a:xfrm>
            <a:off x="896658" y="4742934"/>
            <a:ext cx="6904654" cy="369332"/>
          </a:xfrm>
          <a:prstGeom prst="rect">
            <a:avLst/>
          </a:prstGeom>
          <a:noFill/>
        </p:spPr>
        <p:txBody>
          <a:bodyPr wrap="square" rtlCol="0">
            <a:spAutoFit/>
          </a:bodyPr>
          <a:lstStyle/>
          <a:p>
            <a:pPr algn="ctr"/>
            <a:r>
              <a:rPr lang="en-US" dirty="0"/>
              <a:t>Lower latency, higher availability, better read scalability </a:t>
            </a:r>
          </a:p>
        </p:txBody>
      </p:sp>
    </p:spTree>
    <p:extLst>
      <p:ext uri="{BB962C8B-B14F-4D97-AF65-F5344CB8AC3E}">
        <p14:creationId xmlns:p14="http://schemas.microsoft.com/office/powerpoint/2010/main" val="3375584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7F02-76FB-4551-AAE2-43EB3C4617FC}"/>
              </a:ext>
            </a:extLst>
          </p:cNvPr>
          <p:cNvSpPr>
            <a:spLocks noGrp="1"/>
          </p:cNvSpPr>
          <p:nvPr>
            <p:ph type="title"/>
          </p:nvPr>
        </p:nvSpPr>
        <p:spPr/>
        <p:txBody>
          <a:bodyPr/>
          <a:lstStyle/>
          <a:p>
            <a:r>
              <a:rPr lang="en-US" dirty="0"/>
              <a:t>Hadoop and Big Data processing Platforms</a:t>
            </a:r>
          </a:p>
        </p:txBody>
      </p:sp>
      <p:sp>
        <p:nvSpPr>
          <p:cNvPr id="3" name="Content Placeholder 2">
            <a:extLst>
              <a:ext uri="{FF2B5EF4-FFF2-40B4-BE49-F238E27FC236}">
                <a16:creationId xmlns:a16="http://schemas.microsoft.com/office/drawing/2014/main" id="{C10177B9-054A-4CC4-BAAA-3977D7FF489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CF10A45-37BB-45B7-B3BA-05F47016411D}"/>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7887E986-1C10-4D3B-AC38-4E9C4146555E}"/>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3C3149B9-DCA6-444A-A419-67D85343F9ED}"/>
              </a:ext>
            </a:extLst>
          </p:cNvPr>
          <p:cNvSpPr>
            <a:spLocks noGrp="1"/>
          </p:cNvSpPr>
          <p:nvPr>
            <p:ph type="sldNum" sz="quarter" idx="12"/>
          </p:nvPr>
        </p:nvSpPr>
        <p:spPr/>
        <p:txBody>
          <a:bodyPr/>
          <a:lstStyle/>
          <a:p>
            <a:fld id="{5444D61A-D5EF-4AD7-8CFF-82B00AE13C42}" type="slidenum">
              <a:rPr lang="en-GB" smtClean="0"/>
              <a:pPr/>
              <a:t>24</a:t>
            </a:fld>
            <a:endParaRPr lang="en-GB"/>
          </a:p>
        </p:txBody>
      </p:sp>
    </p:spTree>
    <p:extLst>
      <p:ext uri="{BB962C8B-B14F-4D97-AF65-F5344CB8AC3E}">
        <p14:creationId xmlns:p14="http://schemas.microsoft.com/office/powerpoint/2010/main" val="549423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Hadoop (Release 2.7+)</a:t>
            </a:r>
            <a:endParaRPr lang="en-GB" dirty="0"/>
          </a:p>
        </p:txBody>
      </p:sp>
      <p:sp>
        <p:nvSpPr>
          <p:cNvPr id="3" name="Content Placeholder 2"/>
          <p:cNvSpPr>
            <a:spLocks noGrp="1"/>
          </p:cNvSpPr>
          <p:nvPr>
            <p:ph idx="1"/>
          </p:nvPr>
        </p:nvSpPr>
        <p:spPr>
          <a:xfrm>
            <a:off x="4185491" y="1213825"/>
            <a:ext cx="4824365" cy="5259241"/>
          </a:xfrm>
        </p:spPr>
        <p:txBody>
          <a:bodyPr>
            <a:normAutofit fontScale="47500" lnSpcReduction="20000"/>
          </a:bodyPr>
          <a:lstStyle/>
          <a:p>
            <a:pPr marL="0" lvl="0" indent="0">
              <a:buNone/>
            </a:pPr>
            <a:r>
              <a:rPr lang="en-US" dirty="0"/>
              <a:t>Other Hadoop-related projects at Apache include:</a:t>
            </a:r>
          </a:p>
          <a:p>
            <a:pPr marL="180000" lvl="0" indent="-180000"/>
            <a:r>
              <a:rPr lang="en-US" b="1" dirty="0"/>
              <a:t>HBase:</a:t>
            </a:r>
            <a:r>
              <a:rPr lang="en-US" dirty="0"/>
              <a:t> A distributed column oriented database that supports structured data storage for large tables</a:t>
            </a:r>
          </a:p>
          <a:p>
            <a:pPr marL="180000" lvl="0" indent="-180000"/>
            <a:r>
              <a:rPr lang="en-US" b="1" dirty="0"/>
              <a:t>Hive:</a:t>
            </a:r>
            <a:r>
              <a:rPr lang="en-US" dirty="0"/>
              <a:t> A data warehouse system that provides data aggregation and querying.</a:t>
            </a:r>
          </a:p>
          <a:p>
            <a:pPr marL="180000" lvl="0" indent="-180000"/>
            <a:r>
              <a:rPr lang="en-US" b="1" dirty="0"/>
              <a:t>Pig:</a:t>
            </a:r>
            <a:r>
              <a:rPr lang="en-US" dirty="0"/>
              <a:t> A high-level data-flow language and execution framework for parallel computation.</a:t>
            </a:r>
          </a:p>
          <a:p>
            <a:pPr marL="180000" lvl="0" indent="-180000"/>
            <a:r>
              <a:rPr lang="en-US" b="1" dirty="0"/>
              <a:t>Mahout:</a:t>
            </a:r>
            <a:r>
              <a:rPr lang="en-US" dirty="0"/>
              <a:t> A scalable machine learning and data mining library.</a:t>
            </a:r>
          </a:p>
          <a:p>
            <a:pPr marL="180000" indent="-180000"/>
            <a:r>
              <a:rPr lang="en-US" b="1" dirty="0" err="1"/>
              <a:t>Tez</a:t>
            </a:r>
            <a:r>
              <a:rPr lang="en-US" b="1" dirty="0"/>
              <a:t>:</a:t>
            </a:r>
            <a:r>
              <a:rPr lang="en-US" dirty="0"/>
              <a:t> A generalized data-flow programming framework, built on Hadoop YARN, which provides a powerful and flexible engine to execute an arbitrary DAG of tasks to process data for both batch and interactive use-cases.</a:t>
            </a:r>
          </a:p>
          <a:p>
            <a:pPr marL="180000" indent="-180000"/>
            <a:r>
              <a:rPr lang="en-US" b="1" dirty="0" err="1"/>
              <a:t>ZooKeeper</a:t>
            </a:r>
            <a:r>
              <a:rPr lang="en-US" dirty="0"/>
              <a:t>: A scalable coordination service for distributed applications.</a:t>
            </a:r>
          </a:p>
          <a:p>
            <a:pPr marL="180000" lvl="0" indent="-180000"/>
            <a:r>
              <a:rPr lang="en-US" b="1" dirty="0"/>
              <a:t>Spark:</a:t>
            </a:r>
            <a:r>
              <a:rPr lang="en-US" dirty="0"/>
              <a:t> A fast and general compute engine for Hadoop data. Spark provides a simple and expressive programming model that supports a wide range of applications, including ETL, machine learning, stream processing, and graph computation.</a:t>
            </a:r>
          </a:p>
          <a:p>
            <a:pPr marL="180000" lvl="0" indent="-180000"/>
            <a:r>
              <a:rPr lang="en-US" b="1" dirty="0"/>
              <a:t>Avro:</a:t>
            </a:r>
            <a:r>
              <a:rPr lang="en-US" dirty="0"/>
              <a:t> A data serialization system that supports rich data structures</a:t>
            </a:r>
          </a:p>
          <a:p>
            <a:pPr marL="180000" lvl="0" indent="-180000"/>
            <a:r>
              <a:rPr lang="en-US" b="1" dirty="0" err="1"/>
              <a:t>Solr</a:t>
            </a:r>
            <a:r>
              <a:rPr lang="en-US" b="1" dirty="0"/>
              <a:t>:</a:t>
            </a:r>
            <a:r>
              <a:rPr lang="en-US" dirty="0"/>
              <a:t> Data visualisation tools, dashboard design.</a:t>
            </a:r>
          </a:p>
          <a:p>
            <a:pPr marL="180000" lvl="0" indent="-180000"/>
            <a:r>
              <a:rPr lang="en-US" b="1" dirty="0"/>
              <a:t>Hue:</a:t>
            </a:r>
            <a:r>
              <a:rPr lang="en-US" dirty="0"/>
              <a:t> User GUI</a:t>
            </a:r>
          </a:p>
          <a:p>
            <a:pPr marL="180000" lvl="0" indent="-180000"/>
            <a:r>
              <a:rPr lang="en-US" b="1" dirty="0"/>
              <a:t>Ambari:</a:t>
            </a:r>
            <a:r>
              <a:rPr lang="en-US" dirty="0"/>
              <a:t> A web-based tool for provisioning, managing, and monitoring Apache Hadoop clusters</a:t>
            </a:r>
          </a:p>
          <a:p>
            <a:pPr marL="180000" lvl="0" indent="-180000"/>
            <a:r>
              <a:rPr lang="en-US" b="1" dirty="0" err="1"/>
              <a:t>Flink</a:t>
            </a:r>
            <a:r>
              <a:rPr lang="en-US" b="1" dirty="0"/>
              <a:t>, Storm, Flume, Sqoop, Oozie</a:t>
            </a:r>
            <a:endParaRPr lang="en-US" dirty="0"/>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25</a:t>
            </a:fld>
            <a:endParaRPr lang="en-GB"/>
          </a:p>
        </p:txBody>
      </p:sp>
      <p:sp>
        <p:nvSpPr>
          <p:cNvPr id="8" name="Content Placeholder 2"/>
          <p:cNvSpPr txBox="1">
            <a:spLocks/>
          </p:cNvSpPr>
          <p:nvPr/>
        </p:nvSpPr>
        <p:spPr>
          <a:xfrm>
            <a:off x="177230" y="3681029"/>
            <a:ext cx="3782702" cy="279977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Apache Hadoop software stack includes the following main modules:</a:t>
            </a:r>
          </a:p>
          <a:p>
            <a:pPr marL="180000" lvl="0" indent="-180000">
              <a:spcBef>
                <a:spcPts val="300"/>
              </a:spcBef>
            </a:pPr>
            <a:r>
              <a:rPr lang="en-US" sz="1200" b="1" dirty="0"/>
              <a:t>Hadoop Common</a:t>
            </a:r>
            <a:r>
              <a:rPr lang="en-US" sz="1200" dirty="0"/>
              <a:t>: The common utilities that support the other Hadoop modules and includes utilities and drivers to support different computer cluster and language platforms.</a:t>
            </a:r>
          </a:p>
          <a:p>
            <a:pPr marL="180000" indent="-180000">
              <a:spcBef>
                <a:spcPts val="300"/>
              </a:spcBef>
            </a:pPr>
            <a:r>
              <a:rPr lang="en-US" sz="1200" b="1" dirty="0"/>
              <a:t>HDFS</a:t>
            </a:r>
            <a:r>
              <a:rPr lang="en-US" sz="1200" dirty="0"/>
              <a:t>: Hadoop Distributed File System optimized for large scale storage and processing of data on commodity hardware</a:t>
            </a:r>
          </a:p>
          <a:p>
            <a:pPr marL="180000" lvl="0" indent="-180000">
              <a:spcBef>
                <a:spcPts val="300"/>
              </a:spcBef>
            </a:pPr>
            <a:r>
              <a:rPr lang="en-US" sz="1200" b="1" dirty="0"/>
              <a:t>Hadoop YARN:</a:t>
            </a:r>
            <a:r>
              <a:rPr lang="en-US" sz="1200" dirty="0"/>
              <a:t> A framework for job scheduling and cluster resource management.</a:t>
            </a:r>
          </a:p>
          <a:p>
            <a:pPr marL="180000" lvl="0" indent="-180000">
              <a:spcBef>
                <a:spcPts val="300"/>
              </a:spcBef>
            </a:pPr>
            <a:r>
              <a:rPr lang="en-US" sz="1200" b="1" dirty="0"/>
              <a:t>Hadoop </a:t>
            </a:r>
            <a:r>
              <a:rPr lang="en-US" sz="1200" b="1" dirty="0" err="1"/>
              <a:t>MapReduce</a:t>
            </a:r>
            <a:r>
              <a:rPr lang="en-US" sz="1200" b="1" dirty="0"/>
              <a:t>:</a:t>
            </a:r>
            <a:r>
              <a:rPr lang="en-US" sz="1200" dirty="0"/>
              <a:t> A YARN-based system for parallel processing of large data sets.</a:t>
            </a:r>
          </a:p>
        </p:txBody>
      </p:sp>
      <p:grpSp>
        <p:nvGrpSpPr>
          <p:cNvPr id="20" name="Group 19"/>
          <p:cNvGrpSpPr>
            <a:grpSpLocks noChangeAspect="1"/>
          </p:cNvGrpSpPr>
          <p:nvPr/>
        </p:nvGrpSpPr>
        <p:grpSpPr>
          <a:xfrm>
            <a:off x="148026" y="1349840"/>
            <a:ext cx="3811906" cy="2072696"/>
            <a:chOff x="3604257" y="2761437"/>
            <a:chExt cx="5082542" cy="2763596"/>
          </a:xfrm>
        </p:grpSpPr>
        <p:sp>
          <p:nvSpPr>
            <p:cNvPr id="21" name="Rectangle 20"/>
            <p:cNvSpPr/>
            <p:nvPr/>
          </p:nvSpPr>
          <p:spPr>
            <a:xfrm>
              <a:off x="5886613" y="4287991"/>
              <a:ext cx="2772308" cy="562264"/>
            </a:xfrm>
            <a:prstGeom prst="rect">
              <a:avLst/>
            </a:prstGeom>
            <a:solidFill>
              <a:srgbClr val="C3D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YARN + </a:t>
              </a:r>
              <a:r>
                <a:rPr lang="en-US" sz="1100" dirty="0" err="1">
                  <a:solidFill>
                    <a:schemeClr val="tx1"/>
                  </a:solidFill>
                  <a:latin typeface="+mj-lt"/>
                </a:rPr>
                <a:t>Tez</a:t>
              </a:r>
              <a:endParaRPr lang="en-GB" sz="1100" dirty="0">
                <a:solidFill>
                  <a:schemeClr val="tx1"/>
                </a:solidFill>
                <a:latin typeface="+mj-lt"/>
              </a:endParaRPr>
            </a:p>
          </p:txBody>
        </p:sp>
        <p:sp>
          <p:nvSpPr>
            <p:cNvPr id="22" name="Rectangle 21"/>
            <p:cNvSpPr/>
            <p:nvPr/>
          </p:nvSpPr>
          <p:spPr>
            <a:xfrm>
              <a:off x="6480211" y="3590435"/>
              <a:ext cx="2165847" cy="587360"/>
            </a:xfrm>
            <a:prstGeom prst="rect">
              <a:avLst/>
            </a:prstGeom>
            <a:solidFill>
              <a:srgbClr val="FAC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MapReduce</a:t>
              </a:r>
              <a:endParaRPr lang="en-GB" sz="1100" dirty="0">
                <a:solidFill>
                  <a:schemeClr val="tx1"/>
                </a:solidFill>
                <a:latin typeface="+mj-lt"/>
              </a:endParaRPr>
            </a:p>
          </p:txBody>
        </p:sp>
        <p:sp>
          <p:nvSpPr>
            <p:cNvPr id="23" name="Rectangle 22"/>
            <p:cNvSpPr/>
            <p:nvPr/>
          </p:nvSpPr>
          <p:spPr>
            <a:xfrm>
              <a:off x="5121834" y="4977173"/>
              <a:ext cx="3564965" cy="54006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HDFS</a:t>
              </a:r>
              <a:endParaRPr lang="en-GB" sz="1100" dirty="0">
                <a:solidFill>
                  <a:schemeClr val="tx1"/>
                </a:solidFill>
                <a:latin typeface="+mj-lt"/>
              </a:endParaRPr>
            </a:p>
          </p:txBody>
        </p:sp>
        <p:sp>
          <p:nvSpPr>
            <p:cNvPr id="24" name="Rectangle 23"/>
            <p:cNvSpPr/>
            <p:nvPr/>
          </p:nvSpPr>
          <p:spPr>
            <a:xfrm>
              <a:off x="6480211" y="2761438"/>
              <a:ext cx="612069" cy="70207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Pig</a:t>
              </a:r>
              <a:endParaRPr lang="en-GB" sz="1100" dirty="0">
                <a:solidFill>
                  <a:schemeClr val="tx1"/>
                </a:solidFill>
                <a:latin typeface="+mj-lt"/>
              </a:endParaRPr>
            </a:p>
          </p:txBody>
        </p:sp>
        <p:sp>
          <p:nvSpPr>
            <p:cNvPr id="25" name="Rectangle 24"/>
            <p:cNvSpPr/>
            <p:nvPr/>
          </p:nvSpPr>
          <p:spPr>
            <a:xfrm>
              <a:off x="7253231" y="2774020"/>
              <a:ext cx="619805" cy="70207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Hive</a:t>
              </a:r>
              <a:endParaRPr lang="en-GB" sz="1100" dirty="0">
                <a:solidFill>
                  <a:schemeClr val="tx1"/>
                </a:solidFill>
                <a:latin typeface="+mj-lt"/>
              </a:endParaRPr>
            </a:p>
          </p:txBody>
        </p:sp>
        <p:sp>
          <p:nvSpPr>
            <p:cNvPr id="26" name="Rectangle 25"/>
            <p:cNvSpPr/>
            <p:nvPr/>
          </p:nvSpPr>
          <p:spPr>
            <a:xfrm>
              <a:off x="8033989" y="2765008"/>
              <a:ext cx="612069" cy="70207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latin typeface="+mj-lt"/>
                </a:rPr>
                <a:t>Tez</a:t>
              </a:r>
              <a:endParaRPr lang="en-GB" sz="1100" dirty="0">
                <a:solidFill>
                  <a:schemeClr val="tx1"/>
                </a:solidFill>
                <a:latin typeface="+mj-lt"/>
              </a:endParaRPr>
            </a:p>
          </p:txBody>
        </p:sp>
        <p:sp>
          <p:nvSpPr>
            <p:cNvPr id="27" name="Rectangle 26"/>
            <p:cNvSpPr/>
            <p:nvPr/>
          </p:nvSpPr>
          <p:spPr>
            <a:xfrm rot="16200000">
              <a:off x="3305449" y="3844653"/>
              <a:ext cx="2743209" cy="60194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Zookeeper</a:t>
              </a:r>
              <a:endParaRPr lang="en-GB" sz="1100" dirty="0">
                <a:solidFill>
                  <a:schemeClr val="tx1"/>
                </a:solidFill>
                <a:latin typeface="+mj-lt"/>
              </a:endParaRPr>
            </a:p>
          </p:txBody>
        </p:sp>
        <p:sp>
          <p:nvSpPr>
            <p:cNvPr id="28" name="Rectangle 27"/>
            <p:cNvSpPr/>
            <p:nvPr/>
          </p:nvSpPr>
          <p:spPr>
            <a:xfrm rot="16200000">
              <a:off x="2535654" y="3854486"/>
              <a:ext cx="2739150" cy="60194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latin typeface="+mj-lt"/>
                </a:rPr>
                <a:t>Ambari</a:t>
              </a:r>
              <a:endParaRPr lang="en-GB" sz="1100" dirty="0">
                <a:solidFill>
                  <a:schemeClr val="tx1"/>
                </a:solidFill>
                <a:latin typeface="+mj-lt"/>
              </a:endParaRPr>
            </a:p>
          </p:txBody>
        </p:sp>
        <p:sp>
          <p:nvSpPr>
            <p:cNvPr id="29" name="Rectangle 28"/>
            <p:cNvSpPr/>
            <p:nvPr/>
          </p:nvSpPr>
          <p:spPr>
            <a:xfrm rot="16200000">
              <a:off x="4399111" y="3507235"/>
              <a:ext cx="2076229" cy="60980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latin typeface="+mj-lt"/>
                </a:rPr>
                <a:t>HBase</a:t>
              </a:r>
              <a:endParaRPr lang="en-GB" sz="1100" dirty="0">
                <a:solidFill>
                  <a:schemeClr val="tx1"/>
                </a:solidFill>
                <a:latin typeface="+mj-lt"/>
              </a:endParaRPr>
            </a:p>
          </p:txBody>
        </p:sp>
        <p:sp>
          <p:nvSpPr>
            <p:cNvPr id="30" name="Rectangle 29"/>
            <p:cNvSpPr/>
            <p:nvPr/>
          </p:nvSpPr>
          <p:spPr>
            <a:xfrm rot="16200000">
              <a:off x="5404759" y="3212023"/>
              <a:ext cx="1416357" cy="51518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mj-lt"/>
                </a:rPr>
                <a:t>Chukwa</a:t>
              </a:r>
              <a:r>
                <a:rPr lang="en-US" sz="1050" dirty="0">
                  <a:solidFill>
                    <a:schemeClr val="tx1"/>
                  </a:solidFill>
                  <a:latin typeface="+mj-lt"/>
                </a:rPr>
                <a:t>, Others </a:t>
              </a:r>
              <a:endParaRPr lang="en-GB" sz="1050" dirty="0">
                <a:solidFill>
                  <a:schemeClr val="tx1"/>
                </a:solidFill>
                <a:latin typeface="+mj-lt"/>
              </a:endParaRPr>
            </a:p>
          </p:txBody>
        </p:sp>
      </p:grpSp>
    </p:spTree>
    <p:extLst>
      <p:ext uri="{BB962C8B-B14F-4D97-AF65-F5344CB8AC3E}">
        <p14:creationId xmlns:p14="http://schemas.microsoft.com/office/powerpoint/2010/main" val="760902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a:t>Hive and Pig Latin</a:t>
            </a:r>
          </a:p>
        </p:txBody>
      </p:sp>
      <p:sp>
        <p:nvSpPr>
          <p:cNvPr id="3" name="Content Placeholder 2"/>
          <p:cNvSpPr>
            <a:spLocks noGrp="1"/>
          </p:cNvSpPr>
          <p:nvPr>
            <p:ph idx="1"/>
          </p:nvPr>
        </p:nvSpPr>
        <p:spPr/>
        <p:txBody>
          <a:bodyPr>
            <a:normAutofit fontScale="92500" lnSpcReduction="20000"/>
          </a:bodyPr>
          <a:lstStyle/>
          <a:p>
            <a:r>
              <a:rPr lang="en-US" dirty="0"/>
              <a:t>Solution: Provide higher-level data </a:t>
            </a:r>
            <a:br>
              <a:rPr lang="en-US" dirty="0"/>
            </a:br>
            <a:r>
              <a:rPr lang="en-US" dirty="0"/>
              <a:t>processing languages</a:t>
            </a:r>
          </a:p>
          <a:p>
            <a:r>
              <a:rPr lang="en-US" dirty="0"/>
              <a:t>Hive: Data warehousing application in Hadoop</a:t>
            </a:r>
          </a:p>
          <a:p>
            <a:pPr lvl="1"/>
            <a:r>
              <a:rPr lang="en-US" dirty="0"/>
              <a:t>Query language is HQL, variant of SQL</a:t>
            </a:r>
          </a:p>
          <a:p>
            <a:pPr lvl="1"/>
            <a:r>
              <a:rPr lang="en-US" dirty="0"/>
              <a:t>Tables stored on HDFS as flat files</a:t>
            </a:r>
          </a:p>
          <a:p>
            <a:pPr lvl="1"/>
            <a:r>
              <a:rPr lang="en-US" dirty="0"/>
              <a:t>Developed by Facebook, now open source</a:t>
            </a:r>
          </a:p>
          <a:p>
            <a:r>
              <a:rPr lang="en-US" dirty="0"/>
              <a:t>Pig: Large-scale data processing system</a:t>
            </a:r>
          </a:p>
          <a:p>
            <a:pPr lvl="1"/>
            <a:r>
              <a:rPr lang="en-US" dirty="0"/>
              <a:t>Scripts are written in Pig Latin, a dataflow language</a:t>
            </a:r>
          </a:p>
          <a:p>
            <a:pPr lvl="1"/>
            <a:r>
              <a:rPr lang="en-US" dirty="0"/>
              <a:t>Developed by Yahoo!, now open source</a:t>
            </a:r>
          </a:p>
          <a:p>
            <a:pPr lvl="1"/>
            <a:r>
              <a:rPr lang="en-US" dirty="0"/>
              <a:t>Roughly 1/3 of all Yahoo! internal jobs</a:t>
            </a:r>
          </a:p>
          <a:p>
            <a:r>
              <a:rPr lang="en-US" dirty="0"/>
              <a:t>Purpose:</a:t>
            </a:r>
          </a:p>
          <a:p>
            <a:pPr lvl="1"/>
            <a:r>
              <a:rPr lang="en-US" dirty="0"/>
              <a:t>Provide higher-level language to facilitate large-data processing</a:t>
            </a:r>
          </a:p>
          <a:p>
            <a:pPr lvl="1"/>
            <a:r>
              <a:rPr lang="en-US" dirty="0"/>
              <a:t>Higher-level language “compiles down” to Hadoop jobs</a:t>
            </a:r>
          </a:p>
          <a:p>
            <a:pPr lvl="1"/>
            <a:endParaRPr lang="en-US" dirty="0"/>
          </a:p>
          <a:p>
            <a:pPr lvl="1"/>
            <a:endParaRPr lang="en-US" dirty="0"/>
          </a:p>
        </p:txBody>
      </p:sp>
      <p:pic>
        <p:nvPicPr>
          <p:cNvPr id="4" name="Picture 3"/>
          <p:cNvPicPr>
            <a:picLocks noChangeAspect="1"/>
          </p:cNvPicPr>
          <p:nvPr/>
        </p:nvPicPr>
        <p:blipFill>
          <a:blip r:embed="rId2" cstate="print"/>
          <a:srcRect l="18000" r="18000"/>
          <a:stretch>
            <a:fillRect/>
          </a:stretch>
        </p:blipFill>
        <p:spPr>
          <a:xfrm>
            <a:off x="7239000" y="2819400"/>
            <a:ext cx="1682496" cy="1752600"/>
          </a:xfrm>
          <a:prstGeom prst="rect">
            <a:avLst/>
          </a:prstGeom>
          <a:ln>
            <a:noFill/>
          </a:ln>
          <a:effectLst>
            <a:softEdge rad="112500"/>
          </a:effectLst>
        </p:spPr>
      </p:pic>
      <p:pic>
        <p:nvPicPr>
          <p:cNvPr id="5" name="Picture 4" descr="hive-logo.png"/>
          <p:cNvPicPr>
            <a:picLocks noChangeAspect="1"/>
          </p:cNvPicPr>
          <p:nvPr/>
        </p:nvPicPr>
        <p:blipFill>
          <a:blip r:embed="rId3"/>
          <a:srcRect/>
          <a:stretch>
            <a:fillRect/>
          </a:stretch>
        </p:blipFill>
        <p:spPr bwMode="auto">
          <a:xfrm>
            <a:off x="7162800" y="914400"/>
            <a:ext cx="1795463" cy="160655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r>
              <a:rPr lang="en-US"/>
              <a:t>BD Wsh 2018</a:t>
            </a:r>
            <a:endParaRPr lang="en-GB"/>
          </a:p>
        </p:txBody>
      </p:sp>
      <p:sp>
        <p:nvSpPr>
          <p:cNvPr id="6" name="Footer Placeholder 5"/>
          <p:cNvSpPr>
            <a:spLocks noGrp="1"/>
          </p:cNvSpPr>
          <p:nvPr>
            <p:ph type="ftr" sz="quarter" idx="11"/>
          </p:nvPr>
        </p:nvSpPr>
        <p:spPr/>
        <p:txBody>
          <a:bodyPr/>
          <a:lstStyle/>
          <a:p>
            <a:r>
              <a:rPr lang="en-US"/>
              <a:t>Cloud and Big Data</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26</a:t>
            </a:fld>
            <a:endParaRPr lang="en-GB"/>
          </a:p>
        </p:txBody>
      </p:sp>
    </p:spTree>
    <p:extLst>
      <p:ext uri="{BB962C8B-B14F-4D97-AF65-F5344CB8AC3E}">
        <p14:creationId xmlns:p14="http://schemas.microsoft.com/office/powerpoint/2010/main" val="245721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9165-BC9D-48AB-B33A-53CC830D7E72}"/>
              </a:ext>
            </a:extLst>
          </p:cNvPr>
          <p:cNvSpPr>
            <a:spLocks noGrp="1"/>
          </p:cNvSpPr>
          <p:nvPr>
            <p:ph type="title"/>
          </p:nvPr>
        </p:nvSpPr>
        <p:spPr/>
        <p:txBody>
          <a:bodyPr>
            <a:normAutofit fontScale="90000"/>
          </a:bodyPr>
          <a:lstStyle/>
          <a:p>
            <a:r>
              <a:rPr lang="en-US" dirty="0"/>
              <a:t>Cloud based Big Data Platforms and Solutions</a:t>
            </a:r>
          </a:p>
        </p:txBody>
      </p:sp>
      <p:sp>
        <p:nvSpPr>
          <p:cNvPr id="3" name="Content Placeholder 2">
            <a:extLst>
              <a:ext uri="{FF2B5EF4-FFF2-40B4-BE49-F238E27FC236}">
                <a16:creationId xmlns:a16="http://schemas.microsoft.com/office/drawing/2014/main" id="{5D90CEE4-AFA7-42ED-9D26-09F9F84B2C76}"/>
              </a:ext>
            </a:extLst>
          </p:cNvPr>
          <p:cNvSpPr>
            <a:spLocks noGrp="1"/>
          </p:cNvSpPr>
          <p:nvPr>
            <p:ph idx="1"/>
          </p:nvPr>
        </p:nvSpPr>
        <p:spPr/>
        <p:txBody>
          <a:bodyPr/>
          <a:lstStyle/>
          <a:p>
            <a:r>
              <a:rPr lang="en-US" dirty="0"/>
              <a:t>Amazon Web Services (AWS)</a:t>
            </a:r>
          </a:p>
          <a:p>
            <a:r>
              <a:rPr lang="en-US" dirty="0"/>
              <a:t>Google Cloud Platform (GCP)</a:t>
            </a:r>
          </a:p>
          <a:p>
            <a:r>
              <a:rPr lang="en-US" dirty="0"/>
              <a:t>Microsoft Azure</a:t>
            </a:r>
          </a:p>
        </p:txBody>
      </p:sp>
      <p:sp>
        <p:nvSpPr>
          <p:cNvPr id="4" name="Date Placeholder 3">
            <a:extLst>
              <a:ext uri="{FF2B5EF4-FFF2-40B4-BE49-F238E27FC236}">
                <a16:creationId xmlns:a16="http://schemas.microsoft.com/office/drawing/2014/main" id="{1D4377E3-C53B-4C24-893D-1DBB908B5928}"/>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47837E0C-A647-4521-A7F6-3A5EE4B6E588}"/>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67FA93CF-9504-461C-9675-219399D1B80D}"/>
              </a:ext>
            </a:extLst>
          </p:cNvPr>
          <p:cNvSpPr>
            <a:spLocks noGrp="1"/>
          </p:cNvSpPr>
          <p:nvPr>
            <p:ph type="sldNum" sz="quarter" idx="12"/>
          </p:nvPr>
        </p:nvSpPr>
        <p:spPr/>
        <p:txBody>
          <a:bodyPr/>
          <a:lstStyle/>
          <a:p>
            <a:fld id="{5444D61A-D5EF-4AD7-8CFF-82B00AE13C42}" type="slidenum">
              <a:rPr lang="en-GB" smtClean="0"/>
              <a:pPr/>
              <a:t>27</a:t>
            </a:fld>
            <a:endParaRPr lang="en-GB"/>
          </a:p>
        </p:txBody>
      </p:sp>
    </p:spTree>
    <p:extLst>
      <p:ext uri="{BB962C8B-B14F-4D97-AF65-F5344CB8AC3E}">
        <p14:creationId xmlns:p14="http://schemas.microsoft.com/office/powerpoint/2010/main" val="2907809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A048FF-E333-4FE3-9F0A-F9E35C445A0F}"/>
              </a:ext>
            </a:extLst>
          </p:cNvPr>
          <p:cNvPicPr>
            <a:picLocks noChangeAspect="1"/>
          </p:cNvPicPr>
          <p:nvPr/>
        </p:nvPicPr>
        <p:blipFill>
          <a:blip r:embed="rId2"/>
          <a:stretch>
            <a:fillRect/>
          </a:stretch>
        </p:blipFill>
        <p:spPr>
          <a:xfrm>
            <a:off x="199632" y="1362663"/>
            <a:ext cx="5805023" cy="5317535"/>
          </a:xfrm>
          <a:prstGeom prst="rect">
            <a:avLst/>
          </a:prstGeom>
        </p:spPr>
      </p:pic>
      <p:sp>
        <p:nvSpPr>
          <p:cNvPr id="2" name="Title 1">
            <a:extLst>
              <a:ext uri="{FF2B5EF4-FFF2-40B4-BE49-F238E27FC236}">
                <a16:creationId xmlns:a16="http://schemas.microsoft.com/office/drawing/2014/main" id="{DD19366A-33DD-49A0-AD05-6028FFB8DC70}"/>
              </a:ext>
            </a:extLst>
          </p:cNvPr>
          <p:cNvSpPr>
            <a:spLocks noGrp="1"/>
          </p:cNvSpPr>
          <p:nvPr>
            <p:ph type="title"/>
          </p:nvPr>
        </p:nvSpPr>
        <p:spPr/>
        <p:txBody>
          <a:bodyPr/>
          <a:lstStyle/>
          <a:p>
            <a:r>
              <a:rPr lang="en-US" dirty="0"/>
              <a:t>Google, AWS, Azure Big Data Stacks</a:t>
            </a:r>
          </a:p>
        </p:txBody>
      </p:sp>
      <p:sp>
        <p:nvSpPr>
          <p:cNvPr id="4" name="Date Placeholder 3">
            <a:extLst>
              <a:ext uri="{FF2B5EF4-FFF2-40B4-BE49-F238E27FC236}">
                <a16:creationId xmlns:a16="http://schemas.microsoft.com/office/drawing/2014/main" id="{B5EA51FD-3A3B-4503-B5D9-DFB7D83D1399}"/>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FE4FFBC9-24E2-4561-BC6F-55FF77A1D643}"/>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31F10C30-7EA3-4F7E-89BC-2B94F8E2A659}"/>
              </a:ext>
            </a:extLst>
          </p:cNvPr>
          <p:cNvSpPr>
            <a:spLocks noGrp="1"/>
          </p:cNvSpPr>
          <p:nvPr>
            <p:ph type="sldNum" sz="quarter" idx="12"/>
          </p:nvPr>
        </p:nvSpPr>
        <p:spPr/>
        <p:txBody>
          <a:bodyPr/>
          <a:lstStyle/>
          <a:p>
            <a:fld id="{5444D61A-D5EF-4AD7-8CFF-82B00AE13C42}" type="slidenum">
              <a:rPr lang="en-GB" smtClean="0"/>
              <a:pPr/>
              <a:t>28</a:t>
            </a:fld>
            <a:endParaRPr lang="en-GB"/>
          </a:p>
        </p:txBody>
      </p:sp>
      <p:pic>
        <p:nvPicPr>
          <p:cNvPr id="8" name="Picture 7">
            <a:extLst>
              <a:ext uri="{FF2B5EF4-FFF2-40B4-BE49-F238E27FC236}">
                <a16:creationId xmlns:a16="http://schemas.microsoft.com/office/drawing/2014/main" id="{077CAF79-6C03-47F5-A8AC-AAC9D61DECC9}"/>
              </a:ext>
            </a:extLst>
          </p:cNvPr>
          <p:cNvPicPr>
            <a:picLocks noChangeAspect="1"/>
          </p:cNvPicPr>
          <p:nvPr/>
        </p:nvPicPr>
        <p:blipFill>
          <a:blip r:embed="rId3"/>
          <a:stretch>
            <a:fillRect/>
          </a:stretch>
        </p:blipFill>
        <p:spPr>
          <a:xfrm>
            <a:off x="1772414" y="1040952"/>
            <a:ext cx="4753098" cy="4353950"/>
          </a:xfrm>
          <a:prstGeom prst="rect">
            <a:avLst/>
          </a:prstGeom>
        </p:spPr>
      </p:pic>
      <p:pic>
        <p:nvPicPr>
          <p:cNvPr id="7" name="Picture 6">
            <a:extLst>
              <a:ext uri="{FF2B5EF4-FFF2-40B4-BE49-F238E27FC236}">
                <a16:creationId xmlns:a16="http://schemas.microsoft.com/office/drawing/2014/main" id="{8FEFCDDE-A208-4A05-868C-85A2C488D0D7}"/>
              </a:ext>
            </a:extLst>
          </p:cNvPr>
          <p:cNvPicPr>
            <a:picLocks noChangeAspect="1"/>
          </p:cNvPicPr>
          <p:nvPr/>
        </p:nvPicPr>
        <p:blipFill>
          <a:blip r:embed="rId4"/>
          <a:stretch>
            <a:fillRect/>
          </a:stretch>
        </p:blipFill>
        <p:spPr>
          <a:xfrm>
            <a:off x="4683133" y="692696"/>
            <a:ext cx="4460867" cy="4528300"/>
          </a:xfrm>
          <a:prstGeom prst="rect">
            <a:avLst/>
          </a:prstGeom>
        </p:spPr>
      </p:pic>
    </p:spTree>
    <p:extLst>
      <p:ext uri="{BB962C8B-B14F-4D97-AF65-F5344CB8AC3E}">
        <p14:creationId xmlns:p14="http://schemas.microsoft.com/office/powerpoint/2010/main" val="4085823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 Big Data Services</a:t>
            </a:r>
          </a:p>
        </p:txBody>
      </p:sp>
      <p:sp>
        <p:nvSpPr>
          <p:cNvPr id="3" name="Content Placeholder 2"/>
          <p:cNvSpPr>
            <a:spLocks noGrp="1"/>
          </p:cNvSpPr>
          <p:nvPr>
            <p:ph idx="1"/>
          </p:nvPr>
        </p:nvSpPr>
        <p:spPr/>
        <p:txBody>
          <a:bodyPr>
            <a:noAutofit/>
          </a:bodyPr>
          <a:lstStyle/>
          <a:p>
            <a:pPr marL="0" indent="0">
              <a:buNone/>
            </a:pPr>
            <a:r>
              <a:rPr lang="en-US" sz="1800" dirty="0"/>
              <a:t>AWS Cloud offers the following services and resources for Big Data processing:</a:t>
            </a:r>
          </a:p>
          <a:p>
            <a:pPr lvl="0"/>
            <a:r>
              <a:rPr lang="en-US" sz="1800" dirty="0"/>
              <a:t>EC2 Virtual Machine (VM) instances for HPC optimized for computing (with multiple cores) and with extended storage for large data processing. </a:t>
            </a:r>
          </a:p>
          <a:p>
            <a:pPr lvl="0"/>
            <a:r>
              <a:rPr lang="en-US" sz="1800" b="1" dirty="0"/>
              <a:t>Amazon Elastic </a:t>
            </a:r>
            <a:r>
              <a:rPr lang="en-US" sz="1800" b="1" dirty="0" err="1"/>
              <a:t>MapReduce</a:t>
            </a:r>
            <a:r>
              <a:rPr lang="en-US" sz="1800" b="1" dirty="0"/>
              <a:t> (EMR) </a:t>
            </a:r>
            <a:r>
              <a:rPr lang="en-US" sz="1800" dirty="0"/>
              <a:t>provides the Hadoop framework on Amazon EC2 and offers a wide range of Hadoop related tools.</a:t>
            </a:r>
          </a:p>
          <a:p>
            <a:pPr lvl="0"/>
            <a:r>
              <a:rPr lang="en-US" sz="1800" b="1" dirty="0"/>
              <a:t>Amazon Kinesis </a:t>
            </a:r>
            <a:r>
              <a:rPr lang="en-US" sz="1800" dirty="0"/>
              <a:t>is a managed service for real-time processing of streaming big data (throughput scaling from megabytes to gigabytes of data per second and from hundreds of thousands different sources). </a:t>
            </a:r>
          </a:p>
          <a:p>
            <a:pPr lvl="0"/>
            <a:r>
              <a:rPr lang="en-US" sz="1800" b="1" dirty="0"/>
              <a:t>Amazon </a:t>
            </a:r>
            <a:r>
              <a:rPr lang="en-US" sz="1800" b="1" dirty="0" err="1"/>
              <a:t>DynamoDB</a:t>
            </a:r>
            <a:r>
              <a:rPr lang="en-US" sz="1800" b="1" dirty="0"/>
              <a:t> </a:t>
            </a:r>
            <a:r>
              <a:rPr lang="en-US" sz="1800" dirty="0"/>
              <a:t>highly scalable NoSQL data stores with sub-millisecond response latency. </a:t>
            </a:r>
          </a:p>
          <a:p>
            <a:pPr lvl="0"/>
            <a:r>
              <a:rPr lang="en-US" sz="1800" b="1" dirty="0"/>
              <a:t>Amazon Aurora </a:t>
            </a:r>
            <a:r>
              <a:rPr lang="en-US" sz="1800" dirty="0"/>
              <a:t>scalable SQL/relational database.</a:t>
            </a:r>
          </a:p>
          <a:p>
            <a:pPr lvl="0"/>
            <a:r>
              <a:rPr lang="en-US" sz="1800" dirty="0"/>
              <a:t>Amazon Redshift fully-managed petabyte-scale Data Warehouse in cloud at cost less than $1000 per terabyte per year. </a:t>
            </a:r>
          </a:p>
          <a:p>
            <a:r>
              <a:rPr lang="en-US" sz="1800" dirty="0"/>
              <a:t>Amazon Machine Learning</a:t>
            </a:r>
          </a:p>
          <a:p>
            <a:pPr lvl="1"/>
            <a:r>
              <a:rPr lang="en-US" sz="1600" dirty="0"/>
              <a:t>Machine Learning (Artificial Intelligence) based services (Lex, Translate, Recognition, etc.) </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29</a:t>
            </a:fld>
            <a:endParaRPr lang="en-GB"/>
          </a:p>
        </p:txBody>
      </p:sp>
    </p:spTree>
    <p:extLst>
      <p:ext uri="{BB962C8B-B14F-4D97-AF65-F5344CB8AC3E}">
        <p14:creationId xmlns:p14="http://schemas.microsoft.com/office/powerpoint/2010/main" val="991156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E9237-21A3-4479-98CC-02C43C542523}"/>
              </a:ext>
            </a:extLst>
          </p:cNvPr>
          <p:cNvSpPr>
            <a:spLocks noGrp="1"/>
          </p:cNvSpPr>
          <p:nvPr>
            <p:ph type="title"/>
          </p:nvPr>
        </p:nvSpPr>
        <p:spPr/>
        <p:txBody>
          <a:bodyPr>
            <a:normAutofit fontScale="90000"/>
          </a:bodyPr>
          <a:lstStyle/>
          <a:p>
            <a:r>
              <a:rPr lang="en-US" dirty="0"/>
              <a:t>Yuri Demchenko, </a:t>
            </a:r>
            <a:br>
              <a:rPr lang="en-US" dirty="0"/>
            </a:br>
            <a:r>
              <a:rPr lang="en-US" dirty="0"/>
              <a:t>Senior Researcher, Lecturer, UvA </a:t>
            </a:r>
          </a:p>
        </p:txBody>
      </p:sp>
      <p:sp>
        <p:nvSpPr>
          <p:cNvPr id="3" name="Content Placeholder 2">
            <a:extLst>
              <a:ext uri="{FF2B5EF4-FFF2-40B4-BE49-F238E27FC236}">
                <a16:creationId xmlns:a16="http://schemas.microsoft.com/office/drawing/2014/main" id="{CBF91262-981A-4DE3-9BEE-11906CA3B238}"/>
              </a:ext>
            </a:extLst>
          </p:cNvPr>
          <p:cNvSpPr>
            <a:spLocks noGrp="1"/>
          </p:cNvSpPr>
          <p:nvPr>
            <p:ph idx="1"/>
          </p:nvPr>
        </p:nvSpPr>
        <p:spPr/>
        <p:txBody>
          <a:bodyPr>
            <a:normAutofit lnSpcReduction="10000"/>
          </a:bodyPr>
          <a:lstStyle/>
          <a:p>
            <a:r>
              <a:rPr lang="en-US" sz="1800" dirty="0"/>
              <a:t>Graduated and PhD from National Technical University of Ukraine “Kiev Polytechnic Institute”</a:t>
            </a:r>
          </a:p>
          <a:p>
            <a:pPr lvl="1"/>
            <a:r>
              <a:rPr lang="en-US" sz="1600" dirty="0"/>
              <a:t>University of Amsterdam – since 2003</a:t>
            </a:r>
          </a:p>
          <a:p>
            <a:r>
              <a:rPr lang="en-US" sz="1800" dirty="0"/>
              <a:t>Research areas</a:t>
            </a:r>
          </a:p>
          <a:p>
            <a:pPr lvl="1"/>
            <a:r>
              <a:rPr lang="en-US" sz="1600" dirty="0"/>
              <a:t>Big Data Infrastructure and Data Science platforms</a:t>
            </a:r>
          </a:p>
          <a:p>
            <a:pPr lvl="1"/>
            <a:r>
              <a:rPr lang="en-US" sz="1600" dirty="0"/>
              <a:t>Cloud architecture, cloud automation and DevOps</a:t>
            </a:r>
          </a:p>
          <a:p>
            <a:pPr lvl="1"/>
            <a:r>
              <a:rPr lang="en-US" sz="1600" dirty="0"/>
              <a:t>Cloud security and compliance</a:t>
            </a:r>
          </a:p>
          <a:p>
            <a:r>
              <a:rPr lang="en-US" sz="1800" dirty="0"/>
              <a:t>Teaching courses (on campus and online)</a:t>
            </a:r>
          </a:p>
          <a:p>
            <a:pPr lvl="1"/>
            <a:r>
              <a:rPr lang="en-US" sz="1600" dirty="0"/>
              <a:t>Big Data Infrastructure and Technologies</a:t>
            </a:r>
          </a:p>
          <a:p>
            <a:pPr lvl="1"/>
            <a:r>
              <a:rPr lang="en-US" sz="1600" dirty="0"/>
              <a:t>Cloud powered Software Engineering and DevOps</a:t>
            </a:r>
          </a:p>
          <a:p>
            <a:pPr lvl="1"/>
            <a:r>
              <a:rPr lang="en-US" sz="1600" dirty="0"/>
              <a:t>Data Science Foundations, Professional Issues in Data Science</a:t>
            </a:r>
          </a:p>
          <a:p>
            <a:pPr lvl="1"/>
            <a:r>
              <a:rPr lang="en-US" sz="1600" dirty="0"/>
              <a:t>Security Engineering </a:t>
            </a:r>
          </a:p>
          <a:p>
            <a:r>
              <a:rPr lang="en-US" sz="1800" dirty="0"/>
              <a:t>Recent projects</a:t>
            </a:r>
          </a:p>
          <a:p>
            <a:pPr lvl="1"/>
            <a:r>
              <a:rPr lang="en-US" sz="1600" dirty="0"/>
              <a:t>EDISON: Building the Data Science Profession for Europe</a:t>
            </a:r>
          </a:p>
          <a:p>
            <a:pPr lvl="1"/>
            <a:r>
              <a:rPr lang="en-US" sz="1600" dirty="0"/>
              <a:t>MATES: Digitalisation of the European Blue Economy</a:t>
            </a:r>
          </a:p>
          <a:p>
            <a:pPr lvl="1"/>
            <a:r>
              <a:rPr lang="en-US" sz="1600" dirty="0"/>
              <a:t>CYCLONE: Multi-cloud automation platform for cloud based applications </a:t>
            </a:r>
          </a:p>
          <a:p>
            <a:pPr lvl="1"/>
            <a:r>
              <a:rPr lang="en-US" sz="1600" dirty="0"/>
              <a:t>GEANT4 Research: Cloud aware networking infrastructure provisioning on-demand </a:t>
            </a:r>
          </a:p>
          <a:p>
            <a:endParaRPr lang="en-US" sz="1800" dirty="0"/>
          </a:p>
        </p:txBody>
      </p:sp>
      <p:sp>
        <p:nvSpPr>
          <p:cNvPr id="4" name="Date Placeholder 3">
            <a:extLst>
              <a:ext uri="{FF2B5EF4-FFF2-40B4-BE49-F238E27FC236}">
                <a16:creationId xmlns:a16="http://schemas.microsoft.com/office/drawing/2014/main" id="{E9408F0E-95E9-4224-9E60-8B37085C01F8}"/>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536B24BE-A9E1-4346-A46E-EDB8A8FD4C4F}"/>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E567FF91-9358-4531-8A67-F9B6893C72E5}"/>
              </a:ext>
            </a:extLst>
          </p:cNvPr>
          <p:cNvSpPr>
            <a:spLocks noGrp="1"/>
          </p:cNvSpPr>
          <p:nvPr>
            <p:ph type="sldNum" sz="quarter" idx="12"/>
          </p:nvPr>
        </p:nvSpPr>
        <p:spPr/>
        <p:txBody>
          <a:bodyPr/>
          <a:lstStyle/>
          <a:p>
            <a:fld id="{5444D61A-D5EF-4AD7-8CFF-82B00AE13C42}" type="slidenum">
              <a:rPr lang="en-GB" smtClean="0"/>
              <a:pPr/>
              <a:t>3</a:t>
            </a:fld>
            <a:endParaRPr lang="en-GB"/>
          </a:p>
        </p:txBody>
      </p:sp>
    </p:spTree>
    <p:extLst>
      <p:ext uri="{BB962C8B-B14F-4D97-AF65-F5344CB8AC3E}">
        <p14:creationId xmlns:p14="http://schemas.microsoft.com/office/powerpoint/2010/main" val="118505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CB57-7D62-44CC-8E8E-0D23D43CAE9C}"/>
              </a:ext>
            </a:extLst>
          </p:cNvPr>
          <p:cNvSpPr>
            <a:spLocks noGrp="1"/>
          </p:cNvSpPr>
          <p:nvPr>
            <p:ph type="title"/>
          </p:nvPr>
        </p:nvSpPr>
        <p:spPr/>
        <p:txBody>
          <a:bodyPr/>
          <a:lstStyle/>
          <a:p>
            <a:r>
              <a:rPr lang="en-US" dirty="0"/>
              <a:t>Google Cloud Platform (GCP)</a:t>
            </a:r>
          </a:p>
        </p:txBody>
      </p:sp>
      <p:sp>
        <p:nvSpPr>
          <p:cNvPr id="3" name="Content Placeholder 2">
            <a:extLst>
              <a:ext uri="{FF2B5EF4-FFF2-40B4-BE49-F238E27FC236}">
                <a16:creationId xmlns:a16="http://schemas.microsoft.com/office/drawing/2014/main" id="{E57F7AC4-1128-45B0-866F-7DDB36771E39}"/>
              </a:ext>
            </a:extLst>
          </p:cNvPr>
          <p:cNvSpPr>
            <a:spLocks noGrp="1"/>
          </p:cNvSpPr>
          <p:nvPr>
            <p:ph idx="1"/>
          </p:nvPr>
        </p:nvSpPr>
        <p:spPr/>
        <p:txBody>
          <a:bodyPr>
            <a:normAutofit fontScale="92500" lnSpcReduction="10000"/>
          </a:bodyPr>
          <a:lstStyle/>
          <a:p>
            <a:r>
              <a:rPr lang="en-US" dirty="0"/>
              <a:t>Compute</a:t>
            </a:r>
          </a:p>
          <a:p>
            <a:pPr lvl="1"/>
            <a:r>
              <a:rPr lang="en-US" dirty="0" err="1"/>
              <a:t>AppEngine</a:t>
            </a:r>
            <a:endParaRPr lang="en-US" dirty="0"/>
          </a:p>
          <a:p>
            <a:pPr lvl="1"/>
            <a:r>
              <a:rPr lang="en-US" dirty="0"/>
              <a:t>Google Functions (serverless with Node.js)</a:t>
            </a:r>
          </a:p>
          <a:p>
            <a:r>
              <a:rPr lang="en-US" dirty="0"/>
              <a:t>Storage: Static, sharing, backup, for applications and computation</a:t>
            </a:r>
          </a:p>
          <a:p>
            <a:pPr lvl="1"/>
            <a:r>
              <a:rPr lang="en-US" dirty="0"/>
              <a:t>Cloud Spanner SQL database</a:t>
            </a:r>
          </a:p>
          <a:p>
            <a:r>
              <a:rPr lang="en-US" dirty="0"/>
              <a:t>Big Data</a:t>
            </a:r>
          </a:p>
          <a:p>
            <a:pPr lvl="1"/>
            <a:r>
              <a:rPr lang="en-US" dirty="0" err="1"/>
              <a:t>BigQuery</a:t>
            </a:r>
            <a:r>
              <a:rPr lang="en-US" dirty="0"/>
              <a:t> – Hadoop Data Warehouse</a:t>
            </a:r>
          </a:p>
          <a:p>
            <a:r>
              <a:rPr lang="en-US" dirty="0"/>
              <a:t> Machine Learning services </a:t>
            </a:r>
          </a:p>
          <a:p>
            <a:pPr lvl="1"/>
            <a:r>
              <a:rPr lang="en-US" dirty="0"/>
              <a:t>Translate </a:t>
            </a:r>
          </a:p>
          <a:p>
            <a:pPr lvl="1"/>
            <a:r>
              <a:rPr lang="en-US" dirty="0"/>
              <a:t>Prediction</a:t>
            </a:r>
          </a:p>
          <a:p>
            <a:r>
              <a:rPr lang="en-US" dirty="0"/>
              <a:t>Cloud endpoints</a:t>
            </a:r>
          </a:p>
        </p:txBody>
      </p:sp>
      <p:sp>
        <p:nvSpPr>
          <p:cNvPr id="4" name="Date Placeholder 3">
            <a:extLst>
              <a:ext uri="{FF2B5EF4-FFF2-40B4-BE49-F238E27FC236}">
                <a16:creationId xmlns:a16="http://schemas.microsoft.com/office/drawing/2014/main" id="{E9443099-3281-492D-AC5F-F8D098D3076D}"/>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85CEE852-5925-4703-9A6C-3BD7B61EC4EF}"/>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D9C869BD-660A-4F87-9087-891195979924}"/>
              </a:ext>
            </a:extLst>
          </p:cNvPr>
          <p:cNvSpPr>
            <a:spLocks noGrp="1"/>
          </p:cNvSpPr>
          <p:nvPr>
            <p:ph type="sldNum" sz="quarter" idx="12"/>
          </p:nvPr>
        </p:nvSpPr>
        <p:spPr/>
        <p:txBody>
          <a:bodyPr/>
          <a:lstStyle/>
          <a:p>
            <a:fld id="{5444D61A-D5EF-4AD7-8CFF-82B00AE13C42}" type="slidenum">
              <a:rPr lang="en-GB" smtClean="0"/>
              <a:pPr/>
              <a:t>30</a:t>
            </a:fld>
            <a:endParaRPr lang="en-GB"/>
          </a:p>
        </p:txBody>
      </p:sp>
    </p:spTree>
    <p:extLst>
      <p:ext uri="{BB962C8B-B14F-4D97-AF65-F5344CB8AC3E}">
        <p14:creationId xmlns:p14="http://schemas.microsoft.com/office/powerpoint/2010/main" val="1985329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27DB-ECED-4167-9F6A-25018CC38304}"/>
              </a:ext>
            </a:extLst>
          </p:cNvPr>
          <p:cNvSpPr>
            <a:spLocks noGrp="1"/>
          </p:cNvSpPr>
          <p:nvPr>
            <p:ph type="title"/>
          </p:nvPr>
        </p:nvSpPr>
        <p:spPr/>
        <p:txBody>
          <a:bodyPr/>
          <a:lstStyle/>
          <a:p>
            <a:r>
              <a:rPr lang="en-US" dirty="0"/>
              <a:t>Google Cloud Platform (GCP) structure</a:t>
            </a:r>
          </a:p>
        </p:txBody>
      </p:sp>
      <p:sp>
        <p:nvSpPr>
          <p:cNvPr id="3" name="Content Placeholder 2">
            <a:extLst>
              <a:ext uri="{FF2B5EF4-FFF2-40B4-BE49-F238E27FC236}">
                <a16:creationId xmlns:a16="http://schemas.microsoft.com/office/drawing/2014/main" id="{673B0B06-2637-4FC9-B5C1-B708A7B973FF}"/>
              </a:ext>
            </a:extLst>
          </p:cNvPr>
          <p:cNvSpPr>
            <a:spLocks noGrp="1"/>
          </p:cNvSpPr>
          <p:nvPr>
            <p:ph idx="1"/>
          </p:nvPr>
        </p:nvSpPr>
        <p:spPr>
          <a:xfrm>
            <a:off x="179512" y="5841268"/>
            <a:ext cx="8784976" cy="468052"/>
          </a:xfrm>
        </p:spPr>
        <p:txBody>
          <a:bodyPr>
            <a:normAutofit fontScale="92500" lnSpcReduction="10000"/>
          </a:bodyPr>
          <a:lstStyle/>
          <a:p>
            <a:endParaRPr lang="en-US" dirty="0"/>
          </a:p>
        </p:txBody>
      </p:sp>
      <p:sp>
        <p:nvSpPr>
          <p:cNvPr id="4" name="Date Placeholder 3">
            <a:extLst>
              <a:ext uri="{FF2B5EF4-FFF2-40B4-BE49-F238E27FC236}">
                <a16:creationId xmlns:a16="http://schemas.microsoft.com/office/drawing/2014/main" id="{7B9B9CBD-178D-49A1-B930-14C21F4D0680}"/>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7F6B060A-1B76-49D5-B84E-728D4E4E74A1}"/>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604FD543-9EBB-40B4-A2C6-A8CDDB5DBA84}"/>
              </a:ext>
            </a:extLst>
          </p:cNvPr>
          <p:cNvSpPr>
            <a:spLocks noGrp="1"/>
          </p:cNvSpPr>
          <p:nvPr>
            <p:ph type="sldNum" sz="quarter" idx="12"/>
          </p:nvPr>
        </p:nvSpPr>
        <p:spPr/>
        <p:txBody>
          <a:bodyPr/>
          <a:lstStyle/>
          <a:p>
            <a:fld id="{5444D61A-D5EF-4AD7-8CFF-82B00AE13C42}" type="slidenum">
              <a:rPr lang="en-GB" smtClean="0"/>
              <a:pPr/>
              <a:t>31</a:t>
            </a:fld>
            <a:endParaRPr lang="en-GB"/>
          </a:p>
        </p:txBody>
      </p:sp>
      <p:pic>
        <p:nvPicPr>
          <p:cNvPr id="7" name="Picture 6">
            <a:extLst>
              <a:ext uri="{FF2B5EF4-FFF2-40B4-BE49-F238E27FC236}">
                <a16:creationId xmlns:a16="http://schemas.microsoft.com/office/drawing/2014/main" id="{A4A4882C-0AB6-463B-BD9F-31F6C3F199D5}"/>
              </a:ext>
            </a:extLst>
          </p:cNvPr>
          <p:cNvPicPr>
            <a:picLocks noChangeAspect="1"/>
          </p:cNvPicPr>
          <p:nvPr/>
        </p:nvPicPr>
        <p:blipFill>
          <a:blip r:embed="rId2"/>
          <a:stretch>
            <a:fillRect/>
          </a:stretch>
        </p:blipFill>
        <p:spPr>
          <a:xfrm>
            <a:off x="261937" y="1228725"/>
            <a:ext cx="8620125" cy="4400550"/>
          </a:xfrm>
          <a:prstGeom prst="rect">
            <a:avLst/>
          </a:prstGeom>
        </p:spPr>
      </p:pic>
    </p:spTree>
    <p:extLst>
      <p:ext uri="{BB962C8B-B14F-4D97-AF65-F5344CB8AC3E}">
        <p14:creationId xmlns:p14="http://schemas.microsoft.com/office/powerpoint/2010/main" val="1865170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B0D748-E28A-4C47-8EF5-2B48196C491C}"/>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92251AD4-F20B-4576-9C84-B71762C0302A}"/>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D20DF799-0AD1-4961-B03A-1EE2949CAC88}"/>
              </a:ext>
            </a:extLst>
          </p:cNvPr>
          <p:cNvSpPr>
            <a:spLocks noGrp="1"/>
          </p:cNvSpPr>
          <p:nvPr>
            <p:ph type="sldNum" sz="quarter" idx="12"/>
          </p:nvPr>
        </p:nvSpPr>
        <p:spPr/>
        <p:txBody>
          <a:bodyPr/>
          <a:lstStyle/>
          <a:p>
            <a:fld id="{5444D61A-D5EF-4AD7-8CFF-82B00AE13C42}" type="slidenum">
              <a:rPr lang="en-GB" smtClean="0"/>
              <a:pPr/>
              <a:t>32</a:t>
            </a:fld>
            <a:endParaRPr lang="en-GB"/>
          </a:p>
        </p:txBody>
      </p:sp>
      <p:pic>
        <p:nvPicPr>
          <p:cNvPr id="7" name="Picture 6">
            <a:extLst>
              <a:ext uri="{FF2B5EF4-FFF2-40B4-BE49-F238E27FC236}">
                <a16:creationId xmlns:a16="http://schemas.microsoft.com/office/drawing/2014/main" id="{7AFAAC9B-AD50-4BB8-8041-BB77C3CE9F81}"/>
              </a:ext>
            </a:extLst>
          </p:cNvPr>
          <p:cNvPicPr>
            <a:picLocks noChangeAspect="1"/>
          </p:cNvPicPr>
          <p:nvPr/>
        </p:nvPicPr>
        <p:blipFill>
          <a:blip r:embed="rId2"/>
          <a:stretch>
            <a:fillRect/>
          </a:stretch>
        </p:blipFill>
        <p:spPr>
          <a:xfrm>
            <a:off x="457200" y="439804"/>
            <a:ext cx="8151204" cy="2773131"/>
          </a:xfrm>
          <a:prstGeom prst="rect">
            <a:avLst/>
          </a:prstGeom>
        </p:spPr>
      </p:pic>
      <p:pic>
        <p:nvPicPr>
          <p:cNvPr id="8" name="Picture 7">
            <a:extLst>
              <a:ext uri="{FF2B5EF4-FFF2-40B4-BE49-F238E27FC236}">
                <a16:creationId xmlns:a16="http://schemas.microsoft.com/office/drawing/2014/main" id="{6E3BE148-5981-4F41-894C-029CC3128E66}"/>
              </a:ext>
            </a:extLst>
          </p:cNvPr>
          <p:cNvPicPr>
            <a:picLocks noChangeAspect="1"/>
          </p:cNvPicPr>
          <p:nvPr/>
        </p:nvPicPr>
        <p:blipFill>
          <a:blip r:embed="rId3"/>
          <a:stretch>
            <a:fillRect/>
          </a:stretch>
        </p:blipFill>
        <p:spPr>
          <a:xfrm>
            <a:off x="826872" y="4321891"/>
            <a:ext cx="7215092" cy="2387941"/>
          </a:xfrm>
          <a:prstGeom prst="rect">
            <a:avLst/>
          </a:prstGeom>
        </p:spPr>
      </p:pic>
      <p:sp>
        <p:nvSpPr>
          <p:cNvPr id="3" name="Content Placeholder 2">
            <a:extLst>
              <a:ext uri="{FF2B5EF4-FFF2-40B4-BE49-F238E27FC236}">
                <a16:creationId xmlns:a16="http://schemas.microsoft.com/office/drawing/2014/main" id="{1D75424E-4D4B-4F21-85A2-CAE48D979E1A}"/>
              </a:ext>
            </a:extLst>
          </p:cNvPr>
          <p:cNvSpPr>
            <a:spLocks noGrp="1"/>
          </p:cNvSpPr>
          <p:nvPr>
            <p:ph idx="1"/>
          </p:nvPr>
        </p:nvSpPr>
        <p:spPr>
          <a:xfrm>
            <a:off x="233518" y="3146083"/>
            <a:ext cx="8676964" cy="1084152"/>
          </a:xfrm>
        </p:spPr>
        <p:txBody>
          <a:bodyPr>
            <a:normAutofit fontScale="85000" lnSpcReduction="20000"/>
          </a:bodyPr>
          <a:lstStyle/>
          <a:p>
            <a:r>
              <a:rPr lang="en-US" sz="2000" dirty="0"/>
              <a:t>Support all stages of ML workflow</a:t>
            </a:r>
          </a:p>
          <a:p>
            <a:r>
              <a:rPr lang="en-US" sz="2000" dirty="0"/>
              <a:t>Key models exposed via APIs (Democratizing Machine Learning)</a:t>
            </a:r>
            <a:endParaRPr lang="en-US" sz="1800" dirty="0"/>
          </a:p>
          <a:p>
            <a:r>
              <a:rPr lang="en" sz="2000" dirty="0">
                <a:solidFill>
                  <a:srgbClr val="C00000"/>
                </a:solidFill>
              </a:rPr>
              <a:t>Multiple Tensorflow </a:t>
            </a:r>
            <a:r>
              <a:rPr lang="en-US" sz="2000" dirty="0">
                <a:solidFill>
                  <a:srgbClr val="C00000"/>
                </a:solidFill>
              </a:rPr>
              <a:t>ML </a:t>
            </a:r>
            <a:r>
              <a:rPr lang="en" sz="2000" dirty="0">
                <a:solidFill>
                  <a:srgbClr val="C00000"/>
                </a:solidFill>
              </a:rPr>
              <a:t>models in use (</a:t>
            </a:r>
            <a:r>
              <a:rPr lang="en-US" sz="2000" dirty="0">
                <a:solidFill>
                  <a:srgbClr val="C00000"/>
                </a:solidFill>
              </a:rPr>
              <a:t>portable)</a:t>
            </a:r>
            <a:endParaRPr lang="en" sz="2000" dirty="0">
              <a:solidFill>
                <a:srgbClr val="C00000"/>
              </a:solidFill>
            </a:endParaRPr>
          </a:p>
          <a:p>
            <a:r>
              <a:rPr lang="en-US" sz="2000" dirty="0" err="1"/>
              <a:t>Dataprep</a:t>
            </a:r>
            <a:r>
              <a:rPr lang="en-US" sz="2000" dirty="0"/>
              <a:t>: Serverless platform for all stages of the analytics data lifecycle</a:t>
            </a:r>
          </a:p>
        </p:txBody>
      </p:sp>
      <p:sp>
        <p:nvSpPr>
          <p:cNvPr id="2" name="Title 1">
            <a:extLst>
              <a:ext uri="{FF2B5EF4-FFF2-40B4-BE49-F238E27FC236}">
                <a16:creationId xmlns:a16="http://schemas.microsoft.com/office/drawing/2014/main" id="{904F1C87-7095-4D5E-8E5E-9A44B226B8D6}"/>
              </a:ext>
            </a:extLst>
          </p:cNvPr>
          <p:cNvSpPr>
            <a:spLocks noGrp="1"/>
          </p:cNvSpPr>
          <p:nvPr>
            <p:ph type="title"/>
          </p:nvPr>
        </p:nvSpPr>
        <p:spPr/>
        <p:txBody>
          <a:bodyPr/>
          <a:lstStyle/>
          <a:p>
            <a:r>
              <a:rPr lang="en-US" dirty="0"/>
              <a:t>Google Machine Learning</a:t>
            </a:r>
          </a:p>
        </p:txBody>
      </p:sp>
    </p:spTree>
    <p:extLst>
      <p:ext uri="{BB962C8B-B14F-4D97-AF65-F5344CB8AC3E}">
        <p14:creationId xmlns:p14="http://schemas.microsoft.com/office/powerpoint/2010/main" val="1974233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2C45-3B19-4CBD-8106-FD261F11C4ED}"/>
              </a:ext>
            </a:extLst>
          </p:cNvPr>
          <p:cNvSpPr>
            <a:spLocks noGrp="1"/>
          </p:cNvSpPr>
          <p:nvPr>
            <p:ph type="title"/>
          </p:nvPr>
        </p:nvSpPr>
        <p:spPr/>
        <p:txBody>
          <a:bodyPr/>
          <a:lstStyle/>
          <a:p>
            <a:r>
              <a:rPr lang="en-US" dirty="0"/>
              <a:t>Microsoft Azure Big Data Services</a:t>
            </a:r>
          </a:p>
        </p:txBody>
      </p:sp>
      <p:sp>
        <p:nvSpPr>
          <p:cNvPr id="3" name="Content Placeholder 2">
            <a:extLst>
              <a:ext uri="{FF2B5EF4-FFF2-40B4-BE49-F238E27FC236}">
                <a16:creationId xmlns:a16="http://schemas.microsoft.com/office/drawing/2014/main" id="{461E465E-2CF2-4993-AF94-5A6914B36EEB}"/>
              </a:ext>
            </a:extLst>
          </p:cNvPr>
          <p:cNvSpPr>
            <a:spLocks noGrp="1"/>
          </p:cNvSpPr>
          <p:nvPr>
            <p:ph idx="1"/>
          </p:nvPr>
        </p:nvSpPr>
        <p:spPr/>
        <p:txBody>
          <a:bodyPr/>
          <a:lstStyle/>
          <a:p>
            <a:r>
              <a:rPr lang="en-US" dirty="0"/>
              <a:t>New Big Data data-centric thinking</a:t>
            </a:r>
          </a:p>
          <a:p>
            <a:r>
              <a:rPr lang="en-US" dirty="0"/>
              <a:t>Azure Data Lakes</a:t>
            </a:r>
          </a:p>
          <a:p>
            <a:r>
              <a:rPr lang="en-US" dirty="0"/>
              <a:t>HDInsight</a:t>
            </a:r>
          </a:p>
        </p:txBody>
      </p:sp>
      <p:sp>
        <p:nvSpPr>
          <p:cNvPr id="4" name="Date Placeholder 3">
            <a:extLst>
              <a:ext uri="{FF2B5EF4-FFF2-40B4-BE49-F238E27FC236}">
                <a16:creationId xmlns:a16="http://schemas.microsoft.com/office/drawing/2014/main" id="{0B3C7655-A581-4AC7-BC16-26DD24AA3B6B}"/>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A4C45AFD-63B4-420B-9C05-946C5BAC74F0}"/>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7B8AAC6D-8FB7-4F86-9B6A-0FF614AE7E66}"/>
              </a:ext>
            </a:extLst>
          </p:cNvPr>
          <p:cNvSpPr>
            <a:spLocks noGrp="1"/>
          </p:cNvSpPr>
          <p:nvPr>
            <p:ph type="sldNum" sz="quarter" idx="12"/>
          </p:nvPr>
        </p:nvSpPr>
        <p:spPr/>
        <p:txBody>
          <a:bodyPr/>
          <a:lstStyle/>
          <a:p>
            <a:fld id="{5444D61A-D5EF-4AD7-8CFF-82B00AE13C42}" type="slidenum">
              <a:rPr lang="en-GB" smtClean="0"/>
              <a:pPr/>
              <a:t>33</a:t>
            </a:fld>
            <a:endParaRPr lang="en-GB"/>
          </a:p>
        </p:txBody>
      </p:sp>
    </p:spTree>
    <p:extLst>
      <p:ext uri="{BB962C8B-B14F-4D97-AF65-F5344CB8AC3E}">
        <p14:creationId xmlns:p14="http://schemas.microsoft.com/office/powerpoint/2010/main" val="550352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Group 290"/>
          <p:cNvGrpSpPr/>
          <p:nvPr/>
        </p:nvGrpSpPr>
        <p:grpSpPr>
          <a:xfrm>
            <a:off x="659857" y="4092777"/>
            <a:ext cx="7176546" cy="1129892"/>
            <a:chOff x="879068" y="4314161"/>
            <a:chExt cx="9570085" cy="1506736"/>
          </a:xfrm>
        </p:grpSpPr>
        <p:sp>
          <p:nvSpPr>
            <p:cNvPr id="35" name="Rectangle 34"/>
            <p:cNvSpPr/>
            <p:nvPr/>
          </p:nvSpPr>
          <p:spPr bwMode="auto">
            <a:xfrm>
              <a:off x="4128788" y="4907058"/>
              <a:ext cx="1538113" cy="3693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99291" fontAlgn="base">
                <a:spcBef>
                  <a:spcPct val="0"/>
                </a:spcBef>
                <a:spcAft>
                  <a:spcPct val="0"/>
                </a:spcAft>
                <a:defRPr/>
              </a:pPr>
              <a:r>
                <a:rPr lang="en-US" sz="1400" kern="0" dirty="0">
                  <a:solidFill>
                    <a:schemeClr val="tx1"/>
                  </a:solidFill>
                  <a:latin typeface="+mj-lt"/>
                  <a:ea typeface="Segoe UI" pitchFamily="34" charset="0"/>
                  <a:cs typeface="Segoe UI" pitchFamily="34" charset="0"/>
                </a:rPr>
                <a:t>ETL pipeline</a:t>
              </a:r>
            </a:p>
          </p:txBody>
        </p:sp>
        <p:cxnSp>
          <p:nvCxnSpPr>
            <p:cNvPr id="38" name="Straight Arrow Connector 37"/>
            <p:cNvCxnSpPr/>
            <p:nvPr/>
          </p:nvCxnSpPr>
          <p:spPr>
            <a:xfrm flipV="1">
              <a:off x="1950001" y="5096692"/>
              <a:ext cx="2178787"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3"/>
            </p:cNvCxnSpPr>
            <p:nvPr/>
          </p:nvCxnSpPr>
          <p:spPr>
            <a:xfrm flipV="1">
              <a:off x="5666901" y="5085058"/>
              <a:ext cx="1597616"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916096" y="5091724"/>
              <a:ext cx="1424922"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946348" y="4314161"/>
              <a:ext cx="3902992" cy="332399"/>
            </a:xfrm>
            <a:prstGeom prst="rect">
              <a:avLst/>
            </a:prstGeom>
            <a:noFill/>
          </p:spPr>
          <p:txBody>
            <a:bodyPr wrap="square" lIns="0" tIns="0" rIns="0" bIns="0" rtlCol="0" anchor="ctr">
              <a:noAutofit/>
            </a:bodyPr>
            <a:lstStyle/>
            <a:p>
              <a:pPr algn="ctr" defTabSz="685739">
                <a:defRPr/>
              </a:pPr>
              <a:r>
                <a:rPr lang="en-US" sz="1324" kern="0" dirty="0">
                  <a:latin typeface="+mj-lt"/>
                </a:rPr>
                <a:t>Dedicated ETL tools (e.g. SSIS)</a:t>
              </a:r>
            </a:p>
          </p:txBody>
        </p:sp>
        <p:cxnSp>
          <p:nvCxnSpPr>
            <p:cNvPr id="96" name="Straight Arrow Connector 95"/>
            <p:cNvCxnSpPr>
              <a:endCxn id="35" idx="0"/>
            </p:cNvCxnSpPr>
            <p:nvPr/>
          </p:nvCxnSpPr>
          <p:spPr>
            <a:xfrm>
              <a:off x="4897844" y="4635552"/>
              <a:ext cx="1" cy="271506"/>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993580" y="5557388"/>
              <a:ext cx="1301823" cy="215475"/>
            </a:xfrm>
            <a:prstGeom prst="rect">
              <a:avLst/>
            </a:prstGeom>
            <a:noFill/>
          </p:spPr>
          <p:txBody>
            <a:bodyPr wrap="none" lIns="0" tIns="0" rIns="0" bIns="0" rtlCol="0" anchor="ctr">
              <a:spAutoFit/>
            </a:bodyPr>
            <a:lstStyle/>
            <a:p>
              <a:pPr algn="ctr" defTabSz="685739">
                <a:defRPr/>
              </a:pPr>
              <a:r>
                <a:rPr lang="en-US" sz="1050" kern="0" dirty="0">
                  <a:latin typeface="+mj-lt"/>
                  <a:cs typeface="Segoe UI Semibold" panose="020B0702040204020203" pitchFamily="34" charset="0"/>
                </a:rPr>
                <a:t>Defined schema</a:t>
              </a:r>
            </a:p>
          </p:txBody>
        </p:sp>
        <p:sp>
          <p:nvSpPr>
            <p:cNvPr id="108" name="TextBox 107"/>
            <p:cNvSpPr txBox="1"/>
            <p:nvPr/>
          </p:nvSpPr>
          <p:spPr>
            <a:xfrm>
              <a:off x="8260917" y="4864102"/>
              <a:ext cx="630604" cy="215475"/>
            </a:xfrm>
            <a:prstGeom prst="rect">
              <a:avLst/>
            </a:prstGeom>
            <a:noFill/>
          </p:spPr>
          <p:txBody>
            <a:bodyPr wrap="none" lIns="0" tIns="0" rIns="0" bIns="0" rtlCol="0" anchor="ctr">
              <a:spAutoFit/>
            </a:bodyPr>
            <a:lstStyle/>
            <a:p>
              <a:pPr algn="ctr" defTabSz="685739">
                <a:defRPr/>
              </a:pPr>
              <a:r>
                <a:rPr lang="en-US" sz="1050" kern="0" dirty="0">
                  <a:latin typeface="+mj-lt"/>
                  <a:cs typeface="Segoe UI Semibold" panose="020B0702040204020203" pitchFamily="34" charset="0"/>
                </a:rPr>
                <a:t>Queries</a:t>
              </a:r>
            </a:p>
          </p:txBody>
        </p:sp>
        <p:sp>
          <p:nvSpPr>
            <p:cNvPr id="150" name="TextBox 149"/>
            <p:cNvSpPr txBox="1"/>
            <p:nvPr/>
          </p:nvSpPr>
          <p:spPr>
            <a:xfrm>
              <a:off x="9517784" y="5468624"/>
              <a:ext cx="600677" cy="215475"/>
            </a:xfrm>
            <a:prstGeom prst="rect">
              <a:avLst/>
            </a:prstGeom>
            <a:noFill/>
          </p:spPr>
          <p:txBody>
            <a:bodyPr wrap="none" lIns="0" tIns="0" rIns="0" bIns="0" rtlCol="0">
              <a:spAutoFit/>
            </a:bodyPr>
            <a:lstStyle/>
            <a:p>
              <a:pPr algn="ctr" defTabSz="685739">
                <a:defRPr/>
              </a:pPr>
              <a:r>
                <a:rPr lang="en-US" sz="1050" kern="0" dirty="0">
                  <a:latin typeface="+mj-lt"/>
                  <a:cs typeface="Segoe UI Semibold" panose="020B0702040204020203" pitchFamily="34" charset="0"/>
                </a:rPr>
                <a:t>Results</a:t>
              </a:r>
            </a:p>
          </p:txBody>
        </p:sp>
        <p:grpSp>
          <p:nvGrpSpPr>
            <p:cNvPr id="21" name="Group 20"/>
            <p:cNvGrpSpPr/>
            <p:nvPr/>
          </p:nvGrpSpPr>
          <p:grpSpPr>
            <a:xfrm>
              <a:off x="9187091" y="4752793"/>
              <a:ext cx="1262062" cy="677863"/>
              <a:chOff x="9187091" y="4637021"/>
              <a:chExt cx="1262062" cy="677863"/>
            </a:xfrm>
          </p:grpSpPr>
          <p:sp>
            <p:nvSpPr>
              <p:cNvPr id="151" name="Freeform 121"/>
              <p:cNvSpPr>
                <a:spLocks/>
              </p:cNvSpPr>
              <p:nvPr/>
            </p:nvSpPr>
            <p:spPr bwMode="auto">
              <a:xfrm>
                <a:off x="9349016" y="4637021"/>
                <a:ext cx="941387" cy="6048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rgbClr val="002050"/>
              </a:solidFill>
              <a:ln>
                <a:noFill/>
              </a:ln>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152" name="Freeform 122"/>
              <p:cNvSpPr>
                <a:spLocks/>
              </p:cNvSpPr>
              <p:nvPr/>
            </p:nvSpPr>
            <p:spPr bwMode="auto">
              <a:xfrm>
                <a:off x="9388704" y="4671946"/>
                <a:ext cx="862012" cy="5318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153" name="Freeform 123"/>
              <p:cNvSpPr>
                <a:spLocks/>
              </p:cNvSpPr>
              <p:nvPr/>
            </p:nvSpPr>
            <p:spPr bwMode="auto">
              <a:xfrm>
                <a:off x="9187091" y="5264084"/>
                <a:ext cx="1262062" cy="50800"/>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rgbClr val="002050"/>
              </a:solidFill>
              <a:ln>
                <a:noFill/>
              </a:ln>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154" name="Rectangle 124"/>
              <p:cNvSpPr>
                <a:spLocks noChangeArrowheads="1"/>
              </p:cNvSpPr>
              <p:nvPr/>
            </p:nvSpPr>
            <p:spPr bwMode="auto">
              <a:xfrm>
                <a:off x="9388704" y="4671946"/>
                <a:ext cx="862012" cy="531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155" name="Rectangle 125"/>
              <p:cNvSpPr>
                <a:spLocks noChangeArrowheads="1"/>
              </p:cNvSpPr>
              <p:nvPr/>
            </p:nvSpPr>
            <p:spPr bwMode="auto">
              <a:xfrm>
                <a:off x="9388704" y="4671946"/>
                <a:ext cx="8620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grpSp>
            <p:nvGrpSpPr>
              <p:cNvPr id="20" name="Group 19"/>
              <p:cNvGrpSpPr/>
              <p:nvPr/>
            </p:nvGrpSpPr>
            <p:grpSpPr>
              <a:xfrm>
                <a:off x="9526245" y="4747496"/>
                <a:ext cx="586931" cy="380713"/>
                <a:chOff x="6833102" y="3915976"/>
                <a:chExt cx="398304" cy="258360"/>
              </a:xfrm>
            </p:grpSpPr>
            <p:sp>
              <p:nvSpPr>
                <p:cNvPr id="209" name="Rectangle 208"/>
                <p:cNvSpPr>
                  <a:spLocks noChangeArrowheads="1"/>
                </p:cNvSpPr>
                <p:nvPr/>
              </p:nvSpPr>
              <p:spPr bwMode="auto">
                <a:xfrm>
                  <a:off x="7172199" y="3915976"/>
                  <a:ext cx="59207" cy="25836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210" name="Rectangle 209"/>
                <p:cNvSpPr>
                  <a:spLocks noChangeArrowheads="1"/>
                </p:cNvSpPr>
                <p:nvPr/>
              </p:nvSpPr>
              <p:spPr bwMode="auto">
                <a:xfrm>
                  <a:off x="7088772" y="4107054"/>
                  <a:ext cx="59207" cy="67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211" name="Rectangle 210"/>
                <p:cNvSpPr>
                  <a:spLocks noChangeArrowheads="1"/>
                </p:cNvSpPr>
                <p:nvPr/>
              </p:nvSpPr>
              <p:spPr bwMode="auto">
                <a:xfrm>
                  <a:off x="7005342" y="3996714"/>
                  <a:ext cx="61899" cy="17762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212" name="Rectangle 211"/>
                <p:cNvSpPr>
                  <a:spLocks noChangeArrowheads="1"/>
                </p:cNvSpPr>
                <p:nvPr/>
              </p:nvSpPr>
              <p:spPr bwMode="auto">
                <a:xfrm>
                  <a:off x="6919222" y="3950961"/>
                  <a:ext cx="56517" cy="22337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sp>
              <p:nvSpPr>
                <p:cNvPr id="213" name="Rectangle 212"/>
                <p:cNvSpPr>
                  <a:spLocks noChangeArrowheads="1"/>
                </p:cNvSpPr>
                <p:nvPr/>
              </p:nvSpPr>
              <p:spPr bwMode="auto">
                <a:xfrm>
                  <a:off x="6833102" y="4034391"/>
                  <a:ext cx="59207" cy="13994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GB" sz="1350" kern="0" dirty="0">
                    <a:latin typeface="+mj-lt"/>
                  </a:endParaRPr>
                </a:p>
              </p:txBody>
            </p:sp>
          </p:grpSp>
        </p:grpSp>
        <p:grpSp>
          <p:nvGrpSpPr>
            <p:cNvPr id="24" name="Group 23"/>
            <p:cNvGrpSpPr/>
            <p:nvPr/>
          </p:nvGrpSpPr>
          <p:grpSpPr>
            <a:xfrm>
              <a:off x="879068" y="4362552"/>
              <a:ext cx="1070933" cy="1458345"/>
              <a:chOff x="879068" y="4467684"/>
              <a:chExt cx="1070933" cy="1458345"/>
            </a:xfrm>
          </p:grpSpPr>
          <p:grpSp>
            <p:nvGrpSpPr>
              <p:cNvPr id="19" name="Group 18"/>
              <p:cNvGrpSpPr/>
              <p:nvPr/>
            </p:nvGrpSpPr>
            <p:grpSpPr>
              <a:xfrm>
                <a:off x="879068" y="4467684"/>
                <a:ext cx="1070933" cy="685800"/>
                <a:chOff x="879068" y="5604818"/>
                <a:chExt cx="1070933" cy="685800"/>
              </a:xfrm>
            </p:grpSpPr>
            <p:sp>
              <p:nvSpPr>
                <p:cNvPr id="143" name="Rectangle 142"/>
                <p:cNvSpPr/>
                <p:nvPr>
                  <p:custDataLst>
                    <p:tags r:id="rId2"/>
                  </p:custDataLst>
                </p:nvPr>
              </p:nvSpPr>
              <p:spPr bwMode="auto">
                <a:xfrm>
                  <a:off x="879068" y="5604818"/>
                  <a:ext cx="1070933" cy="685800"/>
                </a:xfrm>
                <a:prstGeom prst="rect">
                  <a:avLst/>
                </a:prstGeom>
                <a:solidFill>
                  <a:schemeClr val="tx2">
                    <a:lumMod val="40000"/>
                    <a:lumOff val="60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8" tIns="34285" rIns="51428" bIns="20571" numCol="1" spcCol="0" rtlCol="0" fromWordArt="0" anchor="b" anchorCtr="0" forceAA="0" compatLnSpc="1">
                  <a:prstTxWarp prst="textNoShape">
                    <a:avLst/>
                  </a:prstTxWarp>
                  <a:noAutofit/>
                </a:bodyPr>
                <a:lstStyle/>
                <a:p>
                  <a:pPr algn="ctr" defTabSz="699291">
                    <a:defRPr/>
                  </a:pPr>
                  <a:r>
                    <a:rPr lang="en-US" sz="750" kern="0" dirty="0">
                      <a:solidFill>
                        <a:schemeClr val="tx1"/>
                      </a:solidFill>
                      <a:latin typeface="+mj-lt"/>
                    </a:rPr>
                    <a:t>Relational</a:t>
                  </a:r>
                </a:p>
              </p:txBody>
            </p:sp>
            <p:sp>
              <p:nvSpPr>
                <p:cNvPr id="144" name="Donut 18"/>
                <p:cNvSpPr/>
                <p:nvPr/>
              </p:nvSpPr>
              <p:spPr>
                <a:xfrm rot="20250901">
                  <a:off x="1177048"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900" kern="0" dirty="0">
                    <a:solidFill>
                      <a:schemeClr val="tx1"/>
                    </a:solidFill>
                    <a:latin typeface="+mj-lt"/>
                  </a:endParaRPr>
                </a:p>
              </p:txBody>
            </p:sp>
          </p:grpSp>
          <p:sp>
            <p:nvSpPr>
              <p:cNvPr id="281" name="Rectangle 280"/>
              <p:cNvSpPr/>
              <p:nvPr>
                <p:custDataLst>
                  <p:tags r:id="rId1"/>
                </p:custDataLst>
              </p:nvPr>
            </p:nvSpPr>
            <p:spPr bwMode="auto">
              <a:xfrm>
                <a:off x="879068" y="5240229"/>
                <a:ext cx="1070933" cy="685800"/>
              </a:xfrm>
              <a:prstGeom prst="rect">
                <a:avLst/>
              </a:prstGeom>
              <a:solidFill>
                <a:schemeClr val="tx2">
                  <a:lumMod val="40000"/>
                  <a:lumOff val="60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8" tIns="34285" rIns="51428" bIns="20571" numCol="1" spcCol="0" rtlCol="0" fromWordArt="0" anchor="b" anchorCtr="0" forceAA="0" compatLnSpc="1">
                <a:prstTxWarp prst="textNoShape">
                  <a:avLst/>
                </a:prstTxWarp>
                <a:noAutofit/>
              </a:bodyPr>
              <a:lstStyle/>
              <a:p>
                <a:pPr algn="ctr" defTabSz="699291">
                  <a:defRPr/>
                </a:pPr>
                <a:r>
                  <a:rPr lang="en-US" sz="750" kern="0" dirty="0">
                    <a:solidFill>
                      <a:schemeClr val="tx1"/>
                    </a:solidFill>
                    <a:latin typeface="+mj-lt"/>
                  </a:rPr>
                  <a:t>LOB Applications</a:t>
                </a:r>
              </a:p>
            </p:txBody>
          </p:sp>
          <p:sp>
            <p:nvSpPr>
              <p:cNvPr id="282" name="Round Diagonal Corner Rectangle 53"/>
              <p:cNvSpPr/>
              <p:nvPr/>
            </p:nvSpPr>
            <p:spPr bwMode="auto">
              <a:xfrm>
                <a:off x="1288718" y="5303054"/>
                <a:ext cx="251633" cy="286423"/>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34285" bIns="68570" numCol="1" spcCol="0" rtlCol="0" fromWordArt="0" anchor="b" anchorCtr="0" forceAA="0" compatLnSpc="1">
                <a:prstTxWarp prst="textNoShape">
                  <a:avLst/>
                </a:prstTxWarp>
                <a:noAutofit/>
              </a:bodyPr>
              <a:lstStyle/>
              <a:p>
                <a:pPr algn="ctr" defTabSz="685513" fontAlgn="base">
                  <a:spcBef>
                    <a:spcPct val="0"/>
                  </a:spcBef>
                  <a:spcAft>
                    <a:spcPct val="0"/>
                  </a:spcAft>
                  <a:defRPr/>
                </a:pPr>
                <a:endParaRPr lang="en-US" sz="1350" kern="0" spc="-38" dirty="0">
                  <a:solidFill>
                    <a:schemeClr val="tx1"/>
                  </a:solidFill>
                  <a:latin typeface="+mj-lt"/>
                  <a:ea typeface="Segoe UI" pitchFamily="34" charset="0"/>
                  <a:cs typeface="Segoe UI" pitchFamily="34" charset="0"/>
                </a:endParaRPr>
              </a:p>
            </p:txBody>
          </p:sp>
        </p:grpSp>
        <p:grpSp>
          <p:nvGrpSpPr>
            <p:cNvPr id="283" name="Group 282"/>
            <p:cNvGrpSpPr>
              <a:grpSpLocks noChangeAspect="1"/>
            </p:cNvGrpSpPr>
            <p:nvPr/>
          </p:nvGrpSpPr>
          <p:grpSpPr>
            <a:xfrm>
              <a:off x="7271302" y="4673060"/>
              <a:ext cx="644794" cy="837329"/>
              <a:chOff x="377825" y="1184276"/>
              <a:chExt cx="1020763" cy="1325563"/>
            </a:xfrm>
            <a:solidFill>
              <a:schemeClr val="accent1"/>
            </a:solidFill>
          </p:grpSpPr>
          <p:sp>
            <p:nvSpPr>
              <p:cNvPr id="284"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dirty="0">
                  <a:latin typeface="+mj-lt"/>
                </a:endParaRPr>
              </a:p>
            </p:txBody>
          </p:sp>
          <p:sp>
            <p:nvSpPr>
              <p:cNvPr id="28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dirty="0">
                  <a:latin typeface="+mj-lt"/>
                </a:endParaRPr>
              </a:p>
            </p:txBody>
          </p:sp>
        </p:grpSp>
      </p:grpSp>
      <p:sp>
        <p:nvSpPr>
          <p:cNvPr id="2" name="Title 1"/>
          <p:cNvSpPr>
            <a:spLocks noGrp="1"/>
          </p:cNvSpPr>
          <p:nvPr>
            <p:ph type="title"/>
          </p:nvPr>
        </p:nvSpPr>
        <p:spPr/>
        <p:txBody>
          <a:bodyPr/>
          <a:lstStyle/>
          <a:p>
            <a:r>
              <a:rPr lang="en-US" noProof="0" dirty="0"/>
              <a:t>Traditional business analytics process</a:t>
            </a:r>
          </a:p>
        </p:txBody>
      </p:sp>
      <p:sp>
        <p:nvSpPr>
          <p:cNvPr id="3" name="Slide Number Placeholder 2"/>
          <p:cNvSpPr>
            <a:spLocks noGrp="1"/>
          </p:cNvSpPr>
          <p:nvPr>
            <p:ph type="sldNum" sz="quarter" idx="4294967295"/>
          </p:nvPr>
        </p:nvSpPr>
        <p:spPr>
          <a:xfrm>
            <a:off x="8727304" y="5828805"/>
            <a:ext cx="416697" cy="100381"/>
          </a:xfrm>
          <a:prstGeom prst="rect">
            <a:avLst/>
          </a:prstGeom>
        </p:spPr>
        <p:txBody>
          <a:bodyPr/>
          <a:lstStyle/>
          <a:p>
            <a:pPr defTabSz="685739">
              <a:defRPr/>
            </a:pPr>
            <a:fld id="{75FAD755-3BD0-2447-A9DF-109DAABEFD99}" type="slidenum">
              <a:rPr lang="en-US" sz="1350" kern="0">
                <a:solidFill>
                  <a:sysClr val="windowText" lastClr="000000"/>
                </a:solidFill>
                <a:latin typeface="+mj-lt"/>
              </a:rPr>
              <a:pPr defTabSz="685739">
                <a:defRPr/>
              </a:pPr>
              <a:t>34</a:t>
            </a:fld>
            <a:endParaRPr lang="en-US" sz="1350" kern="0" dirty="0">
              <a:solidFill>
                <a:sysClr val="windowText" lastClr="000000"/>
              </a:solidFill>
              <a:latin typeface="+mj-lt"/>
            </a:endParaRPr>
          </a:p>
        </p:txBody>
      </p:sp>
      <p:grpSp>
        <p:nvGrpSpPr>
          <p:cNvPr id="9" name="Group 8"/>
          <p:cNvGrpSpPr/>
          <p:nvPr/>
        </p:nvGrpSpPr>
        <p:grpSpPr>
          <a:xfrm>
            <a:off x="6622919" y="1806123"/>
            <a:ext cx="2194248" cy="2194248"/>
            <a:chOff x="5362071" y="1172650"/>
            <a:chExt cx="2926079" cy="2926078"/>
          </a:xfrm>
        </p:grpSpPr>
        <p:sp>
          <p:nvSpPr>
            <p:cNvPr id="90" name="Block Arc 89"/>
            <p:cNvSpPr/>
            <p:nvPr/>
          </p:nvSpPr>
          <p:spPr bwMode="auto">
            <a:xfrm rot="20944188">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68567" tIns="34284" rIns="68567" bIns="3428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513" fontAlgn="base">
                <a:spcBef>
                  <a:spcPct val="0"/>
                </a:spcBef>
                <a:spcAft>
                  <a:spcPct val="0"/>
                </a:spcAft>
                <a:defRPr/>
              </a:pPr>
              <a:endParaRPr lang="en-US" sz="1500" kern="0" dirty="0">
                <a:gradFill>
                  <a:gsLst>
                    <a:gs pos="0">
                      <a:srgbClr val="FFFFFF"/>
                    </a:gs>
                    <a:gs pos="100000">
                      <a:srgbClr val="FFFFFF"/>
                    </a:gs>
                  </a:gsLst>
                  <a:lin ang="5400000" scaled="0"/>
                </a:gradFill>
                <a:latin typeface="+mj-lt"/>
              </a:endParaRPr>
            </a:p>
          </p:txBody>
        </p:sp>
        <p:sp>
          <p:nvSpPr>
            <p:cNvPr id="89" name="Block Arc 32"/>
            <p:cNvSpPr/>
            <p:nvPr/>
          </p:nvSpPr>
          <p:spPr bwMode="auto">
            <a:xfrm rot="20943300">
              <a:off x="7336019" y="1888721"/>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65828" tIns="32914" rIns="65828" bIns="329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8119" fontAlgn="base">
                <a:spcBef>
                  <a:spcPct val="0"/>
                </a:spcBef>
                <a:spcAft>
                  <a:spcPct val="0"/>
                </a:spcAft>
                <a:defRPr/>
              </a:pPr>
              <a:endParaRPr lang="en-US" kern="0" dirty="0">
                <a:solidFill>
                  <a:srgbClr val="FFFFFF"/>
                </a:solidFill>
                <a:latin typeface="+mj-lt"/>
              </a:endParaRPr>
            </a:p>
          </p:txBody>
        </p:sp>
        <p:sp>
          <p:nvSpPr>
            <p:cNvPr id="73" name="Rectangle 72"/>
            <p:cNvSpPr/>
            <p:nvPr/>
          </p:nvSpPr>
          <p:spPr>
            <a:xfrm rot="4247000">
              <a:off x="5754906" y="1656933"/>
              <a:ext cx="2120354" cy="2066631"/>
            </a:xfrm>
            <a:prstGeom prst="rect">
              <a:avLst/>
            </a:prstGeom>
            <a:noFill/>
          </p:spPr>
          <p:txBody>
            <a:bodyPr spcFirstLastPara="1" wrap="none" lIns="73129" tIns="36564" rIns="73129" bIns="36564"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739">
                <a:defRPr/>
              </a:pPr>
              <a:r>
                <a:rPr lang="en-US" sz="825" b="1" kern="0" dirty="0">
                  <a:gradFill>
                    <a:gsLst>
                      <a:gs pos="0">
                        <a:srgbClr val="FFFFFF"/>
                      </a:gs>
                      <a:gs pos="100000">
                        <a:srgbClr val="FFFFFF"/>
                      </a:gs>
                    </a:gsLst>
                    <a:lin ang="5400000" scaled="0"/>
                  </a:gradFill>
                  <a:latin typeface="+mj-lt"/>
                </a:rPr>
                <a:t>Identify </a:t>
              </a:r>
              <a:br>
                <a:rPr lang="en-US" sz="825" b="1" kern="0" dirty="0">
                  <a:gradFill>
                    <a:gsLst>
                      <a:gs pos="0">
                        <a:srgbClr val="FFFFFF"/>
                      </a:gs>
                      <a:gs pos="100000">
                        <a:srgbClr val="FFFFFF"/>
                      </a:gs>
                    </a:gsLst>
                    <a:lin ang="5400000" scaled="0"/>
                  </a:gradFill>
                  <a:latin typeface="+mj-lt"/>
                </a:rPr>
              </a:br>
              <a:r>
                <a:rPr lang="en-US" sz="825" b="1" kern="0" dirty="0">
                  <a:gradFill>
                    <a:gsLst>
                      <a:gs pos="0">
                        <a:srgbClr val="FFFFFF"/>
                      </a:gs>
                      <a:gs pos="100000">
                        <a:srgbClr val="FFFFFF"/>
                      </a:gs>
                    </a:gsLst>
                    <a:lin ang="5400000" scaled="0"/>
                  </a:gradFill>
                  <a:latin typeface="+mj-lt"/>
                </a:rPr>
                <a:t>data schema</a:t>
              </a:r>
              <a:br>
                <a:rPr lang="en-US" sz="825" b="1" kern="0" dirty="0">
                  <a:gradFill>
                    <a:gsLst>
                      <a:gs pos="0">
                        <a:srgbClr val="FFFFFF"/>
                      </a:gs>
                      <a:gs pos="100000">
                        <a:srgbClr val="FFFFFF"/>
                      </a:gs>
                    </a:gsLst>
                    <a:lin ang="5400000" scaled="0"/>
                  </a:gradFill>
                  <a:latin typeface="+mj-lt"/>
                </a:rPr>
              </a:br>
              <a:r>
                <a:rPr lang="en-US" sz="825" b="1" kern="0" dirty="0">
                  <a:gradFill>
                    <a:gsLst>
                      <a:gs pos="0">
                        <a:srgbClr val="FFFFFF"/>
                      </a:gs>
                      <a:gs pos="100000">
                        <a:srgbClr val="FFFFFF"/>
                      </a:gs>
                    </a:gsLst>
                    <a:lin ang="5400000" scaled="0"/>
                  </a:gradFill>
                  <a:latin typeface="+mj-lt"/>
                </a:rPr>
                <a:t>and queries</a:t>
              </a:r>
            </a:p>
          </p:txBody>
        </p:sp>
      </p:grpSp>
      <p:grpSp>
        <p:nvGrpSpPr>
          <p:cNvPr id="10" name="Group 9"/>
          <p:cNvGrpSpPr/>
          <p:nvPr/>
        </p:nvGrpSpPr>
        <p:grpSpPr>
          <a:xfrm>
            <a:off x="6622918" y="1806123"/>
            <a:ext cx="2194248" cy="2194248"/>
            <a:chOff x="5362070" y="1172651"/>
            <a:chExt cx="2926079" cy="2926078"/>
          </a:xfrm>
        </p:grpSpPr>
        <p:sp>
          <p:nvSpPr>
            <p:cNvPr id="91" name="Block Arc 90"/>
            <p:cNvSpPr/>
            <p:nvPr/>
          </p:nvSpPr>
          <p:spPr bwMode="auto">
            <a:xfrm rot="3673455">
              <a:off x="5362071"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68567" tIns="34284" rIns="68567" bIns="3428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513" fontAlgn="base">
                <a:spcBef>
                  <a:spcPct val="0"/>
                </a:spcBef>
                <a:spcAft>
                  <a:spcPct val="0"/>
                </a:spcAft>
                <a:defRPr/>
              </a:pPr>
              <a:endParaRPr lang="en-US" sz="1500" kern="0" dirty="0">
                <a:gradFill>
                  <a:gsLst>
                    <a:gs pos="0">
                      <a:srgbClr val="FFFFFF"/>
                    </a:gs>
                    <a:gs pos="100000">
                      <a:srgbClr val="FFFFFF"/>
                    </a:gs>
                  </a:gsLst>
                  <a:lin ang="5400000" scaled="0"/>
                </a:gradFill>
                <a:latin typeface="+mj-lt"/>
              </a:endParaRPr>
            </a:p>
          </p:txBody>
        </p:sp>
        <p:sp>
          <p:nvSpPr>
            <p:cNvPr id="85" name="Block Arc 32"/>
            <p:cNvSpPr/>
            <p:nvPr/>
          </p:nvSpPr>
          <p:spPr bwMode="auto">
            <a:xfrm rot="3684843">
              <a:off x="7057358" y="2700843"/>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65828" tIns="32914" rIns="65828" bIns="329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8119" fontAlgn="base">
                <a:spcBef>
                  <a:spcPct val="0"/>
                </a:spcBef>
                <a:spcAft>
                  <a:spcPct val="0"/>
                </a:spcAft>
                <a:defRPr/>
              </a:pPr>
              <a:endParaRPr lang="en-US" kern="0" dirty="0">
                <a:solidFill>
                  <a:srgbClr val="FFFFFF"/>
                </a:solidFill>
                <a:latin typeface="+mj-lt"/>
              </a:endParaRPr>
            </a:p>
          </p:txBody>
        </p:sp>
        <p:sp>
          <p:nvSpPr>
            <p:cNvPr id="79" name="Rectangle 78"/>
            <p:cNvSpPr/>
            <p:nvPr/>
          </p:nvSpPr>
          <p:spPr>
            <a:xfrm rot="19351157">
              <a:off x="5729496" y="1621330"/>
              <a:ext cx="2262520" cy="2133296"/>
            </a:xfrm>
            <a:prstGeom prst="rect">
              <a:avLst/>
            </a:prstGeom>
            <a:noFill/>
          </p:spPr>
          <p:txBody>
            <a:bodyPr spcFirstLastPara="1" wrap="none" lIns="73129" tIns="36564" rIns="73129" bIns="36564"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739">
                <a:defRPr/>
              </a:pPr>
              <a:r>
                <a:rPr lang="en-US" sz="825" b="1" kern="0" dirty="0">
                  <a:gradFill>
                    <a:gsLst>
                      <a:gs pos="0">
                        <a:srgbClr val="FFFFFF"/>
                      </a:gs>
                      <a:gs pos="86000">
                        <a:srgbClr val="FFFFFF"/>
                      </a:gs>
                    </a:gsLst>
                    <a:lin ang="5400000" scaled="0"/>
                  </a:gradFill>
                  <a:latin typeface="+mj-lt"/>
                </a:rPr>
                <a:t>Identify </a:t>
              </a:r>
              <a:br>
                <a:rPr lang="en-US" sz="825" b="1" kern="0" dirty="0">
                  <a:gradFill>
                    <a:gsLst>
                      <a:gs pos="0">
                        <a:srgbClr val="FFFFFF"/>
                      </a:gs>
                      <a:gs pos="86000">
                        <a:srgbClr val="FFFFFF"/>
                      </a:gs>
                    </a:gsLst>
                    <a:lin ang="5400000" scaled="0"/>
                  </a:gradFill>
                  <a:latin typeface="+mj-lt"/>
                </a:rPr>
              </a:br>
              <a:r>
                <a:rPr lang="en-US" sz="825" b="1" kern="0" dirty="0">
                  <a:gradFill>
                    <a:gsLst>
                      <a:gs pos="0">
                        <a:srgbClr val="FFFFFF"/>
                      </a:gs>
                      <a:gs pos="86000">
                        <a:srgbClr val="FFFFFF"/>
                      </a:gs>
                    </a:gsLst>
                    <a:lin ang="5400000" scaled="0"/>
                  </a:gradFill>
                  <a:latin typeface="+mj-lt"/>
                </a:rPr>
                <a:t>data sources</a:t>
              </a:r>
            </a:p>
          </p:txBody>
        </p:sp>
      </p:grpSp>
      <p:grpSp>
        <p:nvGrpSpPr>
          <p:cNvPr id="17" name="Group 16"/>
          <p:cNvGrpSpPr/>
          <p:nvPr/>
        </p:nvGrpSpPr>
        <p:grpSpPr>
          <a:xfrm>
            <a:off x="6622919" y="1806123"/>
            <a:ext cx="2194248" cy="2194248"/>
            <a:chOff x="5362071" y="1172650"/>
            <a:chExt cx="2926079" cy="2926078"/>
          </a:xfrm>
        </p:grpSpPr>
        <p:sp>
          <p:nvSpPr>
            <p:cNvPr id="93" name="Block Arc 92"/>
            <p:cNvSpPr/>
            <p:nvPr/>
          </p:nvSpPr>
          <p:spPr bwMode="auto">
            <a:xfrm rot="12332130">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68567" tIns="34284" rIns="68567" bIns="3428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513" fontAlgn="base">
                <a:spcBef>
                  <a:spcPct val="0"/>
                </a:spcBef>
                <a:spcAft>
                  <a:spcPct val="0"/>
                </a:spcAft>
                <a:defRPr/>
              </a:pPr>
              <a:endParaRPr lang="en-US" sz="1500" kern="0" dirty="0">
                <a:latin typeface="+mj-lt"/>
              </a:endParaRPr>
            </a:p>
          </p:txBody>
        </p:sp>
        <p:sp>
          <p:nvSpPr>
            <p:cNvPr id="87" name="Block Arc 32"/>
            <p:cNvSpPr/>
            <p:nvPr/>
          </p:nvSpPr>
          <p:spPr bwMode="auto">
            <a:xfrm rot="12350672">
              <a:off x="5952048" y="1861100"/>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65828" tIns="32914" rIns="65828" bIns="329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8119" fontAlgn="base">
                <a:spcBef>
                  <a:spcPct val="0"/>
                </a:spcBef>
                <a:spcAft>
                  <a:spcPct val="0"/>
                </a:spcAft>
                <a:defRPr/>
              </a:pPr>
              <a:endParaRPr lang="en-US" kern="0" dirty="0">
                <a:latin typeface="+mj-lt"/>
              </a:endParaRPr>
            </a:p>
          </p:txBody>
        </p:sp>
        <p:sp>
          <p:nvSpPr>
            <p:cNvPr id="83" name="Rectangle 82"/>
            <p:cNvSpPr/>
            <p:nvPr/>
          </p:nvSpPr>
          <p:spPr>
            <a:xfrm rot="17428600">
              <a:off x="5659039" y="1633301"/>
              <a:ext cx="2147006" cy="1979430"/>
            </a:xfrm>
            <a:prstGeom prst="rect">
              <a:avLst/>
            </a:prstGeom>
            <a:noFill/>
          </p:spPr>
          <p:txBody>
            <a:bodyPr spcFirstLastPara="1" wrap="none" lIns="73129" tIns="36564" rIns="73129" bIns="36564"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739">
                <a:defRPr/>
              </a:pPr>
              <a:r>
                <a:rPr lang="en-US" sz="825" b="1" kern="0" dirty="0">
                  <a:latin typeface="+mj-lt"/>
                </a:rPr>
                <a:t>Create reports</a:t>
              </a:r>
              <a:br>
                <a:rPr lang="en-US" sz="825" b="1" kern="0" dirty="0">
                  <a:latin typeface="+mj-lt"/>
                </a:rPr>
              </a:br>
              <a:r>
                <a:rPr lang="en-US" sz="825" b="1" kern="0" dirty="0">
                  <a:latin typeface="+mj-lt"/>
                </a:rPr>
                <a:t>Do analytics</a:t>
              </a:r>
            </a:p>
          </p:txBody>
        </p:sp>
      </p:grpSp>
      <p:grpSp>
        <p:nvGrpSpPr>
          <p:cNvPr id="16" name="Group 15"/>
          <p:cNvGrpSpPr/>
          <p:nvPr/>
        </p:nvGrpSpPr>
        <p:grpSpPr>
          <a:xfrm>
            <a:off x="6622919" y="1806123"/>
            <a:ext cx="2194248" cy="2194248"/>
            <a:chOff x="5362071" y="1172651"/>
            <a:chExt cx="2926079" cy="2926078"/>
          </a:xfrm>
        </p:grpSpPr>
        <p:sp>
          <p:nvSpPr>
            <p:cNvPr id="92" name="Block Arc 91"/>
            <p:cNvSpPr/>
            <p:nvPr/>
          </p:nvSpPr>
          <p:spPr bwMode="auto">
            <a:xfrm rot="8002982">
              <a:off x="5362072"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68567" tIns="34284" rIns="68567" bIns="3428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513" fontAlgn="base">
                <a:spcBef>
                  <a:spcPct val="0"/>
                </a:spcBef>
                <a:spcAft>
                  <a:spcPct val="0"/>
                </a:spcAft>
                <a:defRPr/>
              </a:pPr>
              <a:endParaRPr lang="en-US" sz="1500" kern="0" dirty="0">
                <a:latin typeface="+mj-lt"/>
              </a:endParaRPr>
            </a:p>
          </p:txBody>
        </p:sp>
        <p:sp>
          <p:nvSpPr>
            <p:cNvPr id="86" name="Block Arc 32"/>
            <p:cNvSpPr/>
            <p:nvPr/>
          </p:nvSpPr>
          <p:spPr bwMode="auto">
            <a:xfrm rot="8009585">
              <a:off x="6198420" y="2685554"/>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65828" tIns="32914" rIns="65828" bIns="329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8119" fontAlgn="base">
                <a:spcBef>
                  <a:spcPct val="0"/>
                </a:spcBef>
                <a:spcAft>
                  <a:spcPct val="0"/>
                </a:spcAft>
                <a:defRPr/>
              </a:pPr>
              <a:endParaRPr lang="en-US" kern="0" dirty="0">
                <a:latin typeface="+mj-lt"/>
              </a:endParaRPr>
            </a:p>
          </p:txBody>
        </p:sp>
        <p:sp>
          <p:nvSpPr>
            <p:cNvPr id="84" name="Rectangle 83"/>
            <p:cNvSpPr/>
            <p:nvPr/>
          </p:nvSpPr>
          <p:spPr>
            <a:xfrm rot="2101838">
              <a:off x="5621656" y="1616578"/>
              <a:ext cx="2262520" cy="2133296"/>
            </a:xfrm>
            <a:prstGeom prst="rect">
              <a:avLst/>
            </a:prstGeom>
            <a:noFill/>
          </p:spPr>
          <p:txBody>
            <a:bodyPr spcFirstLastPara="1" wrap="none" lIns="73129" tIns="36564" rIns="73129" bIns="36564"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739">
                <a:defRPr/>
              </a:pPr>
              <a:r>
                <a:rPr lang="en-US" sz="825" b="1" kern="0" dirty="0">
                  <a:latin typeface="+mj-lt"/>
                </a:rPr>
                <a:t>Create ETL </a:t>
              </a:r>
              <a:br>
                <a:rPr lang="en-US" sz="825" b="1" kern="0" dirty="0">
                  <a:latin typeface="+mj-lt"/>
                </a:rPr>
              </a:br>
              <a:r>
                <a:rPr lang="en-US" sz="825" b="1" kern="0" dirty="0">
                  <a:latin typeface="+mj-lt"/>
                </a:rPr>
                <a:t>pipeline </a:t>
              </a:r>
            </a:p>
          </p:txBody>
        </p:sp>
      </p:grpSp>
      <p:grpSp>
        <p:nvGrpSpPr>
          <p:cNvPr id="8" name="Group 7"/>
          <p:cNvGrpSpPr/>
          <p:nvPr/>
        </p:nvGrpSpPr>
        <p:grpSpPr>
          <a:xfrm>
            <a:off x="6622918" y="1806123"/>
            <a:ext cx="2194248" cy="2194248"/>
            <a:chOff x="5362070" y="1172651"/>
            <a:chExt cx="2926079" cy="2926078"/>
          </a:xfrm>
        </p:grpSpPr>
        <p:sp>
          <p:nvSpPr>
            <p:cNvPr id="95" name="Block Arc 94"/>
            <p:cNvSpPr/>
            <p:nvPr/>
          </p:nvSpPr>
          <p:spPr bwMode="auto">
            <a:xfrm rot="16573667">
              <a:off x="5362071" y="1172650"/>
              <a:ext cx="2926078" cy="2926079"/>
            </a:xfrm>
            <a:prstGeom prst="blockArc">
              <a:avLst>
                <a:gd name="adj1" fmla="val 19174529"/>
                <a:gd name="adj2" fmla="val 1738992"/>
                <a:gd name="adj3" fmla="val 18359"/>
              </a:avLst>
            </a:prstGeom>
            <a:solidFill>
              <a:schemeClr val="accent1"/>
            </a:solidFill>
            <a:ln w="9525" cap="flat" cmpd="sng" algn="ctr">
              <a:noFill/>
              <a:prstDash val="solid"/>
              <a:headEnd type="none" w="med" len="med"/>
              <a:tailEnd type="none" w="med" len="med"/>
            </a:ln>
            <a:effectLst/>
          </p:spPr>
          <p:txBody>
            <a:bodyPr vert="horz" wrap="square" lIns="68567" tIns="34284" rIns="68567" bIns="3428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513" fontAlgn="base">
                <a:spcBef>
                  <a:spcPct val="0"/>
                </a:spcBef>
                <a:spcAft>
                  <a:spcPct val="0"/>
                </a:spcAft>
                <a:defRPr/>
              </a:pPr>
              <a:endParaRPr lang="en-US" sz="1500" kern="0" dirty="0">
                <a:gradFill>
                  <a:gsLst>
                    <a:gs pos="0">
                      <a:srgbClr val="FFFFFF"/>
                    </a:gs>
                    <a:gs pos="100000">
                      <a:srgbClr val="FFFFFF"/>
                    </a:gs>
                  </a:gsLst>
                  <a:lin ang="5400000" scaled="0"/>
                </a:gradFill>
                <a:latin typeface="+mj-lt"/>
              </a:endParaRPr>
            </a:p>
          </p:txBody>
        </p:sp>
        <p:sp>
          <p:nvSpPr>
            <p:cNvPr id="88" name="Block Arc 32"/>
            <p:cNvSpPr/>
            <p:nvPr/>
          </p:nvSpPr>
          <p:spPr bwMode="auto">
            <a:xfrm rot="16624349">
              <a:off x="6657616" y="1376805"/>
              <a:ext cx="362840" cy="1047066"/>
            </a:xfrm>
            <a:custGeom>
              <a:avLst/>
              <a:gdLst/>
              <a:ahLst/>
              <a:cxnLst/>
              <a:rect l="l" t="t" r="r" b="b"/>
              <a:pathLst>
                <a:path w="497679" h="1436180">
                  <a:moveTo>
                    <a:pt x="485475" y="646717"/>
                  </a:moveTo>
                  <a:cubicBezTo>
                    <a:pt x="519499" y="888561"/>
                    <a:pt x="482703" y="1140010"/>
                    <a:pt x="371075" y="1368398"/>
                  </a:cubicBezTo>
                  <a:lnTo>
                    <a:pt x="461822" y="1417694"/>
                  </a:lnTo>
                  <a:lnTo>
                    <a:pt x="194534" y="1436180"/>
                  </a:lnTo>
                  <a:lnTo>
                    <a:pt x="64559" y="1201891"/>
                  </a:lnTo>
                  <a:lnTo>
                    <a:pt x="145565" y="1245895"/>
                  </a:lnTo>
                  <a:cubicBezTo>
                    <a:pt x="315843" y="891703"/>
                    <a:pt x="259268" y="469128"/>
                    <a:pt x="0" y="171110"/>
                  </a:cubicBezTo>
                  <a:lnTo>
                    <a:pt x="150635" y="140254"/>
                  </a:lnTo>
                  <a:lnTo>
                    <a:pt x="188385" y="0"/>
                  </a:lnTo>
                  <a:cubicBezTo>
                    <a:pt x="352534" y="185898"/>
                    <a:pt x="452422" y="411775"/>
                    <a:pt x="485475" y="646717"/>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65828" tIns="32914" rIns="65828" bIns="329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8119" fontAlgn="base">
                <a:spcBef>
                  <a:spcPct val="0"/>
                </a:spcBef>
                <a:spcAft>
                  <a:spcPct val="0"/>
                </a:spcAft>
                <a:defRPr/>
              </a:pPr>
              <a:endParaRPr lang="en-US" kern="0" dirty="0">
                <a:solidFill>
                  <a:srgbClr val="FFFFFF"/>
                </a:solidFill>
                <a:latin typeface="+mj-lt"/>
              </a:endParaRPr>
            </a:p>
          </p:txBody>
        </p:sp>
        <p:sp>
          <p:nvSpPr>
            <p:cNvPr id="97" name="Rectangle 96"/>
            <p:cNvSpPr/>
            <p:nvPr/>
          </p:nvSpPr>
          <p:spPr>
            <a:xfrm>
              <a:off x="5792706" y="1536832"/>
              <a:ext cx="2120354" cy="2066631"/>
            </a:xfrm>
            <a:prstGeom prst="rect">
              <a:avLst/>
            </a:prstGeom>
            <a:noFill/>
          </p:spPr>
          <p:txBody>
            <a:bodyPr spcFirstLastPara="1" wrap="none" lIns="73129" tIns="36564" rIns="73129" bIns="36564"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739">
                <a:defRPr/>
              </a:pPr>
              <a:r>
                <a:rPr lang="en-US" sz="825" b="1" kern="0" dirty="0">
                  <a:gradFill>
                    <a:gsLst>
                      <a:gs pos="0">
                        <a:srgbClr val="FFFFFF"/>
                      </a:gs>
                      <a:gs pos="100000">
                        <a:srgbClr val="FFFFFF"/>
                      </a:gs>
                    </a:gsLst>
                    <a:lin ang="5400000" scaled="0"/>
                  </a:gradFill>
                  <a:latin typeface="+mj-lt"/>
                </a:rPr>
                <a:t>New </a:t>
              </a:r>
            </a:p>
            <a:p>
              <a:pPr algn="ctr" defTabSz="685739">
                <a:defRPr/>
              </a:pPr>
              <a:r>
                <a:rPr lang="en-US" sz="825" b="1" kern="0" dirty="0">
                  <a:gradFill>
                    <a:gsLst>
                      <a:gs pos="0">
                        <a:srgbClr val="FFFFFF"/>
                      </a:gs>
                      <a:gs pos="100000">
                        <a:srgbClr val="FFFFFF"/>
                      </a:gs>
                    </a:gsLst>
                    <a:lin ang="5400000" scaled="0"/>
                  </a:gradFill>
                  <a:latin typeface="+mj-lt"/>
                </a:rPr>
                <a:t>requirements</a:t>
              </a:r>
            </a:p>
          </p:txBody>
        </p:sp>
      </p:grpSp>
      <p:sp>
        <p:nvSpPr>
          <p:cNvPr id="141" name="Rectangle 140"/>
          <p:cNvSpPr/>
          <p:nvPr/>
        </p:nvSpPr>
        <p:spPr>
          <a:xfrm>
            <a:off x="331184" y="1425844"/>
            <a:ext cx="5985477" cy="2205732"/>
          </a:xfrm>
          <a:prstGeom prst="rect">
            <a:avLst/>
          </a:prstGeom>
        </p:spPr>
        <p:txBody>
          <a:bodyPr wrap="square" lIns="0" tIns="0" rIns="0" bIns="0">
            <a:spAutoFit/>
          </a:bodyPr>
          <a:lstStyle/>
          <a:p>
            <a:pPr marL="300010" lvl="1" indent="-260723" defTabSz="698903" fontAlgn="base">
              <a:spcBef>
                <a:spcPts val="150"/>
              </a:spcBef>
              <a:spcAft>
                <a:spcPts val="450"/>
              </a:spcAft>
              <a:buFont typeface="+mj-lt"/>
              <a:buAutoNum type="arabicPeriod"/>
              <a:tabLst>
                <a:tab pos="493732" algn="l"/>
              </a:tabLst>
              <a:defRPr/>
            </a:pPr>
            <a:r>
              <a:rPr lang="en-IN" sz="1500" kern="0" dirty="0">
                <a:latin typeface="+mj-lt"/>
                <a:ea typeface="Segoe UI" pitchFamily="34" charset="0"/>
                <a:cs typeface="Segoe UI" pitchFamily="34" charset="0"/>
              </a:rPr>
              <a:t>Start with end-user requirements to identify desired reports</a:t>
            </a:r>
            <a:br>
              <a:rPr lang="en-IN" sz="1500" kern="0" dirty="0">
                <a:latin typeface="+mj-lt"/>
                <a:ea typeface="Segoe UI" pitchFamily="34" charset="0"/>
                <a:cs typeface="Segoe UI" pitchFamily="34" charset="0"/>
              </a:rPr>
            </a:br>
            <a:r>
              <a:rPr lang="en-IN" sz="1500" kern="0" dirty="0">
                <a:latin typeface="+mj-lt"/>
                <a:ea typeface="Segoe UI" pitchFamily="34" charset="0"/>
                <a:cs typeface="Segoe UI" pitchFamily="34" charset="0"/>
              </a:rPr>
              <a:t>and analysis</a:t>
            </a:r>
          </a:p>
          <a:p>
            <a:pPr marL="300010" lvl="1" indent="-260723" defTabSz="698903" fontAlgn="base">
              <a:spcBef>
                <a:spcPts val="150"/>
              </a:spcBef>
              <a:spcAft>
                <a:spcPts val="450"/>
              </a:spcAft>
              <a:buFont typeface="+mj-lt"/>
              <a:buAutoNum type="arabicPeriod"/>
              <a:tabLst>
                <a:tab pos="493732" algn="l"/>
              </a:tabLst>
              <a:defRPr/>
            </a:pPr>
            <a:r>
              <a:rPr lang="en-IN" sz="1500" kern="0" dirty="0">
                <a:latin typeface="+mj-lt"/>
                <a:ea typeface="Segoe UI" pitchFamily="34" charset="0"/>
                <a:cs typeface="Segoe UI" pitchFamily="34" charset="0"/>
              </a:rPr>
              <a:t>Define corresponding database schema and queries</a:t>
            </a:r>
          </a:p>
          <a:p>
            <a:pPr marL="300010" lvl="1" indent="-260723" defTabSz="698903" fontAlgn="base">
              <a:spcBef>
                <a:spcPts val="150"/>
              </a:spcBef>
              <a:spcAft>
                <a:spcPts val="450"/>
              </a:spcAft>
              <a:buFont typeface="+mj-lt"/>
              <a:buAutoNum type="arabicPeriod"/>
              <a:tabLst>
                <a:tab pos="493732" algn="l"/>
              </a:tabLst>
              <a:defRPr/>
            </a:pPr>
            <a:r>
              <a:rPr lang="en-IN" sz="1500" kern="0" dirty="0">
                <a:latin typeface="+mj-lt"/>
                <a:ea typeface="Segoe UI" pitchFamily="34" charset="0"/>
                <a:cs typeface="Segoe UI" pitchFamily="34" charset="0"/>
              </a:rPr>
              <a:t>Identify the required data sources</a:t>
            </a:r>
          </a:p>
          <a:p>
            <a:pPr marL="300010" lvl="1" indent="-260723" defTabSz="698903" fontAlgn="base">
              <a:spcBef>
                <a:spcPts val="150"/>
              </a:spcBef>
              <a:spcAft>
                <a:spcPts val="450"/>
              </a:spcAft>
              <a:buFont typeface="+mj-lt"/>
              <a:buAutoNum type="arabicPeriod"/>
              <a:tabLst>
                <a:tab pos="493732" algn="l"/>
              </a:tabLst>
              <a:defRPr/>
            </a:pPr>
            <a:r>
              <a:rPr lang="en-IN" sz="1500" kern="0" dirty="0">
                <a:latin typeface="+mj-lt"/>
                <a:ea typeface="Segoe UI" pitchFamily="34" charset="0"/>
                <a:cs typeface="Segoe UI" pitchFamily="34" charset="0"/>
              </a:rPr>
              <a:t>Create a Extract-Transform-Load (ETL) pipeline to extract</a:t>
            </a:r>
            <a:br>
              <a:rPr lang="en-IN" sz="1500" kern="0" dirty="0">
                <a:latin typeface="+mj-lt"/>
                <a:ea typeface="Segoe UI" pitchFamily="34" charset="0"/>
                <a:cs typeface="Segoe UI" pitchFamily="34" charset="0"/>
              </a:rPr>
            </a:br>
            <a:r>
              <a:rPr lang="en-IN" sz="1500" b="1" kern="0" dirty="0">
                <a:latin typeface="+mj-lt"/>
                <a:ea typeface="Segoe UI" pitchFamily="34" charset="0"/>
                <a:cs typeface="Segoe UI" pitchFamily="34" charset="0"/>
              </a:rPr>
              <a:t>required data </a:t>
            </a:r>
            <a:r>
              <a:rPr lang="en-IN" sz="1500" kern="0" dirty="0">
                <a:latin typeface="+mj-lt"/>
                <a:ea typeface="Segoe UI" pitchFamily="34" charset="0"/>
                <a:cs typeface="Segoe UI" pitchFamily="34" charset="0"/>
              </a:rPr>
              <a:t>(curation) and </a:t>
            </a:r>
            <a:r>
              <a:rPr lang="en-IN" sz="1500" b="1" kern="0" dirty="0">
                <a:latin typeface="+mj-lt"/>
                <a:ea typeface="Segoe UI" pitchFamily="34" charset="0"/>
                <a:cs typeface="Segoe UI" pitchFamily="34" charset="0"/>
              </a:rPr>
              <a:t>transform it to target schema </a:t>
            </a:r>
            <a:r>
              <a:rPr lang="en-IN" sz="1500" kern="0" dirty="0">
                <a:latin typeface="+mj-lt"/>
                <a:ea typeface="Segoe UI" pitchFamily="34" charset="0"/>
                <a:cs typeface="Segoe UI" pitchFamily="34" charset="0"/>
              </a:rPr>
              <a:t>(‘</a:t>
            </a:r>
            <a:r>
              <a:rPr lang="en-IN" sz="1500" i="1" kern="0" dirty="0">
                <a:latin typeface="+mj-lt"/>
                <a:ea typeface="Segoe UI" pitchFamily="34" charset="0"/>
                <a:cs typeface="Segoe UI" pitchFamily="34" charset="0"/>
              </a:rPr>
              <a:t>schema-on-write’</a:t>
            </a:r>
            <a:r>
              <a:rPr lang="en-IN" sz="1500" kern="0" dirty="0">
                <a:latin typeface="+mj-lt"/>
                <a:ea typeface="Segoe UI" pitchFamily="34" charset="0"/>
                <a:cs typeface="Segoe UI" pitchFamily="34" charset="0"/>
              </a:rPr>
              <a:t>)</a:t>
            </a:r>
          </a:p>
          <a:p>
            <a:pPr marL="300010" lvl="1" indent="-260723" defTabSz="698903" fontAlgn="base">
              <a:spcBef>
                <a:spcPts val="150"/>
              </a:spcBef>
              <a:spcAft>
                <a:spcPts val="450"/>
              </a:spcAft>
              <a:buFont typeface="+mj-lt"/>
              <a:buAutoNum type="arabicPeriod"/>
              <a:tabLst>
                <a:tab pos="493732" algn="l"/>
              </a:tabLst>
              <a:defRPr/>
            </a:pPr>
            <a:r>
              <a:rPr lang="en-IN" sz="1500" kern="0" dirty="0">
                <a:latin typeface="+mj-lt"/>
                <a:ea typeface="Segoe UI" pitchFamily="34" charset="0"/>
                <a:cs typeface="Segoe UI" pitchFamily="34" charset="0"/>
              </a:rPr>
              <a:t>Create reports, </a:t>
            </a:r>
            <a:r>
              <a:rPr lang="en-IN" sz="1500" kern="0" dirty="0" err="1">
                <a:latin typeface="+mj-lt"/>
                <a:ea typeface="Segoe UI" pitchFamily="34" charset="0"/>
                <a:cs typeface="Segoe UI" pitchFamily="34" charset="0"/>
              </a:rPr>
              <a:t>analyze</a:t>
            </a:r>
            <a:r>
              <a:rPr lang="en-IN" sz="1500" kern="0" dirty="0">
                <a:latin typeface="+mj-lt"/>
                <a:ea typeface="Segoe UI" pitchFamily="34" charset="0"/>
                <a:cs typeface="Segoe UI" pitchFamily="34" charset="0"/>
              </a:rPr>
              <a:t> data</a:t>
            </a:r>
          </a:p>
        </p:txBody>
      </p:sp>
      <p:sp>
        <p:nvSpPr>
          <p:cNvPr id="78" name="TextBox 77"/>
          <p:cNvSpPr txBox="1"/>
          <p:nvPr/>
        </p:nvSpPr>
        <p:spPr>
          <a:xfrm>
            <a:off x="326833" y="5345119"/>
            <a:ext cx="8490333" cy="346239"/>
          </a:xfrm>
          <a:prstGeom prst="rect">
            <a:avLst/>
          </a:prstGeom>
          <a:solidFill>
            <a:schemeClr val="tx2">
              <a:lumMod val="40000"/>
              <a:lumOff val="60000"/>
            </a:schemeClr>
          </a:solidFill>
          <a:ln w="3175">
            <a:noFill/>
            <a:miter lim="800000"/>
          </a:ln>
        </p:spPr>
        <p:txBody>
          <a:bodyPr wrap="square" lIns="685702" tIns="34285" rIns="685702" bIns="34285" rtlCol="0" anchor="ctr">
            <a:spAutoFit/>
          </a:bodyPr>
          <a:lstStyle/>
          <a:p>
            <a:pPr algn="ctr" defTabSz="685739">
              <a:defRPr/>
            </a:pPr>
            <a:r>
              <a:rPr lang="en-US" kern="0" dirty="0">
                <a:solidFill>
                  <a:sysClr val="windowText" lastClr="000000"/>
                </a:solidFill>
                <a:latin typeface="+mj-lt"/>
              </a:rPr>
              <a:t>All data not immediately required is discarded or archived</a:t>
            </a:r>
          </a:p>
        </p:txBody>
      </p:sp>
      <p:sp>
        <p:nvSpPr>
          <p:cNvPr id="4" name="Date Placeholder 3">
            <a:extLst>
              <a:ext uri="{FF2B5EF4-FFF2-40B4-BE49-F238E27FC236}">
                <a16:creationId xmlns:a16="http://schemas.microsoft.com/office/drawing/2014/main" id="{179AD9C9-C03E-4971-9F5B-99D60A4B2BC4}"/>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E5BB0CF5-0C3E-4ED6-A90C-EE808B58D529}"/>
              </a:ext>
            </a:extLst>
          </p:cNvPr>
          <p:cNvSpPr>
            <a:spLocks noGrp="1"/>
          </p:cNvSpPr>
          <p:nvPr>
            <p:ph type="ftr" sz="quarter" idx="11"/>
          </p:nvPr>
        </p:nvSpPr>
        <p:spPr/>
        <p:txBody>
          <a:bodyPr/>
          <a:lstStyle/>
          <a:p>
            <a:r>
              <a:rPr lang="en-US"/>
              <a:t>Cloud and Big Data</a:t>
            </a:r>
            <a:endParaRPr lang="en-GB"/>
          </a:p>
        </p:txBody>
      </p:sp>
    </p:spTree>
    <p:extLst>
      <p:ext uri="{BB962C8B-B14F-4D97-AF65-F5344CB8AC3E}">
        <p14:creationId xmlns:p14="http://schemas.microsoft.com/office/powerpoint/2010/main" val="414928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750"/>
                                        <p:tgtEl>
                                          <p:spTgt spid="141">
                                            <p:txEl>
                                              <p:pRg st="0" end="0"/>
                                            </p:txEl>
                                          </p:spTgt>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750"/>
                                        <p:tgtEl>
                                          <p:spTgt spid="141">
                                            <p:txEl>
                                              <p:pRg st="1" end="1"/>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500"/>
                                        <p:tgtEl>
                                          <p:spTgt spid="141">
                                            <p:txEl>
                                              <p:pRg st="2" end="2"/>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500"/>
                                        <p:tgtEl>
                                          <p:spTgt spid="141">
                                            <p:txEl>
                                              <p:pRg st="4" end="4"/>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1" presetClass="entr" presetSubtype="1" fill="hold"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par>
                                <p:cTn id="31" presetID="21" presetClass="entr" presetSubtype="1" fill="hold" nodeType="withEffect">
                                  <p:stCondLst>
                                    <p:cond delay="30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par>
                                <p:cTn id="34" presetID="21" presetClass="entr" presetSubtype="1" fill="hold" nodeType="withEffect">
                                  <p:stCondLst>
                                    <p:cond delay="300"/>
                                  </p:stCondLst>
                                  <p:childTnLst>
                                    <p:set>
                                      <p:cBhvr>
                                        <p:cTn id="35" dur="1" fill="hold">
                                          <p:stCondLst>
                                            <p:cond delay="0"/>
                                          </p:stCondLst>
                                        </p:cTn>
                                        <p:tgtEl>
                                          <p:spTgt spid="16"/>
                                        </p:tgtEl>
                                        <p:attrNameLst>
                                          <p:attrName>style.visibility</p:attrName>
                                        </p:attrNameLst>
                                      </p:cBhvr>
                                      <p:to>
                                        <p:strVal val="visible"/>
                                      </p:to>
                                    </p:set>
                                    <p:animEffect transition="in" filter="wheel(1)">
                                      <p:cBhvr>
                                        <p:cTn id="36" dur="2000"/>
                                        <p:tgtEl>
                                          <p:spTgt spid="16"/>
                                        </p:tgtEl>
                                      </p:cBhvr>
                                    </p:animEffect>
                                  </p:childTnLst>
                                </p:cTn>
                              </p:par>
                              <p:par>
                                <p:cTn id="37" presetID="21" presetClass="entr" presetSubtype="1" fill="hold" nodeType="withEffect">
                                  <p:stCondLst>
                                    <p:cond delay="300"/>
                                  </p:stCondLst>
                                  <p:childTnLst>
                                    <p:set>
                                      <p:cBhvr>
                                        <p:cTn id="38" dur="1" fill="hold">
                                          <p:stCondLst>
                                            <p:cond delay="0"/>
                                          </p:stCondLst>
                                        </p:cTn>
                                        <p:tgtEl>
                                          <p:spTgt spid="17"/>
                                        </p:tgtEl>
                                        <p:attrNameLst>
                                          <p:attrName>style.visibility</p:attrName>
                                        </p:attrNameLst>
                                      </p:cBhvr>
                                      <p:to>
                                        <p:strVal val="visible"/>
                                      </p:to>
                                    </p:set>
                                    <p:animEffect transition="in" filter="wheel(1)">
                                      <p:cBhvr>
                                        <p:cTn id="39" dur="2000"/>
                                        <p:tgtEl>
                                          <p:spTgt spid="17"/>
                                        </p:tgtEl>
                                      </p:cBhvr>
                                    </p:animEffect>
                                  </p:childTnLst>
                                </p:cTn>
                              </p:par>
                            </p:childTnLst>
                          </p:cTn>
                        </p:par>
                        <p:par>
                          <p:cTn id="40" fill="hold">
                            <p:stCondLst>
                              <p:cond delay="5800"/>
                            </p:stCondLst>
                            <p:childTnLst>
                              <p:par>
                                <p:cTn id="41" presetID="22" presetClass="entr" presetSubtype="8" fill="hold" nodeType="after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wipe(left)">
                                      <p:cBhvr>
                                        <p:cTn id="43" dur="1250"/>
                                        <p:tgtEl>
                                          <p:spTgt spid="291"/>
                                        </p:tgtEl>
                                      </p:cBhvr>
                                    </p:animEffect>
                                  </p:childTnLst>
                                </p:cTn>
                              </p:par>
                            </p:childTnLst>
                          </p:cTn>
                        </p:par>
                        <p:par>
                          <p:cTn id="44" fill="hold">
                            <p:stCondLst>
                              <p:cond delay="705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F7374F-8F64-4E9C-BBC5-855FD67C55B5}"/>
              </a:ext>
            </a:extLst>
          </p:cNvPr>
          <p:cNvGrpSpPr/>
          <p:nvPr/>
        </p:nvGrpSpPr>
        <p:grpSpPr>
          <a:xfrm>
            <a:off x="108082" y="3768832"/>
            <a:ext cx="8927836" cy="1416734"/>
            <a:chOff x="649" y="3668450"/>
            <a:chExt cx="9142703" cy="1423791"/>
          </a:xfrm>
        </p:grpSpPr>
        <p:sp>
          <p:nvSpPr>
            <p:cNvPr id="61" name="TextBox 60"/>
            <p:cNvSpPr txBox="1"/>
            <p:nvPr/>
          </p:nvSpPr>
          <p:spPr>
            <a:xfrm>
              <a:off x="2431085" y="4264445"/>
              <a:ext cx="1851397" cy="822843"/>
            </a:xfrm>
            <a:prstGeom prst="rect">
              <a:avLst/>
            </a:prstGeom>
            <a:solidFill>
              <a:srgbClr val="92D050"/>
            </a:solidFill>
          </p:spPr>
          <p:txBody>
            <a:bodyPr wrap="square" lIns="68570" tIns="68570" rIns="68570" bIns="68570" rtlCol="0" anchor="ctr">
              <a:noAutofit/>
            </a:bodyPr>
            <a:lstStyle/>
            <a:p>
              <a:pPr algn="ctr" defTabSz="685739">
                <a:defRPr/>
              </a:pPr>
              <a:r>
                <a:rPr lang="en-US" sz="1350" kern="0" dirty="0">
                  <a:solidFill>
                    <a:schemeClr val="bg1"/>
                  </a:solidFill>
                  <a:latin typeface="+mj-lt"/>
                  <a:cs typeface="Segoe UI Semibold" panose="020B0702040204020203" pitchFamily="34" charset="0"/>
                </a:rPr>
                <a:t>Store indefinitely</a:t>
              </a:r>
            </a:p>
          </p:txBody>
        </p:sp>
        <p:sp>
          <p:nvSpPr>
            <p:cNvPr id="62" name="TextBox 61"/>
            <p:cNvSpPr txBox="1"/>
            <p:nvPr/>
          </p:nvSpPr>
          <p:spPr>
            <a:xfrm>
              <a:off x="4861520" y="4269398"/>
              <a:ext cx="1851397" cy="822843"/>
            </a:xfrm>
            <a:prstGeom prst="rect">
              <a:avLst/>
            </a:prstGeom>
            <a:solidFill>
              <a:srgbClr val="FFC000"/>
            </a:solidFill>
          </p:spPr>
          <p:txBody>
            <a:bodyPr wrap="square" lIns="68570" tIns="68570" rIns="68570" bIns="68570" rtlCol="0" anchor="ctr">
              <a:noAutofit/>
            </a:bodyPr>
            <a:lstStyle/>
            <a:p>
              <a:pPr algn="ctr" defTabSz="685739">
                <a:defRPr/>
              </a:pPr>
              <a:r>
                <a:rPr lang="en-US" sz="1350" kern="0" dirty="0">
                  <a:solidFill>
                    <a:schemeClr val="bg1"/>
                  </a:solidFill>
                  <a:latin typeface="+mj-lt"/>
                  <a:cs typeface="Segoe UI Semibold" panose="020B0702040204020203" pitchFamily="34" charset="0"/>
                </a:rPr>
                <a:t>Analyze</a:t>
              </a:r>
            </a:p>
          </p:txBody>
        </p:sp>
        <p:sp>
          <p:nvSpPr>
            <p:cNvPr id="63" name="TextBox 62"/>
            <p:cNvSpPr txBox="1"/>
            <p:nvPr/>
          </p:nvSpPr>
          <p:spPr>
            <a:xfrm>
              <a:off x="7291955" y="4264445"/>
              <a:ext cx="1851397" cy="822843"/>
            </a:xfrm>
            <a:prstGeom prst="rect">
              <a:avLst/>
            </a:prstGeom>
            <a:solidFill>
              <a:srgbClr val="00BCF2"/>
            </a:solidFill>
          </p:spPr>
          <p:txBody>
            <a:bodyPr wrap="square" lIns="68570" tIns="68570" rIns="68570" bIns="68570" rtlCol="0" anchor="ctr">
              <a:noAutofit/>
            </a:bodyPr>
            <a:lstStyle/>
            <a:p>
              <a:pPr algn="ctr" defTabSz="685739">
                <a:defRPr/>
              </a:pPr>
              <a:r>
                <a:rPr lang="en-US" sz="1350" kern="0" dirty="0">
                  <a:solidFill>
                    <a:schemeClr val="bg1"/>
                  </a:solidFill>
                  <a:latin typeface="+mj-lt"/>
                  <a:cs typeface="Segoe UI Semibold" panose="020B0702040204020203" pitchFamily="34" charset="0"/>
                </a:rPr>
                <a:t>See results</a:t>
              </a:r>
            </a:p>
          </p:txBody>
        </p:sp>
        <p:sp>
          <p:nvSpPr>
            <p:cNvPr id="60" name="TextBox 59"/>
            <p:cNvSpPr txBox="1"/>
            <p:nvPr/>
          </p:nvSpPr>
          <p:spPr>
            <a:xfrm>
              <a:off x="649" y="4264445"/>
              <a:ext cx="1851397" cy="822843"/>
            </a:xfrm>
            <a:prstGeom prst="rect">
              <a:avLst/>
            </a:prstGeom>
            <a:solidFill>
              <a:schemeClr val="accent1">
                <a:lumMod val="75000"/>
              </a:schemeClr>
            </a:solidFill>
          </p:spPr>
          <p:txBody>
            <a:bodyPr wrap="square" lIns="68570" tIns="68570" rIns="68570" bIns="68570" rtlCol="0" anchor="ctr">
              <a:noAutofit/>
            </a:bodyPr>
            <a:lstStyle/>
            <a:p>
              <a:pPr algn="ctr" defTabSz="685739">
                <a:defRPr/>
              </a:pPr>
              <a:r>
                <a:rPr lang="en-US" sz="1350" kern="0" dirty="0">
                  <a:solidFill>
                    <a:schemeClr val="bg1"/>
                  </a:solidFill>
                  <a:latin typeface="+mj-lt"/>
                  <a:cs typeface="Segoe UI Semibold" panose="020B0702040204020203" pitchFamily="34" charset="0"/>
                </a:rPr>
                <a:t>Gather data </a:t>
              </a:r>
              <a:br>
                <a:rPr lang="en-US" sz="1350" kern="0" dirty="0">
                  <a:solidFill>
                    <a:schemeClr val="bg1"/>
                  </a:solidFill>
                  <a:latin typeface="+mj-lt"/>
                  <a:cs typeface="Segoe UI Semibold" panose="020B0702040204020203" pitchFamily="34" charset="0"/>
                </a:rPr>
              </a:br>
              <a:r>
                <a:rPr lang="en-US" sz="1350" kern="0" dirty="0">
                  <a:solidFill>
                    <a:schemeClr val="bg1"/>
                  </a:solidFill>
                  <a:latin typeface="+mj-lt"/>
                  <a:cs typeface="Segoe UI Semibold" panose="020B0702040204020203" pitchFamily="34" charset="0"/>
                </a:rPr>
                <a:t>from all sources</a:t>
              </a:r>
            </a:p>
          </p:txBody>
        </p:sp>
        <p:grpSp>
          <p:nvGrpSpPr>
            <p:cNvPr id="6" name="Group 5"/>
            <p:cNvGrpSpPr/>
            <p:nvPr/>
          </p:nvGrpSpPr>
          <p:grpSpPr>
            <a:xfrm>
              <a:off x="5787219" y="3668450"/>
              <a:ext cx="2430435" cy="600950"/>
              <a:chOff x="7722871" y="4333990"/>
              <a:chExt cx="3241039" cy="206835"/>
            </a:xfrm>
          </p:grpSpPr>
          <p:sp>
            <p:nvSpPr>
              <p:cNvPr id="66" name="TextBox 65"/>
              <p:cNvSpPr txBox="1"/>
              <p:nvPr/>
            </p:nvSpPr>
            <p:spPr>
              <a:xfrm>
                <a:off x="9078318" y="4333990"/>
                <a:ext cx="508759" cy="55614"/>
              </a:xfrm>
              <a:prstGeom prst="rect">
                <a:avLst/>
              </a:prstGeom>
              <a:noFill/>
              <a:ln>
                <a:noFill/>
              </a:ln>
            </p:spPr>
            <p:txBody>
              <a:bodyPr wrap="none" lIns="0" tIns="0" rIns="0" bIns="0" rtlCol="0">
                <a:spAutoFit/>
              </a:bodyPr>
              <a:lstStyle/>
              <a:p>
                <a:pPr defTabSz="685739">
                  <a:defRPr/>
                </a:pPr>
                <a:r>
                  <a:rPr lang="en-US" sz="1050" kern="0" dirty="0">
                    <a:solidFill>
                      <a:schemeClr val="tx1">
                        <a:lumMod val="50000"/>
                        <a:lumOff val="50000"/>
                      </a:schemeClr>
                    </a:solidFill>
                    <a:latin typeface="+mj-lt"/>
                    <a:cs typeface="Segoe UI Semibold" panose="020B0702040204020203" pitchFamily="34" charset="0"/>
                  </a:rPr>
                  <a:t>Iterate</a:t>
                </a:r>
              </a:p>
            </p:txBody>
          </p:sp>
          <p:cxnSp>
            <p:nvCxnSpPr>
              <p:cNvPr id="11" name="Elbow Connector 10"/>
              <p:cNvCxnSpPr>
                <a:stCxn id="63" idx="0"/>
                <a:endCxn id="62" idx="0"/>
              </p:cNvCxnSpPr>
              <p:nvPr/>
            </p:nvCxnSpPr>
            <p:spPr>
              <a:xfrm rot="16200000" flipH="1" flipV="1">
                <a:off x="9341848" y="2918763"/>
                <a:ext cx="3085" cy="3241039"/>
              </a:xfrm>
              <a:prstGeom prst="bentConnector3">
                <a:avLst>
                  <a:gd name="adj1" fmla="val -3393202"/>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a:stCxn id="60" idx="3"/>
              <a:endCxn id="61" idx="1"/>
            </p:cNvCxnSpPr>
            <p:nvPr/>
          </p:nvCxnSpPr>
          <p:spPr>
            <a:xfrm>
              <a:off x="1852046" y="4675866"/>
              <a:ext cx="579038" cy="0"/>
            </a:xfrm>
            <a:prstGeom prst="straightConnector1">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1" idx="3"/>
              <a:endCxn id="62" idx="1"/>
            </p:cNvCxnSpPr>
            <p:nvPr/>
          </p:nvCxnSpPr>
          <p:spPr>
            <a:xfrm>
              <a:off x="4282482" y="4675867"/>
              <a:ext cx="579038" cy="4953"/>
            </a:xfrm>
            <a:prstGeom prst="straightConnector1">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2" idx="3"/>
              <a:endCxn id="63" idx="1"/>
            </p:cNvCxnSpPr>
            <p:nvPr/>
          </p:nvCxnSpPr>
          <p:spPr>
            <a:xfrm flipV="1">
              <a:off x="6712918" y="4675867"/>
              <a:ext cx="579037" cy="4953"/>
            </a:xfrm>
            <a:prstGeom prst="straightConnector1">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noProof="0" dirty="0"/>
              <a:t>New Big Data thinking: All data has value</a:t>
            </a:r>
          </a:p>
        </p:txBody>
      </p:sp>
      <p:sp>
        <p:nvSpPr>
          <p:cNvPr id="3" name="Slide Number Placeholder 2"/>
          <p:cNvSpPr>
            <a:spLocks noGrp="1"/>
          </p:cNvSpPr>
          <p:nvPr>
            <p:ph type="sldNum" sz="quarter" idx="4294967295"/>
          </p:nvPr>
        </p:nvSpPr>
        <p:spPr>
          <a:xfrm>
            <a:off x="8727304" y="5828805"/>
            <a:ext cx="416697" cy="100381"/>
          </a:xfrm>
          <a:prstGeom prst="rect">
            <a:avLst/>
          </a:prstGeom>
        </p:spPr>
        <p:txBody>
          <a:bodyPr/>
          <a:lstStyle/>
          <a:p>
            <a:pPr defTabSz="685739">
              <a:defRPr/>
            </a:pPr>
            <a:fld id="{75FAD755-3BD0-2447-A9DF-109DAABEFD99}" type="slidenum">
              <a:rPr lang="en-US" sz="1350" kern="0">
                <a:solidFill>
                  <a:sysClr val="windowText" lastClr="000000"/>
                </a:solidFill>
                <a:latin typeface="+mj-lt"/>
              </a:rPr>
              <a:pPr defTabSz="685739">
                <a:defRPr/>
              </a:pPr>
              <a:t>35</a:t>
            </a:fld>
            <a:endParaRPr lang="en-US" sz="1350" kern="0" dirty="0">
              <a:solidFill>
                <a:sysClr val="windowText" lastClr="000000"/>
              </a:solidFill>
              <a:latin typeface="+mj-lt"/>
            </a:endParaRPr>
          </a:p>
        </p:txBody>
      </p:sp>
      <p:sp>
        <p:nvSpPr>
          <p:cNvPr id="141" name="Rectangle 140"/>
          <p:cNvSpPr/>
          <p:nvPr/>
        </p:nvSpPr>
        <p:spPr>
          <a:xfrm>
            <a:off x="251520" y="1376938"/>
            <a:ext cx="8501903" cy="2021066"/>
          </a:xfrm>
          <a:prstGeom prst="rect">
            <a:avLst/>
          </a:prstGeom>
        </p:spPr>
        <p:txBody>
          <a:bodyPr wrap="square" lIns="0" tIns="0" rIns="0" bIns="0">
            <a:spAutoFit/>
          </a:bodyPr>
          <a:lstStyle/>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kern="0" dirty="0">
                <a:solidFill>
                  <a:srgbClr val="505050"/>
                </a:solidFill>
                <a:latin typeface="+mj-lt"/>
                <a:ea typeface="Segoe UI" pitchFamily="34" charset="0"/>
                <a:cs typeface="Segoe UI" pitchFamily="34" charset="0"/>
              </a:rPr>
              <a:t>All data has potential value</a:t>
            </a:r>
          </a:p>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b="1" kern="0" dirty="0">
                <a:solidFill>
                  <a:srgbClr val="505050"/>
                </a:solidFill>
                <a:latin typeface="+mj-lt"/>
                <a:ea typeface="Segoe UI" pitchFamily="34" charset="0"/>
                <a:cs typeface="Segoe UI" pitchFamily="34" charset="0"/>
              </a:rPr>
              <a:t>Data hoarding </a:t>
            </a:r>
            <a:r>
              <a:rPr lang="en-US" kern="0" dirty="0">
                <a:solidFill>
                  <a:srgbClr val="505050"/>
                </a:solidFill>
                <a:latin typeface="+mj-lt"/>
                <a:ea typeface="Segoe UI" pitchFamily="34" charset="0"/>
                <a:cs typeface="Segoe UI" pitchFamily="34" charset="0"/>
              </a:rPr>
              <a:t>(data acquisition and reluctantly deleting)</a:t>
            </a:r>
          </a:p>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kern="0" dirty="0">
                <a:solidFill>
                  <a:srgbClr val="505050"/>
                </a:solidFill>
                <a:latin typeface="+mj-lt"/>
                <a:ea typeface="Segoe UI" pitchFamily="34" charset="0"/>
                <a:cs typeface="Segoe UI" pitchFamily="34" charset="0"/>
              </a:rPr>
              <a:t>No defined schema—stored in native format</a:t>
            </a:r>
          </a:p>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kern="0" dirty="0">
                <a:solidFill>
                  <a:srgbClr val="505050"/>
                </a:solidFill>
                <a:latin typeface="+mj-lt"/>
                <a:ea typeface="Segoe UI" pitchFamily="34" charset="0"/>
                <a:cs typeface="Segoe UI" pitchFamily="34" charset="0"/>
              </a:rPr>
              <a:t>Schema is imposed and transformations are done at query time </a:t>
            </a:r>
            <a:r>
              <a:rPr lang="en-US" i="1" kern="0" dirty="0">
                <a:solidFill>
                  <a:srgbClr val="505050"/>
                </a:solidFill>
                <a:latin typeface="+mj-lt"/>
                <a:ea typeface="Segoe UI" pitchFamily="34" charset="0"/>
                <a:cs typeface="Segoe UI" pitchFamily="34" charset="0"/>
              </a:rPr>
              <a:t>(schema-on-read). </a:t>
            </a:r>
          </a:p>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kern="0" dirty="0">
                <a:solidFill>
                  <a:srgbClr val="505050"/>
                </a:solidFill>
                <a:latin typeface="+mj-lt"/>
                <a:ea typeface="Segoe UI" pitchFamily="34" charset="0"/>
                <a:cs typeface="Segoe UI" pitchFamily="34" charset="0"/>
              </a:rPr>
              <a:t>Apps and users interpret the data as they see fit</a:t>
            </a:r>
          </a:p>
        </p:txBody>
      </p:sp>
      <p:sp>
        <p:nvSpPr>
          <p:cNvPr id="5" name="Date Placeholder 4">
            <a:extLst>
              <a:ext uri="{FF2B5EF4-FFF2-40B4-BE49-F238E27FC236}">
                <a16:creationId xmlns:a16="http://schemas.microsoft.com/office/drawing/2014/main" id="{D34DFB3E-5942-4872-9749-A2B72B862EAA}"/>
              </a:ext>
            </a:extLst>
          </p:cNvPr>
          <p:cNvSpPr>
            <a:spLocks noGrp="1"/>
          </p:cNvSpPr>
          <p:nvPr>
            <p:ph type="dt" sz="half" idx="10"/>
          </p:nvPr>
        </p:nvSpPr>
        <p:spPr/>
        <p:txBody>
          <a:bodyPr/>
          <a:lstStyle/>
          <a:p>
            <a:r>
              <a:rPr lang="en-US"/>
              <a:t>BD Wsh 2018</a:t>
            </a:r>
            <a:endParaRPr lang="en-GB"/>
          </a:p>
        </p:txBody>
      </p:sp>
      <p:sp>
        <p:nvSpPr>
          <p:cNvPr id="7" name="Footer Placeholder 6">
            <a:extLst>
              <a:ext uri="{FF2B5EF4-FFF2-40B4-BE49-F238E27FC236}">
                <a16:creationId xmlns:a16="http://schemas.microsoft.com/office/drawing/2014/main" id="{2E1AE2D3-E668-4AA2-80D5-86CC4AD27554}"/>
              </a:ext>
            </a:extLst>
          </p:cNvPr>
          <p:cNvSpPr>
            <a:spLocks noGrp="1"/>
          </p:cNvSpPr>
          <p:nvPr>
            <p:ph type="ftr" sz="quarter" idx="11"/>
          </p:nvPr>
        </p:nvSpPr>
        <p:spPr/>
        <p:txBody>
          <a:bodyPr/>
          <a:lstStyle/>
          <a:p>
            <a:r>
              <a:rPr lang="en-US"/>
              <a:t>Cloud and Big Data</a:t>
            </a:r>
            <a:endParaRPr lang="en-GB"/>
          </a:p>
        </p:txBody>
      </p:sp>
    </p:spTree>
    <p:extLst>
      <p:ext uri="{BB962C8B-B14F-4D97-AF65-F5344CB8AC3E}">
        <p14:creationId xmlns:p14="http://schemas.microsoft.com/office/powerpoint/2010/main" val="324274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1250"/>
                                        <p:tgtEl>
                                          <p:spTgt spid="141">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1000"/>
                                        <p:tgtEl>
                                          <p:spTgt spid="141">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1000"/>
                                        <p:tgtEl>
                                          <p:spTgt spid="141">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425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1000"/>
                                        <p:tgtEl>
                                          <p:spTgt spid="14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FC3A-BBAD-4FF8-A6C4-15CE624DC555}"/>
              </a:ext>
            </a:extLst>
          </p:cNvPr>
          <p:cNvSpPr>
            <a:spLocks noGrp="1"/>
          </p:cNvSpPr>
          <p:nvPr>
            <p:ph type="title"/>
          </p:nvPr>
        </p:nvSpPr>
        <p:spPr/>
        <p:txBody>
          <a:bodyPr>
            <a:normAutofit fontScale="90000"/>
          </a:bodyPr>
          <a:lstStyle/>
          <a:p>
            <a:r>
              <a:rPr lang="en-US" dirty="0"/>
              <a:t>Two approaches to information management for analytics: Top-down and bottom-up</a:t>
            </a:r>
          </a:p>
        </p:txBody>
      </p:sp>
      <p:sp>
        <p:nvSpPr>
          <p:cNvPr id="3" name="Date Placeholder 2">
            <a:extLst>
              <a:ext uri="{FF2B5EF4-FFF2-40B4-BE49-F238E27FC236}">
                <a16:creationId xmlns:a16="http://schemas.microsoft.com/office/drawing/2014/main" id="{0144EC62-BC47-4C8A-B11E-96944F8F1512}"/>
              </a:ext>
            </a:extLst>
          </p:cNvPr>
          <p:cNvSpPr>
            <a:spLocks noGrp="1"/>
          </p:cNvSpPr>
          <p:nvPr>
            <p:ph type="dt" sz="half" idx="10"/>
          </p:nvPr>
        </p:nvSpPr>
        <p:spPr/>
        <p:txBody>
          <a:bodyPr/>
          <a:lstStyle/>
          <a:p>
            <a:r>
              <a:rPr lang="en-US"/>
              <a:t>BD Wsh 2018</a:t>
            </a:r>
            <a:endParaRPr lang="en-GB"/>
          </a:p>
        </p:txBody>
      </p:sp>
      <p:sp>
        <p:nvSpPr>
          <p:cNvPr id="4" name="Footer Placeholder 3">
            <a:extLst>
              <a:ext uri="{FF2B5EF4-FFF2-40B4-BE49-F238E27FC236}">
                <a16:creationId xmlns:a16="http://schemas.microsoft.com/office/drawing/2014/main" id="{385394E6-D1DC-4D0B-B27F-95C8249D914B}"/>
              </a:ext>
            </a:extLst>
          </p:cNvPr>
          <p:cNvSpPr>
            <a:spLocks noGrp="1"/>
          </p:cNvSpPr>
          <p:nvPr>
            <p:ph type="ftr" sz="quarter" idx="11"/>
          </p:nvPr>
        </p:nvSpPr>
        <p:spPr/>
        <p:txBody>
          <a:bodyPr/>
          <a:lstStyle/>
          <a:p>
            <a:r>
              <a:rPr lang="en-US"/>
              <a:t>Cloud and Big Data</a:t>
            </a:r>
            <a:endParaRPr lang="en-GB"/>
          </a:p>
        </p:txBody>
      </p:sp>
      <p:sp>
        <p:nvSpPr>
          <p:cNvPr id="5" name="Slide Number Placeholder 4">
            <a:extLst>
              <a:ext uri="{FF2B5EF4-FFF2-40B4-BE49-F238E27FC236}">
                <a16:creationId xmlns:a16="http://schemas.microsoft.com/office/drawing/2014/main" id="{0E730DE3-1396-4165-81B7-F163C08C750F}"/>
              </a:ext>
            </a:extLst>
          </p:cNvPr>
          <p:cNvSpPr>
            <a:spLocks noGrp="1"/>
          </p:cNvSpPr>
          <p:nvPr>
            <p:ph type="sldNum" sz="quarter" idx="12"/>
          </p:nvPr>
        </p:nvSpPr>
        <p:spPr/>
        <p:txBody>
          <a:bodyPr/>
          <a:lstStyle/>
          <a:p>
            <a:fld id="{5444D61A-D5EF-4AD7-8CFF-82B00AE13C42}" type="slidenum">
              <a:rPr lang="en-GB" smtClean="0"/>
              <a:pPr/>
              <a:t>36</a:t>
            </a:fld>
            <a:endParaRPr lang="en-GB"/>
          </a:p>
        </p:txBody>
      </p:sp>
      <p:grpSp>
        <p:nvGrpSpPr>
          <p:cNvPr id="6" name="Group 5">
            <a:extLst>
              <a:ext uri="{FF2B5EF4-FFF2-40B4-BE49-F238E27FC236}">
                <a16:creationId xmlns:a16="http://schemas.microsoft.com/office/drawing/2014/main" id="{6A20CC4F-8455-4CCF-AF55-EBD3DD932BB7}"/>
              </a:ext>
            </a:extLst>
          </p:cNvPr>
          <p:cNvGrpSpPr/>
          <p:nvPr/>
        </p:nvGrpSpPr>
        <p:grpSpPr>
          <a:xfrm>
            <a:off x="685233" y="1484784"/>
            <a:ext cx="7773533" cy="3231221"/>
            <a:chOff x="674913" y="2402196"/>
            <a:chExt cx="7773533" cy="3231221"/>
          </a:xfrm>
        </p:grpSpPr>
        <p:sp>
          <p:nvSpPr>
            <p:cNvPr id="7" name="Rectangle 6">
              <a:extLst>
                <a:ext uri="{FF2B5EF4-FFF2-40B4-BE49-F238E27FC236}">
                  <a16:creationId xmlns:a16="http://schemas.microsoft.com/office/drawing/2014/main" id="{BD667F7E-9A4D-4681-B472-614E51FA54F0}"/>
                </a:ext>
              </a:extLst>
            </p:cNvPr>
            <p:cNvSpPr/>
            <p:nvPr/>
          </p:nvSpPr>
          <p:spPr bwMode="auto">
            <a:xfrm>
              <a:off x="4583671" y="2403130"/>
              <a:ext cx="1769289" cy="2879555"/>
            </a:xfrm>
            <a:prstGeom prst="rect">
              <a:avLst/>
            </a:prstGeom>
            <a:solidFill>
              <a:srgbClr val="AA380A"/>
            </a:solid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kern="0" dirty="0">
                <a:gradFill>
                  <a:gsLst>
                    <a:gs pos="0">
                      <a:srgbClr val="FFFFFF"/>
                    </a:gs>
                    <a:gs pos="100000">
                      <a:srgbClr val="FFFFFF"/>
                    </a:gs>
                  </a:gsLst>
                  <a:lin ang="5400000" scaled="0"/>
                </a:gradFill>
                <a:latin typeface="Segoe UI"/>
              </a:endParaRPr>
            </a:p>
          </p:txBody>
        </p:sp>
        <p:sp>
          <p:nvSpPr>
            <p:cNvPr id="8" name="Freeform 45">
              <a:extLst>
                <a:ext uri="{FF2B5EF4-FFF2-40B4-BE49-F238E27FC236}">
                  <a16:creationId xmlns:a16="http://schemas.microsoft.com/office/drawing/2014/main" id="{D18C5B26-9A27-411D-9E1D-B3532538251A}"/>
                </a:ext>
              </a:extLst>
            </p:cNvPr>
            <p:cNvSpPr/>
            <p:nvPr/>
          </p:nvSpPr>
          <p:spPr bwMode="auto">
            <a:xfrm>
              <a:off x="6308750" y="2403130"/>
              <a:ext cx="2139696" cy="2879555"/>
            </a:xfrm>
            <a:custGeom>
              <a:avLst/>
              <a:gdLst>
                <a:gd name="connsiteX0" fmla="*/ 535365 w 3699775"/>
                <a:gd name="connsiteY0" fmla="*/ 0 h 3393205"/>
                <a:gd name="connsiteX1" fmla="*/ 3699775 w 3699775"/>
                <a:gd name="connsiteY1" fmla="*/ 0 h 3393205"/>
                <a:gd name="connsiteX2" fmla="*/ 3699775 w 3699775"/>
                <a:gd name="connsiteY2" fmla="*/ 3393205 h 3393205"/>
                <a:gd name="connsiteX3" fmla="*/ 535365 w 3699775"/>
                <a:gd name="connsiteY3" fmla="*/ 3393205 h 3393205"/>
                <a:gd name="connsiteX4" fmla="*/ 535365 w 3699775"/>
                <a:gd name="connsiteY4" fmla="*/ 1845013 h 3393205"/>
                <a:gd name="connsiteX5" fmla="*/ 383143 w 3699775"/>
                <a:gd name="connsiteY5" fmla="*/ 1845013 h 3393205"/>
                <a:gd name="connsiteX6" fmla="*/ 383143 w 3699775"/>
                <a:gd name="connsiteY6" fmla="*/ 2085087 h 3393205"/>
                <a:gd name="connsiteX7" fmla="*/ 0 w 3699775"/>
                <a:gd name="connsiteY7" fmla="*/ 1604938 h 3393205"/>
                <a:gd name="connsiteX8" fmla="*/ 383143 w 3699775"/>
                <a:gd name="connsiteY8" fmla="*/ 1124790 h 3393205"/>
                <a:gd name="connsiteX9" fmla="*/ 383143 w 3699775"/>
                <a:gd name="connsiteY9" fmla="*/ 1364864 h 3393205"/>
                <a:gd name="connsiteX10" fmla="*/ 535365 w 3699775"/>
                <a:gd name="connsiteY10" fmla="*/ 1364864 h 339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9775" h="3393205">
                  <a:moveTo>
                    <a:pt x="535365" y="0"/>
                  </a:moveTo>
                  <a:lnTo>
                    <a:pt x="3699775" y="0"/>
                  </a:lnTo>
                  <a:lnTo>
                    <a:pt x="3699775" y="3393205"/>
                  </a:lnTo>
                  <a:lnTo>
                    <a:pt x="535365" y="3393205"/>
                  </a:lnTo>
                  <a:lnTo>
                    <a:pt x="535365" y="1845013"/>
                  </a:lnTo>
                  <a:lnTo>
                    <a:pt x="383143" y="1845013"/>
                  </a:lnTo>
                  <a:lnTo>
                    <a:pt x="383143" y="2085087"/>
                  </a:lnTo>
                  <a:lnTo>
                    <a:pt x="0" y="1604938"/>
                  </a:lnTo>
                  <a:lnTo>
                    <a:pt x="383143" y="1124790"/>
                  </a:lnTo>
                  <a:lnTo>
                    <a:pt x="383143" y="1364864"/>
                  </a:lnTo>
                  <a:lnTo>
                    <a:pt x="535365" y="1364864"/>
                  </a:lnTo>
                  <a:close/>
                </a:path>
              </a:pathLst>
            </a:custGeom>
            <a:solidFill>
              <a:schemeClr val="bg1">
                <a:lumMod val="85000"/>
              </a:schemeClr>
            </a:solidFill>
            <a:ln w="25400" cap="flat" cmpd="sng" algn="ctr">
              <a:noFill/>
              <a:prstDash val="solid"/>
              <a:headEnd type="none" w="med" len="med"/>
              <a:tailEnd type="none" w="med" len="med"/>
            </a:ln>
            <a:effectLst/>
          </p:spPr>
          <p:txBody>
            <a:bodyPr rot="0" spcFirstLastPara="0" vertOverflow="overflow" horzOverflow="overflow" vert="horz" wrap="square" lIns="34290" tIns="68580" rIns="68580" bIns="68580" numCol="1" spcCol="0" rtlCol="0" fromWordArt="0" anchor="b" anchorCtr="0" forceAA="0" compatLnSpc="1">
              <a:prstTxWarp prst="textNoShape">
                <a:avLst/>
              </a:prstTxWarp>
              <a:noAutofit/>
            </a:bodyPr>
            <a:lstStyle/>
            <a:p>
              <a:pPr marL="469106" defTabSz="699354" fontAlgn="base">
                <a:lnSpc>
                  <a:spcPct val="90000"/>
                </a:lnSpc>
                <a:spcBef>
                  <a:spcPct val="0"/>
                </a:spcBef>
                <a:spcAft>
                  <a:spcPct val="0"/>
                </a:spcAft>
                <a:defRPr/>
              </a:pPr>
              <a:r>
                <a:rPr lang="en-US" sz="2400" kern="0" dirty="0">
                  <a:latin typeface="Segoe UI"/>
                  <a:ea typeface="Segoe UI" pitchFamily="34" charset="0"/>
                  <a:cs typeface="Segoe UI" pitchFamily="34" charset="0"/>
                </a:rPr>
                <a:t>Bottom-up</a:t>
              </a:r>
            </a:p>
            <a:p>
              <a:pPr marL="469106" defTabSz="699354" fontAlgn="base">
                <a:lnSpc>
                  <a:spcPct val="90000"/>
                </a:lnSpc>
                <a:spcBef>
                  <a:spcPct val="0"/>
                </a:spcBef>
                <a:spcAft>
                  <a:spcPct val="0"/>
                </a:spcAft>
                <a:defRPr/>
              </a:pPr>
              <a:r>
                <a:rPr lang="en-US" sz="1500" kern="0" dirty="0">
                  <a:latin typeface="Segoe UI"/>
                  <a:ea typeface="Segoe UI" pitchFamily="34" charset="0"/>
                  <a:cs typeface="Segoe UI" pitchFamily="34" charset="0"/>
                </a:rPr>
                <a:t>(inductive)</a:t>
              </a:r>
            </a:p>
          </p:txBody>
        </p:sp>
        <p:sp>
          <p:nvSpPr>
            <p:cNvPr id="9" name="Up Arrow 46">
              <a:extLst>
                <a:ext uri="{FF2B5EF4-FFF2-40B4-BE49-F238E27FC236}">
                  <a16:creationId xmlns:a16="http://schemas.microsoft.com/office/drawing/2014/main" id="{64914687-EEC1-429D-BEB9-E960A2F9DB4E}"/>
                </a:ext>
              </a:extLst>
            </p:cNvPr>
            <p:cNvSpPr/>
            <p:nvPr/>
          </p:nvSpPr>
          <p:spPr bwMode="auto">
            <a:xfrm>
              <a:off x="6835576" y="2413032"/>
              <a:ext cx="1405890" cy="2064566"/>
            </a:xfrm>
            <a:prstGeom prst="upArrow">
              <a:avLst/>
            </a:prstGeom>
            <a:solidFill>
              <a:srgbClr val="632109"/>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2C08DCD-1E79-4424-8A95-69CC1D9E41A1}"/>
                </a:ext>
              </a:extLst>
            </p:cNvPr>
            <p:cNvSpPr/>
            <p:nvPr/>
          </p:nvSpPr>
          <p:spPr bwMode="auto">
            <a:xfrm>
              <a:off x="7273004" y="4113937"/>
              <a:ext cx="966978" cy="287015"/>
            </a:xfrm>
            <a:prstGeom prst="rect">
              <a:avLst/>
            </a:prstGeom>
            <a:solidFill>
              <a:srgbClr val="4C1904"/>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prstClr val="white"/>
                  </a:solidFill>
                  <a:latin typeface="Segoe UI Semibold" panose="020B0702040204020203" pitchFamily="34" charset="0"/>
                  <a:ea typeface="Segoe UI" pitchFamily="34" charset="0"/>
                  <a:cs typeface="Segoe UI" pitchFamily="34" charset="0"/>
                </a:rPr>
                <a:t>Observation</a:t>
              </a:r>
            </a:p>
          </p:txBody>
        </p:sp>
        <p:sp>
          <p:nvSpPr>
            <p:cNvPr id="11" name="Rectangle 10">
              <a:extLst>
                <a:ext uri="{FF2B5EF4-FFF2-40B4-BE49-F238E27FC236}">
                  <a16:creationId xmlns:a16="http://schemas.microsoft.com/office/drawing/2014/main" id="{8F6F118C-5F7E-4504-8FCD-4F346C64797D}"/>
                </a:ext>
              </a:extLst>
            </p:cNvPr>
            <p:cNvSpPr/>
            <p:nvPr/>
          </p:nvSpPr>
          <p:spPr bwMode="auto">
            <a:xfrm>
              <a:off x="7273004" y="3800671"/>
              <a:ext cx="966978" cy="287015"/>
            </a:xfrm>
            <a:prstGeom prst="rect">
              <a:avLst/>
            </a:prstGeom>
            <a:solidFill>
              <a:srgbClr val="7F2907"/>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prstClr val="white"/>
                  </a:solidFill>
                  <a:latin typeface="Segoe UI Semibold" panose="020B0702040204020203" pitchFamily="34" charset="0"/>
                  <a:ea typeface="Segoe UI" pitchFamily="34" charset="0"/>
                  <a:cs typeface="Segoe UI" pitchFamily="34" charset="0"/>
                </a:rPr>
                <a:t>Pattern</a:t>
              </a:r>
            </a:p>
          </p:txBody>
        </p:sp>
        <p:sp>
          <p:nvSpPr>
            <p:cNvPr id="12" name="Rectangle 11">
              <a:extLst>
                <a:ext uri="{FF2B5EF4-FFF2-40B4-BE49-F238E27FC236}">
                  <a16:creationId xmlns:a16="http://schemas.microsoft.com/office/drawing/2014/main" id="{83CFC1D5-3962-41F0-9195-FF2F493270D5}"/>
                </a:ext>
              </a:extLst>
            </p:cNvPr>
            <p:cNvSpPr/>
            <p:nvPr/>
          </p:nvSpPr>
          <p:spPr bwMode="auto">
            <a:xfrm>
              <a:off x="7273004" y="3174141"/>
              <a:ext cx="966978" cy="287015"/>
            </a:xfrm>
            <a:prstGeom prst="rect">
              <a:avLst/>
            </a:prstGeom>
            <a:solidFill>
              <a:srgbClr val="D9460C"/>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prstClr val="white"/>
                  </a:solidFill>
                  <a:latin typeface="Segoe UI Semibold" panose="020B0702040204020203" pitchFamily="34" charset="0"/>
                  <a:ea typeface="Segoe UI" pitchFamily="34" charset="0"/>
                  <a:cs typeface="Segoe UI" pitchFamily="34" charset="0"/>
                </a:rPr>
                <a:t>Theory</a:t>
              </a:r>
            </a:p>
          </p:txBody>
        </p:sp>
        <p:sp>
          <p:nvSpPr>
            <p:cNvPr id="13" name="Rectangle 12">
              <a:extLst>
                <a:ext uri="{FF2B5EF4-FFF2-40B4-BE49-F238E27FC236}">
                  <a16:creationId xmlns:a16="http://schemas.microsoft.com/office/drawing/2014/main" id="{80E2EC31-1920-4AE8-AE62-7DACCB68E946}"/>
                </a:ext>
              </a:extLst>
            </p:cNvPr>
            <p:cNvSpPr/>
            <p:nvPr/>
          </p:nvSpPr>
          <p:spPr bwMode="auto">
            <a:xfrm>
              <a:off x="7273004" y="3487406"/>
              <a:ext cx="966978" cy="287015"/>
            </a:xfrm>
            <a:prstGeom prst="rect">
              <a:avLst/>
            </a:prstGeom>
            <a:solidFill>
              <a:srgbClr val="AA380A"/>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prstClr val="white"/>
                  </a:solidFill>
                  <a:latin typeface="Segoe UI Semibold" panose="020B0702040204020203" pitchFamily="34" charset="0"/>
                  <a:ea typeface="Segoe UI" pitchFamily="34" charset="0"/>
                  <a:cs typeface="Segoe UI" pitchFamily="34" charset="0"/>
                </a:rPr>
                <a:t>Hypothesis</a:t>
              </a:r>
            </a:p>
          </p:txBody>
        </p:sp>
        <p:sp>
          <p:nvSpPr>
            <p:cNvPr id="14" name="TextBox 13">
              <a:extLst>
                <a:ext uri="{FF2B5EF4-FFF2-40B4-BE49-F238E27FC236}">
                  <a16:creationId xmlns:a16="http://schemas.microsoft.com/office/drawing/2014/main" id="{D902F333-F0B6-4114-9781-095BE62D23EC}"/>
                </a:ext>
              </a:extLst>
            </p:cNvPr>
            <p:cNvSpPr txBox="1"/>
            <p:nvPr/>
          </p:nvSpPr>
          <p:spPr>
            <a:xfrm>
              <a:off x="4618858" y="3054361"/>
              <a:ext cx="487313" cy="249299"/>
            </a:xfrm>
            <a:prstGeom prst="rect">
              <a:avLst/>
            </a:prstGeom>
            <a:noFill/>
          </p:spPr>
          <p:txBody>
            <a:bodyPr wrap="none" lIns="0" tIns="0" rIns="0" bIns="0" rtlCol="0">
              <a:spAutoFit/>
            </a:bodyPr>
            <a:lstStyle/>
            <a:p>
              <a:pPr defTabSz="698897" fontAlgn="base">
                <a:lnSpc>
                  <a:spcPct val="90000"/>
                </a:lnSpc>
                <a:spcBef>
                  <a:spcPct val="0"/>
                </a:spcBef>
                <a:spcAft>
                  <a:spcPts val="450"/>
                </a:spcAft>
                <a:defRPr/>
              </a:pPr>
              <a:r>
                <a:rPr lang="en-US" sz="900" kern="0" dirty="0">
                  <a:solidFill>
                    <a:prstClr val="white"/>
                  </a:solidFill>
                </a:rPr>
                <a:t>What will </a:t>
              </a:r>
              <a:br>
                <a:rPr lang="en-US" sz="900" kern="0" dirty="0">
                  <a:solidFill>
                    <a:prstClr val="white"/>
                  </a:solidFill>
                </a:rPr>
              </a:br>
              <a:r>
                <a:rPr lang="en-US" sz="900" kern="0" dirty="0">
                  <a:solidFill>
                    <a:prstClr val="white"/>
                  </a:solidFill>
                </a:rPr>
                <a:t>happen?</a:t>
              </a:r>
            </a:p>
          </p:txBody>
        </p:sp>
        <p:sp>
          <p:nvSpPr>
            <p:cNvPr id="15" name="TextBox 14">
              <a:extLst>
                <a:ext uri="{FF2B5EF4-FFF2-40B4-BE49-F238E27FC236}">
                  <a16:creationId xmlns:a16="http://schemas.microsoft.com/office/drawing/2014/main" id="{A12D0485-58B1-4688-8F3B-A48778EBF5DE}"/>
                </a:ext>
              </a:extLst>
            </p:cNvPr>
            <p:cNvSpPr txBox="1"/>
            <p:nvPr/>
          </p:nvSpPr>
          <p:spPr>
            <a:xfrm>
              <a:off x="5415583" y="2596246"/>
              <a:ext cx="756617" cy="249299"/>
            </a:xfrm>
            <a:prstGeom prst="rect">
              <a:avLst/>
            </a:prstGeom>
            <a:noFill/>
          </p:spPr>
          <p:txBody>
            <a:bodyPr wrap="none" lIns="0" tIns="0" rIns="0" bIns="0" rtlCol="0">
              <a:spAutoFit/>
            </a:bodyPr>
            <a:lstStyle/>
            <a:p>
              <a:pPr defTabSz="698897" fontAlgn="base">
                <a:lnSpc>
                  <a:spcPct val="90000"/>
                </a:lnSpc>
                <a:spcBef>
                  <a:spcPct val="0"/>
                </a:spcBef>
                <a:spcAft>
                  <a:spcPts val="450"/>
                </a:spcAft>
                <a:defRPr/>
              </a:pPr>
              <a:r>
                <a:rPr lang="en-US" sz="900" kern="0" dirty="0">
                  <a:solidFill>
                    <a:prstClr val="white"/>
                  </a:solidFill>
                </a:rPr>
                <a:t>How can we </a:t>
              </a:r>
              <a:br>
                <a:rPr lang="en-US" sz="900" kern="0" dirty="0">
                  <a:solidFill>
                    <a:prstClr val="white"/>
                  </a:solidFill>
                </a:rPr>
              </a:br>
              <a:r>
                <a:rPr lang="en-US" sz="900" kern="0" dirty="0">
                  <a:solidFill>
                    <a:prstClr val="white"/>
                  </a:solidFill>
                </a:rPr>
                <a:t>make it happen?</a:t>
              </a:r>
            </a:p>
          </p:txBody>
        </p:sp>
        <p:grpSp>
          <p:nvGrpSpPr>
            <p:cNvPr id="16" name="Group 15">
              <a:extLst>
                <a:ext uri="{FF2B5EF4-FFF2-40B4-BE49-F238E27FC236}">
                  <a16:creationId xmlns:a16="http://schemas.microsoft.com/office/drawing/2014/main" id="{733A6C0A-C4BD-4E9E-9DC4-B750F546E30C}"/>
                </a:ext>
              </a:extLst>
            </p:cNvPr>
            <p:cNvGrpSpPr/>
            <p:nvPr/>
          </p:nvGrpSpPr>
          <p:grpSpPr>
            <a:xfrm>
              <a:off x="4629525" y="3338502"/>
              <a:ext cx="816100" cy="434847"/>
              <a:chOff x="3990797" y="1375118"/>
              <a:chExt cx="1088133" cy="579796"/>
            </a:xfrm>
            <a:solidFill>
              <a:srgbClr val="632109"/>
            </a:solidFill>
          </p:grpSpPr>
          <p:sp>
            <p:nvSpPr>
              <p:cNvPr id="42" name="Rectangle 41">
                <a:extLst>
                  <a:ext uri="{FF2B5EF4-FFF2-40B4-BE49-F238E27FC236}">
                    <a16:creationId xmlns:a16="http://schemas.microsoft.com/office/drawing/2014/main" id="{4A3DD229-8054-416F-886B-0AA17E1FA4AD}"/>
                  </a:ext>
                </a:extLst>
              </p:cNvPr>
              <p:cNvSpPr/>
              <p:nvPr/>
            </p:nvSpPr>
            <p:spPr bwMode="auto">
              <a:xfrm rot="10800000" flipV="1">
                <a:off x="3990797" y="1375118"/>
                <a:ext cx="1088133" cy="457200"/>
              </a:xfrm>
              <a:prstGeom prst="rect">
                <a:avLst/>
              </a:prstGeom>
              <a:grpFill/>
              <a:ln w="10795" cap="flat" cmpd="sng" algn="ctr">
                <a:noFill/>
                <a:prstDash val="solid"/>
                <a:headEnd type="none" w="med" len="med"/>
                <a:tailEnd type="none" w="med" len="med"/>
              </a:ln>
              <a:effectLst/>
            </p:spPr>
            <p:txBody>
              <a:bodyPr vert="horz" wrap="square" lIns="68580" tIns="0" rIns="0" bIns="0" numCol="1" rtlCol="0" anchor="ctr" anchorCtr="0" compatLnSpc="1">
                <a:prstTxWarp prst="textNoShape">
                  <a:avLst/>
                </a:prstTxWarp>
              </a:bodyPr>
              <a:lstStyle/>
              <a:p>
                <a:pPr defTabSz="699354" fontAlgn="base">
                  <a:spcBef>
                    <a:spcPct val="0"/>
                  </a:spcBef>
                  <a:spcAft>
                    <a:spcPct val="0"/>
                  </a:spcAft>
                  <a:defRPr/>
                </a:pPr>
                <a:r>
                  <a:rPr lang="en-US" sz="900" kern="0" dirty="0">
                    <a:solidFill>
                      <a:schemeClr val="bg1"/>
                    </a:solidFill>
                    <a:latin typeface="Segoe UI"/>
                  </a:rPr>
                  <a:t>Predictive a</a:t>
                </a:r>
                <a:r>
                  <a:rPr lang="en-US" sz="900" kern="0" dirty="0" err="1">
                    <a:solidFill>
                      <a:schemeClr val="bg1"/>
                    </a:solidFill>
                    <a:latin typeface="Segoe UI"/>
                  </a:rPr>
                  <a:t>nalytics</a:t>
                </a:r>
                <a:endParaRPr lang="en-US" sz="900" kern="0" dirty="0">
                  <a:solidFill>
                    <a:schemeClr val="bg1"/>
                  </a:solidFill>
                  <a:latin typeface="Segoe UI"/>
                </a:endParaRPr>
              </a:p>
            </p:txBody>
          </p:sp>
          <p:sp>
            <p:nvSpPr>
              <p:cNvPr id="43" name="Right Triangle 42">
                <a:extLst>
                  <a:ext uri="{FF2B5EF4-FFF2-40B4-BE49-F238E27FC236}">
                    <a16:creationId xmlns:a16="http://schemas.microsoft.com/office/drawing/2014/main" id="{EE35789E-402A-4789-80AF-B081B2BA0FB4}"/>
                  </a:ext>
                </a:extLst>
              </p:cNvPr>
              <p:cNvSpPr/>
              <p:nvPr/>
            </p:nvSpPr>
            <p:spPr bwMode="auto">
              <a:xfrm flipV="1">
                <a:off x="4733510" y="1827140"/>
                <a:ext cx="82742" cy="127774"/>
              </a:xfrm>
              <a:prstGeom prst="rtTriangle">
                <a:avLst/>
              </a:prstGeom>
              <a:grpFill/>
              <a:ln w="10795" cap="flat" cmpd="sng" algn="ctr">
                <a:noFill/>
                <a:prstDash val="solid"/>
                <a:headEnd type="none" w="med" len="med"/>
                <a:tailEnd type="none" w="med" len="med"/>
              </a:ln>
              <a:effectLst/>
            </p:spPr>
            <p:txBody>
              <a:bodyPr vert="horz" wrap="square" lIns="68580" tIns="34978" rIns="0" bIns="34978" numCol="1" rtlCol="0" anchor="ctr" anchorCtr="0" compatLnSpc="1">
                <a:prstTxWarp prst="textNoShape">
                  <a:avLst/>
                </a:prstTxWarp>
              </a:bodyPr>
              <a:lstStyle/>
              <a:p>
                <a:pPr defTabSz="699354" fontAlgn="base">
                  <a:spcBef>
                    <a:spcPct val="0"/>
                  </a:spcBef>
                  <a:spcAft>
                    <a:spcPct val="0"/>
                  </a:spcAft>
                  <a:defRPr/>
                </a:pPr>
                <a:endParaRPr lang="en-US" sz="900" kern="0" dirty="0">
                  <a:solidFill>
                    <a:schemeClr val="bg1"/>
                  </a:solidFill>
                  <a:latin typeface="Segoe UI"/>
                </a:endParaRPr>
              </a:p>
            </p:txBody>
          </p:sp>
        </p:grpSp>
        <p:grpSp>
          <p:nvGrpSpPr>
            <p:cNvPr id="17" name="Group 16">
              <a:extLst>
                <a:ext uri="{FF2B5EF4-FFF2-40B4-BE49-F238E27FC236}">
                  <a16:creationId xmlns:a16="http://schemas.microsoft.com/office/drawing/2014/main" id="{1256E47D-4A59-462D-977B-C210BA3CCCAF}"/>
                </a:ext>
              </a:extLst>
            </p:cNvPr>
            <p:cNvGrpSpPr/>
            <p:nvPr/>
          </p:nvGrpSpPr>
          <p:grpSpPr>
            <a:xfrm>
              <a:off x="5400969" y="2870134"/>
              <a:ext cx="816100" cy="434405"/>
              <a:chOff x="3892086" y="1375707"/>
              <a:chExt cx="1088133" cy="579207"/>
            </a:xfrm>
            <a:solidFill>
              <a:srgbClr val="632109"/>
            </a:solidFill>
          </p:grpSpPr>
          <p:sp>
            <p:nvSpPr>
              <p:cNvPr id="40" name="Rectangle 39">
                <a:extLst>
                  <a:ext uri="{FF2B5EF4-FFF2-40B4-BE49-F238E27FC236}">
                    <a16:creationId xmlns:a16="http://schemas.microsoft.com/office/drawing/2014/main" id="{399CC2C3-D93F-45D6-9FD6-5C1CF009D1A7}"/>
                  </a:ext>
                </a:extLst>
              </p:cNvPr>
              <p:cNvSpPr/>
              <p:nvPr/>
            </p:nvSpPr>
            <p:spPr bwMode="auto">
              <a:xfrm rot="10800000" flipV="1">
                <a:off x="3892086" y="1375707"/>
                <a:ext cx="1088133" cy="457200"/>
              </a:xfrm>
              <a:prstGeom prst="rect">
                <a:avLst/>
              </a:prstGeom>
              <a:grpFill/>
              <a:ln w="10795" cap="flat" cmpd="sng" algn="ctr">
                <a:noFill/>
                <a:prstDash val="solid"/>
                <a:headEnd type="none" w="med" len="med"/>
                <a:tailEnd type="none" w="med" len="med"/>
              </a:ln>
              <a:effectLst/>
            </p:spPr>
            <p:txBody>
              <a:bodyPr vert="horz" wrap="square" lIns="68580" tIns="0" rIns="0" bIns="0" numCol="1" rtlCol="0" anchor="ctr" anchorCtr="0" compatLnSpc="1">
                <a:prstTxWarp prst="textNoShape">
                  <a:avLst/>
                </a:prstTxWarp>
              </a:bodyPr>
              <a:lstStyle/>
              <a:p>
                <a:pPr defTabSz="699354" fontAlgn="base">
                  <a:spcBef>
                    <a:spcPct val="0"/>
                  </a:spcBef>
                  <a:spcAft>
                    <a:spcPct val="0"/>
                  </a:spcAft>
                  <a:defRPr/>
                </a:pPr>
                <a:r>
                  <a:rPr lang="en-US" sz="900" kern="0" dirty="0">
                    <a:solidFill>
                      <a:schemeClr val="bg1"/>
                    </a:solidFill>
                    <a:latin typeface="Segoe UI"/>
                  </a:rPr>
                  <a:t>Prescriptive a</a:t>
                </a:r>
                <a:r>
                  <a:rPr lang="en-US" sz="900" kern="0" dirty="0" err="1">
                    <a:solidFill>
                      <a:schemeClr val="bg1"/>
                    </a:solidFill>
                    <a:latin typeface="Segoe UI"/>
                  </a:rPr>
                  <a:t>nalytics</a:t>
                </a:r>
                <a:endParaRPr lang="en-US" sz="900" kern="0" dirty="0">
                  <a:solidFill>
                    <a:schemeClr val="bg1"/>
                  </a:solidFill>
                  <a:latin typeface="Segoe UI"/>
                </a:endParaRPr>
              </a:p>
            </p:txBody>
          </p:sp>
          <p:sp>
            <p:nvSpPr>
              <p:cNvPr id="41" name="Right Triangle 40">
                <a:extLst>
                  <a:ext uri="{FF2B5EF4-FFF2-40B4-BE49-F238E27FC236}">
                    <a16:creationId xmlns:a16="http://schemas.microsoft.com/office/drawing/2014/main" id="{9A4CDBD8-43B4-4475-B5E1-4A8B1DF55DA2}"/>
                  </a:ext>
                </a:extLst>
              </p:cNvPr>
              <p:cNvSpPr/>
              <p:nvPr/>
            </p:nvSpPr>
            <p:spPr bwMode="auto">
              <a:xfrm flipV="1">
                <a:off x="4723210" y="1827140"/>
                <a:ext cx="82742" cy="127774"/>
              </a:xfrm>
              <a:prstGeom prst="rtTriangle">
                <a:avLst/>
              </a:prstGeom>
              <a:grpFill/>
              <a:ln w="10795" cap="flat" cmpd="sng" algn="ctr">
                <a:noFill/>
                <a:prstDash val="solid"/>
                <a:headEnd type="none" w="med" len="med"/>
                <a:tailEnd type="none" w="med" len="med"/>
              </a:ln>
              <a:effectLst/>
            </p:spPr>
            <p:txBody>
              <a:bodyPr vert="horz" wrap="square" lIns="68580" tIns="34978" rIns="0" bIns="34978" numCol="1" rtlCol="0" anchor="ctr" anchorCtr="0" compatLnSpc="1">
                <a:prstTxWarp prst="textNoShape">
                  <a:avLst/>
                </a:prstTxWarp>
              </a:bodyPr>
              <a:lstStyle/>
              <a:p>
                <a:pPr defTabSz="699354" fontAlgn="base">
                  <a:spcBef>
                    <a:spcPct val="0"/>
                  </a:spcBef>
                  <a:spcAft>
                    <a:spcPct val="0"/>
                  </a:spcAft>
                  <a:defRPr/>
                </a:pPr>
                <a:endParaRPr lang="en-US" sz="900" kern="0" dirty="0">
                  <a:solidFill>
                    <a:schemeClr val="bg1"/>
                  </a:solidFill>
                  <a:latin typeface="Segoe UI"/>
                </a:endParaRPr>
              </a:p>
            </p:txBody>
          </p:sp>
        </p:grpSp>
        <p:sp>
          <p:nvSpPr>
            <p:cNvPr id="18" name="Rectangle 17">
              <a:extLst>
                <a:ext uri="{FF2B5EF4-FFF2-40B4-BE49-F238E27FC236}">
                  <a16:creationId xmlns:a16="http://schemas.microsoft.com/office/drawing/2014/main" id="{7D8DD27A-EFB2-4DD9-A73F-BDE0989D76E6}"/>
                </a:ext>
              </a:extLst>
            </p:cNvPr>
            <p:cNvSpPr/>
            <p:nvPr/>
          </p:nvSpPr>
          <p:spPr bwMode="auto">
            <a:xfrm>
              <a:off x="2804416" y="2403130"/>
              <a:ext cx="1769510" cy="2879555"/>
            </a:xfrm>
            <a:prstGeom prst="rect">
              <a:avLst/>
            </a:prstGeom>
            <a:solidFill>
              <a:srgbClr val="D9460C"/>
            </a:solidFill>
            <a:ln w="10795" cap="flat" cmpd="sng" algn="ctr">
              <a:solidFill>
                <a:srgbClr val="D9460C"/>
              </a:solid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kern="0" dirty="0">
                <a:gradFill>
                  <a:gsLst>
                    <a:gs pos="0">
                      <a:srgbClr val="FFFFFF"/>
                    </a:gs>
                    <a:gs pos="100000">
                      <a:srgbClr val="FFFFFF"/>
                    </a:gs>
                  </a:gsLst>
                  <a:lin ang="5400000" scaled="0"/>
                </a:gradFill>
                <a:latin typeface="Segoe UI"/>
              </a:endParaRPr>
            </a:p>
          </p:txBody>
        </p:sp>
        <p:sp>
          <p:nvSpPr>
            <p:cNvPr id="19" name="Freeform 61">
              <a:extLst>
                <a:ext uri="{FF2B5EF4-FFF2-40B4-BE49-F238E27FC236}">
                  <a16:creationId xmlns:a16="http://schemas.microsoft.com/office/drawing/2014/main" id="{49474E90-EAE8-42EC-950B-5BD7B43B913C}"/>
                </a:ext>
              </a:extLst>
            </p:cNvPr>
            <p:cNvSpPr/>
            <p:nvPr/>
          </p:nvSpPr>
          <p:spPr bwMode="auto">
            <a:xfrm>
              <a:off x="4573132" y="2402196"/>
              <a:ext cx="58979" cy="2880489"/>
            </a:xfrm>
            <a:custGeom>
              <a:avLst/>
              <a:gdLst>
                <a:gd name="connsiteX0" fmla="*/ 0 w 0"/>
                <a:gd name="connsiteY0" fmla="*/ 4366260 h 4366260"/>
                <a:gd name="connsiteX1" fmla="*/ 0 w 0"/>
                <a:gd name="connsiteY1" fmla="*/ 0 h 4366260"/>
              </a:gdLst>
              <a:ahLst/>
              <a:cxnLst>
                <a:cxn ang="0">
                  <a:pos x="connsiteX0" y="connsiteY0"/>
                </a:cxn>
                <a:cxn ang="0">
                  <a:pos x="connsiteX1" y="connsiteY1"/>
                </a:cxn>
              </a:cxnLst>
              <a:rect l="l" t="t" r="r" b="b"/>
              <a:pathLst>
                <a:path h="4366260">
                  <a:moveTo>
                    <a:pt x="0" y="4366260"/>
                  </a:moveTo>
                  <a:lnTo>
                    <a:pt x="0" y="0"/>
                  </a:lnTo>
                </a:path>
              </a:pathLst>
            </a:custGeom>
            <a:noFill/>
            <a:ln w="31750" cap="flat" cmpd="sng" algn="ctr">
              <a:solidFill>
                <a:sysClr val="windowText" lastClr="000000"/>
              </a:solidFill>
              <a:prstDash val="solid"/>
              <a:headEnd type="none" w="med" len="med"/>
              <a:tailEnd type="none" w="med" len="med"/>
            </a:ln>
            <a:effectLst/>
          </p:spPr>
          <p:txBody>
            <a:bodyPr rtlCol="0" anchor="ctr"/>
            <a:lstStyle/>
            <a:p>
              <a:pPr algn="ctr" defTabSz="698897" fontAlgn="base">
                <a:spcBef>
                  <a:spcPct val="0"/>
                </a:spcBef>
                <a:spcAft>
                  <a:spcPct val="0"/>
                </a:spcAft>
                <a:defRPr/>
              </a:pPr>
              <a:endParaRPr lang="en-US" kern="0">
                <a:solidFill>
                  <a:prstClr val="white"/>
                </a:solidFill>
                <a:latin typeface="Segoe UI"/>
              </a:endParaRPr>
            </a:p>
          </p:txBody>
        </p:sp>
        <p:sp>
          <p:nvSpPr>
            <p:cNvPr id="20" name="TextBox 19">
              <a:extLst>
                <a:ext uri="{FF2B5EF4-FFF2-40B4-BE49-F238E27FC236}">
                  <a16:creationId xmlns:a16="http://schemas.microsoft.com/office/drawing/2014/main" id="{670A8EE3-2135-45EB-BA0D-CEC00540F621}"/>
                </a:ext>
              </a:extLst>
            </p:cNvPr>
            <p:cNvSpPr txBox="1"/>
            <p:nvPr/>
          </p:nvSpPr>
          <p:spPr>
            <a:xfrm>
              <a:off x="2665607" y="5224844"/>
              <a:ext cx="1354217" cy="408573"/>
            </a:xfrm>
            <a:prstGeom prst="rect">
              <a:avLst/>
            </a:prstGeom>
            <a:noFill/>
          </p:spPr>
          <p:txBody>
            <a:bodyPr wrap="none" lIns="137160" tIns="109728" rIns="137160" bIns="109728" rtlCol="0">
              <a:spAutoFit/>
            </a:bodyPr>
            <a:lstStyle/>
            <a:p>
              <a:pPr defTabSz="698897" fontAlgn="base">
                <a:lnSpc>
                  <a:spcPct val="90000"/>
                </a:lnSpc>
                <a:spcBef>
                  <a:spcPct val="0"/>
                </a:spcBef>
                <a:spcAft>
                  <a:spcPts val="450"/>
                </a:spcAft>
                <a:defRPr/>
              </a:pPr>
              <a:r>
                <a:rPr lang="en-US" sz="1350" b="1" kern="0" dirty="0">
                  <a:gradFill>
                    <a:gsLst>
                      <a:gs pos="2917">
                        <a:prstClr val="black"/>
                      </a:gs>
                      <a:gs pos="30000">
                        <a:prstClr val="black"/>
                      </a:gs>
                    </a:gsLst>
                    <a:lin ang="5400000" scaled="0"/>
                  </a:gradFill>
                </a:rPr>
                <a:t>DIFFICULTY</a:t>
              </a:r>
            </a:p>
          </p:txBody>
        </p:sp>
        <p:sp>
          <p:nvSpPr>
            <p:cNvPr id="21" name="TextBox 20">
              <a:extLst>
                <a:ext uri="{FF2B5EF4-FFF2-40B4-BE49-F238E27FC236}">
                  <a16:creationId xmlns:a16="http://schemas.microsoft.com/office/drawing/2014/main" id="{AABE6BE5-C81E-496B-ACFA-BE6E30987EC5}"/>
                </a:ext>
              </a:extLst>
            </p:cNvPr>
            <p:cNvSpPr txBox="1"/>
            <p:nvPr/>
          </p:nvSpPr>
          <p:spPr>
            <a:xfrm>
              <a:off x="2944800" y="4041700"/>
              <a:ext cx="662521" cy="249299"/>
            </a:xfrm>
            <a:prstGeom prst="rect">
              <a:avLst/>
            </a:prstGeom>
            <a:noFill/>
          </p:spPr>
          <p:txBody>
            <a:bodyPr wrap="square" lIns="0" tIns="0" rIns="0" bIns="0" rtlCol="0">
              <a:spAutoFit/>
            </a:bodyPr>
            <a:lstStyle/>
            <a:p>
              <a:pPr defTabSz="698897" fontAlgn="base">
                <a:lnSpc>
                  <a:spcPct val="90000"/>
                </a:lnSpc>
                <a:spcBef>
                  <a:spcPct val="0"/>
                </a:spcBef>
                <a:spcAft>
                  <a:spcPts val="450"/>
                </a:spcAft>
                <a:defRPr/>
              </a:pPr>
              <a:r>
                <a:rPr lang="en-US" sz="900" kern="0" dirty="0">
                  <a:solidFill>
                    <a:prstClr val="white"/>
                  </a:solidFill>
                </a:rPr>
                <a:t>What </a:t>
              </a:r>
              <a:br>
                <a:rPr lang="en-US" sz="900" kern="0" dirty="0">
                  <a:solidFill>
                    <a:prstClr val="white"/>
                  </a:solidFill>
                </a:rPr>
              </a:br>
              <a:r>
                <a:rPr lang="en-US" sz="900" kern="0" dirty="0">
                  <a:solidFill>
                    <a:prstClr val="white"/>
                  </a:solidFill>
                </a:rPr>
                <a:t>happened?</a:t>
              </a:r>
            </a:p>
          </p:txBody>
        </p:sp>
        <p:sp>
          <p:nvSpPr>
            <p:cNvPr id="22" name="TextBox 21">
              <a:extLst>
                <a:ext uri="{FF2B5EF4-FFF2-40B4-BE49-F238E27FC236}">
                  <a16:creationId xmlns:a16="http://schemas.microsoft.com/office/drawing/2014/main" id="{9DE18349-A4D3-4DDC-A3D1-EA79CA2E33E3}"/>
                </a:ext>
              </a:extLst>
            </p:cNvPr>
            <p:cNvSpPr txBox="1"/>
            <p:nvPr/>
          </p:nvSpPr>
          <p:spPr>
            <a:xfrm>
              <a:off x="3677268" y="3623848"/>
              <a:ext cx="477695" cy="249299"/>
            </a:xfrm>
            <a:prstGeom prst="rect">
              <a:avLst/>
            </a:prstGeom>
            <a:noFill/>
          </p:spPr>
          <p:txBody>
            <a:bodyPr wrap="none" lIns="0" tIns="0" rIns="0" bIns="0" rtlCol="0">
              <a:spAutoFit/>
            </a:bodyPr>
            <a:lstStyle/>
            <a:p>
              <a:pPr defTabSz="698897" fontAlgn="base">
                <a:lnSpc>
                  <a:spcPct val="90000"/>
                </a:lnSpc>
                <a:spcBef>
                  <a:spcPct val="0"/>
                </a:spcBef>
                <a:spcAft>
                  <a:spcPts val="450"/>
                </a:spcAft>
                <a:defRPr/>
              </a:pPr>
              <a:r>
                <a:rPr lang="en-US" sz="900" kern="0" dirty="0">
                  <a:solidFill>
                    <a:prstClr val="white"/>
                  </a:solidFill>
                </a:rPr>
                <a:t>Why did </a:t>
              </a:r>
              <a:br>
                <a:rPr lang="en-US" sz="900" kern="0" dirty="0">
                  <a:solidFill>
                    <a:prstClr val="white"/>
                  </a:solidFill>
                </a:rPr>
              </a:br>
              <a:r>
                <a:rPr lang="en-US" sz="900" kern="0" dirty="0">
                  <a:solidFill>
                    <a:prstClr val="white"/>
                  </a:solidFill>
                </a:rPr>
                <a:t>it happen?</a:t>
              </a:r>
            </a:p>
          </p:txBody>
        </p:sp>
        <p:grpSp>
          <p:nvGrpSpPr>
            <p:cNvPr id="23" name="Group 22">
              <a:extLst>
                <a:ext uri="{FF2B5EF4-FFF2-40B4-BE49-F238E27FC236}">
                  <a16:creationId xmlns:a16="http://schemas.microsoft.com/office/drawing/2014/main" id="{5FF6D214-9EFF-4A70-BAF7-617A4C52C5E6}"/>
                </a:ext>
              </a:extLst>
            </p:cNvPr>
            <p:cNvGrpSpPr/>
            <p:nvPr/>
          </p:nvGrpSpPr>
          <p:grpSpPr>
            <a:xfrm>
              <a:off x="2927748" y="4295674"/>
              <a:ext cx="816100" cy="434405"/>
              <a:chOff x="3914506" y="1375707"/>
              <a:chExt cx="1088133" cy="579207"/>
            </a:xfrm>
            <a:solidFill>
              <a:srgbClr val="632109"/>
            </a:solidFill>
          </p:grpSpPr>
          <p:sp>
            <p:nvSpPr>
              <p:cNvPr id="38" name="Rectangle 37">
                <a:extLst>
                  <a:ext uri="{FF2B5EF4-FFF2-40B4-BE49-F238E27FC236}">
                    <a16:creationId xmlns:a16="http://schemas.microsoft.com/office/drawing/2014/main" id="{70B06483-0879-43D2-AAC3-9A15B876E175}"/>
                  </a:ext>
                </a:extLst>
              </p:cNvPr>
              <p:cNvSpPr/>
              <p:nvPr/>
            </p:nvSpPr>
            <p:spPr bwMode="auto">
              <a:xfrm rot="10800000" flipV="1">
                <a:off x="3914506" y="1375707"/>
                <a:ext cx="1088133" cy="457200"/>
              </a:xfrm>
              <a:prstGeom prst="rect">
                <a:avLst/>
              </a:prstGeom>
              <a:grpFill/>
              <a:ln w="10795" cap="flat" cmpd="sng" algn="ctr">
                <a:noFill/>
                <a:prstDash val="solid"/>
                <a:headEnd type="none" w="med" len="med"/>
                <a:tailEnd type="none" w="med" len="med"/>
              </a:ln>
              <a:effectLst/>
            </p:spPr>
            <p:txBody>
              <a:bodyPr vert="horz" wrap="square" lIns="68580" tIns="0" rIns="0" bIns="0" numCol="1" rtlCol="0" anchor="ctr" anchorCtr="0" compatLnSpc="1">
                <a:prstTxWarp prst="textNoShape">
                  <a:avLst/>
                </a:prstTxWarp>
              </a:bodyPr>
              <a:lstStyle/>
              <a:p>
                <a:pPr defTabSz="699354" fontAlgn="base">
                  <a:spcBef>
                    <a:spcPct val="0"/>
                  </a:spcBef>
                  <a:spcAft>
                    <a:spcPct val="0"/>
                  </a:spcAft>
                  <a:defRPr/>
                </a:pPr>
                <a:r>
                  <a:rPr lang="en-US" sz="900" kern="0" dirty="0">
                    <a:solidFill>
                      <a:schemeClr val="bg1"/>
                    </a:solidFill>
                    <a:latin typeface="Segoe UI"/>
                  </a:rPr>
                  <a:t>Descriptive a</a:t>
                </a:r>
                <a:r>
                  <a:rPr lang="en-US" sz="900" kern="0" dirty="0" err="1">
                    <a:solidFill>
                      <a:schemeClr val="bg1"/>
                    </a:solidFill>
                    <a:latin typeface="Segoe UI"/>
                  </a:rPr>
                  <a:t>nalytics</a:t>
                </a:r>
                <a:endParaRPr lang="en-US" sz="900" kern="0" dirty="0">
                  <a:solidFill>
                    <a:schemeClr val="bg1"/>
                  </a:solidFill>
                  <a:latin typeface="Segoe UI"/>
                </a:endParaRPr>
              </a:p>
            </p:txBody>
          </p:sp>
          <p:sp>
            <p:nvSpPr>
              <p:cNvPr id="39" name="Right Triangle 38">
                <a:extLst>
                  <a:ext uri="{FF2B5EF4-FFF2-40B4-BE49-F238E27FC236}">
                    <a16:creationId xmlns:a16="http://schemas.microsoft.com/office/drawing/2014/main" id="{DE3063BD-CBF3-4A3D-B31D-294BEE9D89D8}"/>
                  </a:ext>
                </a:extLst>
              </p:cNvPr>
              <p:cNvSpPr/>
              <p:nvPr/>
            </p:nvSpPr>
            <p:spPr bwMode="auto">
              <a:xfrm flipV="1">
                <a:off x="4745630" y="1827140"/>
                <a:ext cx="82742" cy="127774"/>
              </a:xfrm>
              <a:prstGeom prst="rtTriangle">
                <a:avLst/>
              </a:prstGeom>
              <a:grpFill/>
              <a:ln w="10795" cap="flat" cmpd="sng" algn="ctr">
                <a:noFill/>
                <a:prstDash val="solid"/>
                <a:headEnd type="none" w="med" len="med"/>
                <a:tailEnd type="none" w="med" len="med"/>
              </a:ln>
              <a:effectLst/>
            </p:spPr>
            <p:txBody>
              <a:bodyPr vert="horz" wrap="square" lIns="68580" tIns="34978" rIns="0" bIns="34978" numCol="1" rtlCol="0" anchor="ctr" anchorCtr="0" compatLnSpc="1">
                <a:prstTxWarp prst="textNoShape">
                  <a:avLst/>
                </a:prstTxWarp>
              </a:bodyPr>
              <a:lstStyle/>
              <a:p>
                <a:pPr defTabSz="699354" fontAlgn="base">
                  <a:spcBef>
                    <a:spcPct val="0"/>
                  </a:spcBef>
                  <a:spcAft>
                    <a:spcPct val="0"/>
                  </a:spcAft>
                  <a:defRPr/>
                </a:pPr>
                <a:endParaRPr lang="en-US" sz="900" kern="0" dirty="0">
                  <a:solidFill>
                    <a:schemeClr val="bg1"/>
                  </a:solidFill>
                  <a:latin typeface="Segoe UI"/>
                </a:endParaRPr>
              </a:p>
            </p:txBody>
          </p:sp>
        </p:grpSp>
        <p:sp>
          <p:nvSpPr>
            <p:cNvPr id="24" name="Freeform 68">
              <a:extLst>
                <a:ext uri="{FF2B5EF4-FFF2-40B4-BE49-F238E27FC236}">
                  <a16:creationId xmlns:a16="http://schemas.microsoft.com/office/drawing/2014/main" id="{DB019602-1E62-43FF-A31B-9AD59B4464A7}"/>
                </a:ext>
              </a:extLst>
            </p:cNvPr>
            <p:cNvSpPr/>
            <p:nvPr/>
          </p:nvSpPr>
          <p:spPr bwMode="auto">
            <a:xfrm>
              <a:off x="2800398" y="3318027"/>
              <a:ext cx="3550498" cy="1948450"/>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cap="flat" cmpd="sng" algn="ctr">
              <a:solidFill>
                <a:sysClr val="window" lastClr="FFFFFF"/>
              </a:solidFill>
              <a:prstDash val="solid"/>
              <a:headEnd type="none" w="med" len="med"/>
              <a:tailEnd type="triangle" w="med" len="med"/>
            </a:ln>
            <a:effectLst/>
          </p:spPr>
          <p:txBody>
            <a:bodyPr rtlCol="0" anchor="ctr"/>
            <a:lstStyle/>
            <a:p>
              <a:pPr algn="ctr" defTabSz="698897" fontAlgn="base">
                <a:spcBef>
                  <a:spcPct val="0"/>
                </a:spcBef>
                <a:spcAft>
                  <a:spcPct val="0"/>
                </a:spcAft>
                <a:defRPr/>
              </a:pPr>
              <a:endParaRPr lang="en-US" kern="0">
                <a:solidFill>
                  <a:prstClr val="white"/>
                </a:solidFill>
                <a:latin typeface="Segoe UI"/>
              </a:endParaRPr>
            </a:p>
          </p:txBody>
        </p:sp>
        <p:sp>
          <p:nvSpPr>
            <p:cNvPr id="25" name="TextBox 24">
              <a:extLst>
                <a:ext uri="{FF2B5EF4-FFF2-40B4-BE49-F238E27FC236}">
                  <a16:creationId xmlns:a16="http://schemas.microsoft.com/office/drawing/2014/main" id="{4F31BCAC-729B-4FE5-B16E-E98B7D13950F}"/>
                </a:ext>
              </a:extLst>
            </p:cNvPr>
            <p:cNvSpPr txBox="1"/>
            <p:nvPr/>
          </p:nvSpPr>
          <p:spPr>
            <a:xfrm rot="19849430">
              <a:off x="3143329" y="4709591"/>
              <a:ext cx="1113245" cy="152349"/>
            </a:xfrm>
            <a:prstGeom prst="rect">
              <a:avLst/>
            </a:prstGeom>
            <a:solidFill>
              <a:srgbClr val="D9460C"/>
            </a:solidFill>
          </p:spPr>
          <p:txBody>
            <a:bodyPr wrap="square" lIns="34290" tIns="0" rIns="34290" bIns="0" rtlCol="0">
              <a:spAutoFit/>
            </a:bodyPr>
            <a:lstStyle/>
            <a:p>
              <a:pPr algn="ctr" defTabSz="698897" fontAlgn="base">
                <a:lnSpc>
                  <a:spcPct val="90000"/>
                </a:lnSpc>
                <a:spcBef>
                  <a:spcPct val="0"/>
                </a:spcBef>
                <a:spcAft>
                  <a:spcPts val="450"/>
                </a:spcAft>
                <a:defRPr/>
              </a:pPr>
              <a:r>
                <a:rPr lang="en-US" sz="1100" kern="0" dirty="0">
                  <a:solidFill>
                    <a:prstClr val="white"/>
                  </a:solidFill>
                </a:rPr>
                <a:t>INFORMATION</a:t>
              </a:r>
              <a:endParaRPr lang="en-US" sz="1000" kern="0" dirty="0">
                <a:solidFill>
                  <a:prstClr val="white"/>
                </a:solidFill>
              </a:endParaRPr>
            </a:p>
          </p:txBody>
        </p:sp>
        <p:grpSp>
          <p:nvGrpSpPr>
            <p:cNvPr id="26" name="Group 25">
              <a:extLst>
                <a:ext uri="{FF2B5EF4-FFF2-40B4-BE49-F238E27FC236}">
                  <a16:creationId xmlns:a16="http://schemas.microsoft.com/office/drawing/2014/main" id="{AE9BFB30-2E85-4331-ADA4-DF40CD37DE69}"/>
                </a:ext>
              </a:extLst>
            </p:cNvPr>
            <p:cNvGrpSpPr/>
            <p:nvPr/>
          </p:nvGrpSpPr>
          <p:grpSpPr>
            <a:xfrm>
              <a:off x="3648280" y="3914696"/>
              <a:ext cx="816100" cy="434405"/>
              <a:chOff x="3914506" y="1375707"/>
              <a:chExt cx="1088133" cy="579207"/>
            </a:xfrm>
            <a:solidFill>
              <a:srgbClr val="632109"/>
            </a:solidFill>
          </p:grpSpPr>
          <p:sp>
            <p:nvSpPr>
              <p:cNvPr id="36" name="Rectangle 35">
                <a:extLst>
                  <a:ext uri="{FF2B5EF4-FFF2-40B4-BE49-F238E27FC236}">
                    <a16:creationId xmlns:a16="http://schemas.microsoft.com/office/drawing/2014/main" id="{143BF87D-3CA3-4BED-B837-47080CAE346D}"/>
                  </a:ext>
                </a:extLst>
              </p:cNvPr>
              <p:cNvSpPr/>
              <p:nvPr/>
            </p:nvSpPr>
            <p:spPr bwMode="auto">
              <a:xfrm rot="10800000" flipV="1">
                <a:off x="3914506" y="1375707"/>
                <a:ext cx="1088133" cy="457200"/>
              </a:xfrm>
              <a:prstGeom prst="rect">
                <a:avLst/>
              </a:prstGeom>
              <a:grpFill/>
              <a:ln w="10795" cap="flat" cmpd="sng" algn="ctr">
                <a:noFill/>
                <a:prstDash val="solid"/>
                <a:headEnd type="none" w="med" len="med"/>
                <a:tailEnd type="none" w="med" len="med"/>
              </a:ln>
              <a:effectLst/>
            </p:spPr>
            <p:txBody>
              <a:bodyPr vert="horz" wrap="square" lIns="68580" tIns="0" rIns="0" bIns="0" numCol="1" rtlCol="0" anchor="ctr" anchorCtr="0" compatLnSpc="1">
                <a:prstTxWarp prst="textNoShape">
                  <a:avLst/>
                </a:prstTxWarp>
              </a:bodyPr>
              <a:lstStyle/>
              <a:p>
                <a:pPr defTabSz="699354" fontAlgn="base">
                  <a:spcBef>
                    <a:spcPct val="0"/>
                  </a:spcBef>
                  <a:spcAft>
                    <a:spcPct val="0"/>
                  </a:spcAft>
                  <a:defRPr/>
                </a:pPr>
                <a:r>
                  <a:rPr lang="en-US" sz="900" kern="0" dirty="0">
                    <a:solidFill>
                      <a:schemeClr val="bg1"/>
                    </a:solidFill>
                    <a:latin typeface="Segoe UI"/>
                  </a:rPr>
                  <a:t>Diagnostic a</a:t>
                </a:r>
                <a:r>
                  <a:rPr lang="en-US" sz="900" kern="0" dirty="0" err="1">
                    <a:solidFill>
                      <a:schemeClr val="bg1"/>
                    </a:solidFill>
                    <a:latin typeface="Segoe UI"/>
                  </a:rPr>
                  <a:t>nalytics</a:t>
                </a:r>
                <a:endParaRPr lang="en-US" sz="900" kern="0" dirty="0">
                  <a:solidFill>
                    <a:schemeClr val="bg1"/>
                  </a:solidFill>
                  <a:latin typeface="Segoe UI"/>
                </a:endParaRPr>
              </a:p>
            </p:txBody>
          </p:sp>
          <p:sp>
            <p:nvSpPr>
              <p:cNvPr id="37" name="Right Triangle 36">
                <a:extLst>
                  <a:ext uri="{FF2B5EF4-FFF2-40B4-BE49-F238E27FC236}">
                    <a16:creationId xmlns:a16="http://schemas.microsoft.com/office/drawing/2014/main" id="{2832D21B-49EC-48CE-ACD0-2172FAAE6FF3}"/>
                  </a:ext>
                </a:extLst>
              </p:cNvPr>
              <p:cNvSpPr/>
              <p:nvPr/>
            </p:nvSpPr>
            <p:spPr bwMode="auto">
              <a:xfrm flipV="1">
                <a:off x="4745630" y="1827140"/>
                <a:ext cx="82742" cy="127774"/>
              </a:xfrm>
              <a:prstGeom prst="rtTriangle">
                <a:avLst/>
              </a:prstGeom>
              <a:grpFill/>
              <a:ln w="10795" cap="flat" cmpd="sng" algn="ctr">
                <a:noFill/>
                <a:prstDash val="solid"/>
                <a:headEnd type="none" w="med" len="med"/>
                <a:tailEnd type="none" w="med" len="med"/>
              </a:ln>
              <a:effectLst/>
            </p:spPr>
            <p:txBody>
              <a:bodyPr vert="horz" wrap="square" lIns="68580" tIns="34978" rIns="0" bIns="34978" numCol="1" rtlCol="0" anchor="ctr" anchorCtr="0" compatLnSpc="1">
                <a:prstTxWarp prst="textNoShape">
                  <a:avLst/>
                </a:prstTxWarp>
              </a:bodyPr>
              <a:lstStyle/>
              <a:p>
                <a:pPr defTabSz="699354" fontAlgn="base">
                  <a:spcBef>
                    <a:spcPct val="0"/>
                  </a:spcBef>
                  <a:spcAft>
                    <a:spcPct val="0"/>
                  </a:spcAft>
                  <a:defRPr/>
                </a:pPr>
                <a:endParaRPr lang="en-US" sz="900" kern="0" dirty="0">
                  <a:solidFill>
                    <a:schemeClr val="bg1"/>
                  </a:solidFill>
                  <a:latin typeface="Segoe UI"/>
                </a:endParaRPr>
              </a:p>
            </p:txBody>
          </p:sp>
        </p:grpSp>
        <p:sp>
          <p:nvSpPr>
            <p:cNvPr id="27" name="Freeform 73">
              <a:extLst>
                <a:ext uri="{FF2B5EF4-FFF2-40B4-BE49-F238E27FC236}">
                  <a16:creationId xmlns:a16="http://schemas.microsoft.com/office/drawing/2014/main" id="{0967C047-EB2F-43E4-8398-2D82D6836E7A}"/>
                </a:ext>
              </a:extLst>
            </p:cNvPr>
            <p:cNvSpPr/>
            <p:nvPr/>
          </p:nvSpPr>
          <p:spPr bwMode="auto">
            <a:xfrm>
              <a:off x="2800398" y="2402197"/>
              <a:ext cx="3550498" cy="2875964"/>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76200" cap="flat" cmpd="sng" algn="ctr">
              <a:solidFill>
                <a:srgbClr val="8E2E0C"/>
              </a:solidFill>
              <a:prstDash val="solid"/>
              <a:headEnd type="triangle" w="med" len="med"/>
              <a:tailEnd type="triangle" w="med" len="med"/>
            </a:ln>
            <a:effectLst/>
          </p:spPr>
          <p:txBody>
            <a:bodyPr rtlCol="0" anchor="ctr"/>
            <a:lstStyle/>
            <a:p>
              <a:pPr algn="ctr" defTabSz="698897" fontAlgn="base">
                <a:spcBef>
                  <a:spcPct val="0"/>
                </a:spcBef>
                <a:spcAft>
                  <a:spcPct val="0"/>
                </a:spcAft>
                <a:defRPr/>
              </a:pPr>
              <a:endParaRPr lang="en-US" sz="1500" kern="0">
                <a:solidFill>
                  <a:prstClr val="white"/>
                </a:solidFill>
                <a:latin typeface="Segoe UI"/>
              </a:endParaRPr>
            </a:p>
          </p:txBody>
        </p:sp>
        <p:sp>
          <p:nvSpPr>
            <p:cNvPr id="28" name="TextBox 27">
              <a:extLst>
                <a:ext uri="{FF2B5EF4-FFF2-40B4-BE49-F238E27FC236}">
                  <a16:creationId xmlns:a16="http://schemas.microsoft.com/office/drawing/2014/main" id="{70754E6D-7196-4E21-B9D7-BCA2DD08E87A}"/>
                </a:ext>
              </a:extLst>
            </p:cNvPr>
            <p:cNvSpPr txBox="1"/>
            <p:nvPr/>
          </p:nvSpPr>
          <p:spPr>
            <a:xfrm rot="16200000">
              <a:off x="2241282" y="4814522"/>
              <a:ext cx="882934" cy="408573"/>
            </a:xfrm>
            <a:prstGeom prst="rect">
              <a:avLst/>
            </a:prstGeom>
            <a:noFill/>
          </p:spPr>
          <p:txBody>
            <a:bodyPr wrap="none" lIns="137160" tIns="109728" rIns="137160" bIns="109728" rtlCol="0">
              <a:spAutoFit/>
            </a:bodyPr>
            <a:lstStyle/>
            <a:p>
              <a:pPr defTabSz="698897" fontAlgn="base">
                <a:lnSpc>
                  <a:spcPct val="90000"/>
                </a:lnSpc>
                <a:spcBef>
                  <a:spcPct val="0"/>
                </a:spcBef>
                <a:spcAft>
                  <a:spcPts val="450"/>
                </a:spcAft>
                <a:defRPr/>
              </a:pPr>
              <a:r>
                <a:rPr lang="en-US" sz="1350" b="1" kern="0" dirty="0">
                  <a:gradFill>
                    <a:gsLst>
                      <a:gs pos="2917">
                        <a:prstClr val="black"/>
                      </a:gs>
                      <a:gs pos="30000">
                        <a:prstClr val="black"/>
                      </a:gs>
                    </a:gsLst>
                    <a:lin ang="5400000" scaled="0"/>
                  </a:gradFill>
                </a:rPr>
                <a:t>VALUE</a:t>
              </a:r>
              <a:endParaRPr lang="en-US" b="1" kern="0" dirty="0">
                <a:gradFill>
                  <a:gsLst>
                    <a:gs pos="2917">
                      <a:prstClr val="black"/>
                    </a:gs>
                    <a:gs pos="30000">
                      <a:prstClr val="black"/>
                    </a:gs>
                  </a:gsLst>
                  <a:lin ang="5400000" scaled="0"/>
                </a:gradFill>
              </a:endParaRPr>
            </a:p>
          </p:txBody>
        </p:sp>
        <p:sp>
          <p:nvSpPr>
            <p:cNvPr id="29" name="TextBox 28">
              <a:extLst>
                <a:ext uri="{FF2B5EF4-FFF2-40B4-BE49-F238E27FC236}">
                  <a16:creationId xmlns:a16="http://schemas.microsoft.com/office/drawing/2014/main" id="{230AB428-C932-4F52-81C0-497178AFFAC6}"/>
                </a:ext>
              </a:extLst>
            </p:cNvPr>
            <p:cNvSpPr txBox="1"/>
            <p:nvPr/>
          </p:nvSpPr>
          <p:spPr>
            <a:xfrm rot="19852879">
              <a:off x="4900273" y="3736763"/>
              <a:ext cx="1183721" cy="152349"/>
            </a:xfrm>
            <a:prstGeom prst="rect">
              <a:avLst/>
            </a:prstGeom>
            <a:solidFill>
              <a:srgbClr val="AA380A"/>
            </a:solidFill>
          </p:spPr>
          <p:txBody>
            <a:bodyPr wrap="square" lIns="68580" tIns="0" rIns="68580" bIns="0" rtlCol="0">
              <a:spAutoFit/>
            </a:bodyPr>
            <a:lstStyle/>
            <a:p>
              <a:pPr defTabSz="698897" fontAlgn="base">
                <a:lnSpc>
                  <a:spcPct val="90000"/>
                </a:lnSpc>
                <a:spcBef>
                  <a:spcPct val="0"/>
                </a:spcBef>
                <a:spcAft>
                  <a:spcPts val="450"/>
                </a:spcAft>
                <a:defRPr/>
              </a:pPr>
              <a:r>
                <a:rPr lang="en-US" sz="1100" kern="0" dirty="0">
                  <a:solidFill>
                    <a:prstClr val="white"/>
                  </a:solidFill>
                </a:rPr>
                <a:t>OPTIMIZATION</a:t>
              </a:r>
            </a:p>
          </p:txBody>
        </p:sp>
        <p:sp>
          <p:nvSpPr>
            <p:cNvPr id="30" name="Freeform 76">
              <a:extLst>
                <a:ext uri="{FF2B5EF4-FFF2-40B4-BE49-F238E27FC236}">
                  <a16:creationId xmlns:a16="http://schemas.microsoft.com/office/drawing/2014/main" id="{04B10FCE-6080-4425-AD69-FBA22AC0A69F}"/>
                </a:ext>
              </a:extLst>
            </p:cNvPr>
            <p:cNvSpPr/>
            <p:nvPr/>
          </p:nvSpPr>
          <p:spPr bwMode="auto">
            <a:xfrm>
              <a:off x="674913" y="2403130"/>
              <a:ext cx="2139941" cy="2879555"/>
            </a:xfrm>
            <a:custGeom>
              <a:avLst/>
              <a:gdLst>
                <a:gd name="connsiteX0" fmla="*/ 0 w 3788138"/>
                <a:gd name="connsiteY0" fmla="*/ 0 h 3393205"/>
                <a:gd name="connsiteX1" fmla="*/ 3164410 w 3788138"/>
                <a:gd name="connsiteY1" fmla="*/ 0 h 3393205"/>
                <a:gd name="connsiteX2" fmla="*/ 3164410 w 3788138"/>
                <a:gd name="connsiteY2" fmla="*/ 1322541 h 3393205"/>
                <a:gd name="connsiteX3" fmla="*/ 3404995 w 3788138"/>
                <a:gd name="connsiteY3" fmla="*/ 1322541 h 3393205"/>
                <a:gd name="connsiteX4" fmla="*/ 3404995 w 3788138"/>
                <a:gd name="connsiteY4" fmla="*/ 1082467 h 3393205"/>
                <a:gd name="connsiteX5" fmla="*/ 3788138 w 3788138"/>
                <a:gd name="connsiteY5" fmla="*/ 1562616 h 3393205"/>
                <a:gd name="connsiteX6" fmla="*/ 3404995 w 3788138"/>
                <a:gd name="connsiteY6" fmla="*/ 2042764 h 3393205"/>
                <a:gd name="connsiteX7" fmla="*/ 3404995 w 3788138"/>
                <a:gd name="connsiteY7" fmla="*/ 1802690 h 3393205"/>
                <a:gd name="connsiteX8" fmla="*/ 3164410 w 3788138"/>
                <a:gd name="connsiteY8" fmla="*/ 1802690 h 3393205"/>
                <a:gd name="connsiteX9" fmla="*/ 3164410 w 3788138"/>
                <a:gd name="connsiteY9" fmla="*/ 3393205 h 3393205"/>
                <a:gd name="connsiteX10" fmla="*/ 0 w 3788138"/>
                <a:gd name="connsiteY10" fmla="*/ 3393205 h 339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8138" h="3393205">
                  <a:moveTo>
                    <a:pt x="0" y="0"/>
                  </a:moveTo>
                  <a:lnTo>
                    <a:pt x="3164410" y="0"/>
                  </a:lnTo>
                  <a:lnTo>
                    <a:pt x="3164410" y="1322541"/>
                  </a:lnTo>
                  <a:lnTo>
                    <a:pt x="3404995" y="1322541"/>
                  </a:lnTo>
                  <a:lnTo>
                    <a:pt x="3404995" y="1082467"/>
                  </a:lnTo>
                  <a:lnTo>
                    <a:pt x="3788138" y="1562616"/>
                  </a:lnTo>
                  <a:lnTo>
                    <a:pt x="3404995" y="2042764"/>
                  </a:lnTo>
                  <a:lnTo>
                    <a:pt x="3404995" y="1802690"/>
                  </a:lnTo>
                  <a:lnTo>
                    <a:pt x="3164410" y="1802690"/>
                  </a:lnTo>
                  <a:lnTo>
                    <a:pt x="3164410" y="3393205"/>
                  </a:lnTo>
                  <a:lnTo>
                    <a:pt x="0" y="3393205"/>
                  </a:lnTo>
                  <a:close/>
                </a:path>
              </a:pathLst>
            </a:custGeom>
            <a:solidFill>
              <a:schemeClr val="bg1">
                <a:lumMod val="85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2400" kern="0" dirty="0">
                  <a:latin typeface="Segoe UI"/>
                  <a:ea typeface="Segoe UI" pitchFamily="34" charset="0"/>
                  <a:cs typeface="Segoe UI" pitchFamily="34" charset="0"/>
                </a:rPr>
                <a:t>Top-down</a:t>
              </a:r>
            </a:p>
            <a:p>
              <a:pPr defTabSz="699354" fontAlgn="base">
                <a:lnSpc>
                  <a:spcPct val="90000"/>
                </a:lnSpc>
                <a:spcBef>
                  <a:spcPct val="0"/>
                </a:spcBef>
                <a:spcAft>
                  <a:spcPct val="0"/>
                </a:spcAft>
                <a:defRPr/>
              </a:pPr>
              <a:r>
                <a:rPr lang="en-US" sz="1500" kern="0" dirty="0">
                  <a:latin typeface="Segoe UI"/>
                  <a:ea typeface="Segoe UI" pitchFamily="34" charset="0"/>
                  <a:cs typeface="Segoe UI" pitchFamily="34" charset="0"/>
                </a:rPr>
                <a:t>(deductive)</a:t>
              </a:r>
            </a:p>
            <a:p>
              <a:pPr algn="ctr" defTabSz="699354" fontAlgn="base">
                <a:lnSpc>
                  <a:spcPct val="90000"/>
                </a:lnSpc>
                <a:spcBef>
                  <a:spcPct val="0"/>
                </a:spcBef>
                <a:spcAft>
                  <a:spcPct val="0"/>
                </a:spcAft>
                <a:defRPr/>
              </a:pPr>
              <a:endParaRPr lang="en-US" sz="15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Down Arrow 77">
              <a:extLst>
                <a:ext uri="{FF2B5EF4-FFF2-40B4-BE49-F238E27FC236}">
                  <a16:creationId xmlns:a16="http://schemas.microsoft.com/office/drawing/2014/main" id="{F3D9F135-8DFB-4999-8354-881034C6C67E}"/>
                </a:ext>
              </a:extLst>
            </p:cNvPr>
            <p:cNvSpPr/>
            <p:nvPr/>
          </p:nvSpPr>
          <p:spPr bwMode="auto">
            <a:xfrm>
              <a:off x="873497" y="3363933"/>
              <a:ext cx="1402160" cy="1914227"/>
            </a:xfrm>
            <a:prstGeom prst="downArrow">
              <a:avLst>
                <a:gd name="adj1" fmla="val 50000"/>
                <a:gd name="adj2" fmla="val 36893"/>
              </a:avLst>
            </a:prstGeom>
            <a:solidFill>
              <a:srgbClr val="632109"/>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3EAA3D7D-522D-4C23-B51C-C93E25A91F87}"/>
                </a:ext>
              </a:extLst>
            </p:cNvPr>
            <p:cNvSpPr/>
            <p:nvPr/>
          </p:nvSpPr>
          <p:spPr bwMode="auto">
            <a:xfrm>
              <a:off x="871243" y="4388665"/>
              <a:ext cx="963974" cy="287015"/>
            </a:xfrm>
            <a:prstGeom prst="rect">
              <a:avLst/>
            </a:prstGeom>
            <a:solidFill>
              <a:srgbClr val="D9460C"/>
            </a:solidFill>
            <a:ln w="9525" cap="flat" cmpd="sng" algn="ctr">
              <a:noFill/>
              <a:prstDash val="solid"/>
              <a:headEnd type="none" w="med" len="med"/>
              <a:tailEnd type="none" w="med" len="med"/>
            </a:ln>
            <a:effectLst/>
          </p:spPr>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schemeClr val="bg1"/>
                  </a:solidFill>
                  <a:latin typeface="Segoe UI Semibold" panose="020B0702040204020203" pitchFamily="34" charset="0"/>
                  <a:ea typeface="Segoe UI" pitchFamily="34" charset="0"/>
                  <a:cs typeface="Segoe UI" pitchFamily="34" charset="0"/>
                </a:rPr>
                <a:t>Confirmation</a:t>
              </a:r>
            </a:p>
          </p:txBody>
        </p:sp>
        <p:sp>
          <p:nvSpPr>
            <p:cNvPr id="33" name="Rectangle 32">
              <a:extLst>
                <a:ext uri="{FF2B5EF4-FFF2-40B4-BE49-F238E27FC236}">
                  <a16:creationId xmlns:a16="http://schemas.microsoft.com/office/drawing/2014/main" id="{F75EE07F-1F93-4639-AF53-02343B810AAC}"/>
                </a:ext>
              </a:extLst>
            </p:cNvPr>
            <p:cNvSpPr/>
            <p:nvPr/>
          </p:nvSpPr>
          <p:spPr bwMode="auto">
            <a:xfrm>
              <a:off x="871243" y="3452329"/>
              <a:ext cx="963974" cy="287015"/>
            </a:xfrm>
            <a:prstGeom prst="rect">
              <a:avLst/>
            </a:prstGeom>
            <a:solidFill>
              <a:srgbClr val="4C1904"/>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schemeClr val="bg1"/>
                  </a:solidFill>
                  <a:latin typeface="Segoe UI Semibold" panose="020B0702040204020203" pitchFamily="34" charset="0"/>
                  <a:ea typeface="Segoe UI" pitchFamily="34" charset="0"/>
                  <a:cs typeface="Segoe UI" pitchFamily="34" charset="0"/>
                </a:rPr>
                <a:t>Theory</a:t>
              </a:r>
            </a:p>
          </p:txBody>
        </p:sp>
        <p:sp>
          <p:nvSpPr>
            <p:cNvPr id="34" name="Rectangle 33">
              <a:extLst>
                <a:ext uri="{FF2B5EF4-FFF2-40B4-BE49-F238E27FC236}">
                  <a16:creationId xmlns:a16="http://schemas.microsoft.com/office/drawing/2014/main" id="{6F54A9BB-4959-43E3-9F4E-3C76743020F7}"/>
                </a:ext>
              </a:extLst>
            </p:cNvPr>
            <p:cNvSpPr/>
            <p:nvPr/>
          </p:nvSpPr>
          <p:spPr bwMode="auto">
            <a:xfrm>
              <a:off x="871243" y="3764440"/>
              <a:ext cx="963974" cy="287015"/>
            </a:xfrm>
            <a:prstGeom prst="rect">
              <a:avLst/>
            </a:prstGeom>
            <a:solidFill>
              <a:srgbClr val="7F2907"/>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schemeClr val="bg1"/>
                  </a:solidFill>
                  <a:latin typeface="Segoe UI Semibold" panose="020B0702040204020203" pitchFamily="34" charset="0"/>
                  <a:ea typeface="Segoe UI" pitchFamily="34" charset="0"/>
                  <a:cs typeface="Segoe UI" pitchFamily="34" charset="0"/>
                </a:rPr>
                <a:t>Hypothesis</a:t>
              </a:r>
            </a:p>
          </p:txBody>
        </p:sp>
        <p:sp>
          <p:nvSpPr>
            <p:cNvPr id="35" name="Rectangle 34">
              <a:extLst>
                <a:ext uri="{FF2B5EF4-FFF2-40B4-BE49-F238E27FC236}">
                  <a16:creationId xmlns:a16="http://schemas.microsoft.com/office/drawing/2014/main" id="{1D9E32B7-392E-4A2A-A81F-5ABB92647557}"/>
                </a:ext>
              </a:extLst>
            </p:cNvPr>
            <p:cNvSpPr/>
            <p:nvPr/>
          </p:nvSpPr>
          <p:spPr bwMode="auto">
            <a:xfrm>
              <a:off x="871243" y="4076552"/>
              <a:ext cx="963974" cy="287015"/>
            </a:xfrm>
            <a:prstGeom prst="rect">
              <a:avLst/>
            </a:prstGeom>
            <a:solidFill>
              <a:srgbClr val="AA380A"/>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3429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sz="1163" kern="0" dirty="0">
                  <a:solidFill>
                    <a:schemeClr val="bg1"/>
                  </a:solidFill>
                  <a:latin typeface="Segoe UI Semibold" panose="020B0702040204020203" pitchFamily="34" charset="0"/>
                  <a:ea typeface="Segoe UI" pitchFamily="34" charset="0"/>
                  <a:cs typeface="Segoe UI" pitchFamily="34" charset="0"/>
                </a:rPr>
                <a:t>Observation</a:t>
              </a:r>
            </a:p>
          </p:txBody>
        </p:sp>
      </p:grpSp>
      <p:sp>
        <p:nvSpPr>
          <p:cNvPr id="44" name="Rectangle 43">
            <a:extLst>
              <a:ext uri="{FF2B5EF4-FFF2-40B4-BE49-F238E27FC236}">
                <a16:creationId xmlns:a16="http://schemas.microsoft.com/office/drawing/2014/main" id="{CD428DEE-EDDD-4445-ABBA-5150F5CDB65A}"/>
              </a:ext>
            </a:extLst>
          </p:cNvPr>
          <p:cNvSpPr/>
          <p:nvPr/>
        </p:nvSpPr>
        <p:spPr>
          <a:xfrm>
            <a:off x="343039" y="4972301"/>
            <a:ext cx="8501903" cy="1010533"/>
          </a:xfrm>
          <a:prstGeom prst="rect">
            <a:avLst/>
          </a:prstGeom>
        </p:spPr>
        <p:txBody>
          <a:bodyPr wrap="square" lIns="0" tIns="0" rIns="0" bIns="0">
            <a:spAutoFit/>
          </a:bodyPr>
          <a:lstStyle/>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dirty="0">
                <a:latin typeface="+mj-lt"/>
              </a:rPr>
              <a:t>Data Warehousing uses a top-down approach</a:t>
            </a:r>
          </a:p>
          <a:p>
            <a:pPr marL="294994" indent="-252134" defTabSz="685739" fontAlgn="base">
              <a:spcBef>
                <a:spcPts val="150"/>
              </a:spcBef>
              <a:spcAft>
                <a:spcPts val="450"/>
              </a:spcAft>
              <a:buSzPct val="100000"/>
              <a:buFont typeface="Arial" panose="020B0604020202020204" pitchFamily="34" charset="0"/>
              <a:buChar char="•"/>
              <a:tabLst>
                <a:tab pos="493732" algn="l"/>
              </a:tabLst>
              <a:defRPr/>
            </a:pPr>
            <a:r>
              <a:rPr lang="en-US" dirty="0">
                <a:latin typeface="+mj-lt"/>
              </a:rPr>
              <a:t>The Data Lake uses a bottom-up approach</a:t>
            </a:r>
          </a:p>
          <a:p>
            <a:pPr marL="752194" lvl="1" indent="-252134" defTabSz="685739" fontAlgn="base">
              <a:spcBef>
                <a:spcPts val="150"/>
              </a:spcBef>
              <a:spcAft>
                <a:spcPts val="450"/>
              </a:spcAft>
              <a:buSzPct val="100000"/>
              <a:buFont typeface="Arial" panose="020B0604020202020204" pitchFamily="34" charset="0"/>
              <a:buChar char="•"/>
              <a:tabLst>
                <a:tab pos="493732" algn="l"/>
              </a:tabLst>
              <a:defRPr/>
            </a:pPr>
            <a:r>
              <a:rPr lang="en-US" kern="0" dirty="0">
                <a:solidFill>
                  <a:srgbClr val="505050"/>
                </a:solidFill>
                <a:latin typeface="+mj-lt"/>
                <a:ea typeface="Segoe UI" pitchFamily="34" charset="0"/>
                <a:cs typeface="Segoe UI" pitchFamily="34" charset="0"/>
              </a:rPr>
              <a:t>Ingest all data – Store all data – Do analysis (on purpose)</a:t>
            </a:r>
          </a:p>
        </p:txBody>
      </p:sp>
    </p:spTree>
    <p:extLst>
      <p:ext uri="{BB962C8B-B14F-4D97-AF65-F5344CB8AC3E}">
        <p14:creationId xmlns:p14="http://schemas.microsoft.com/office/powerpoint/2010/main" val="319630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1000"/>
                                        <p:tgtEl>
                                          <p:spTgt spid="44">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animEffect transition="in" filter="wipe(left)">
                                      <p:cBhvr>
                                        <p:cTn id="11" dur="1000"/>
                                        <p:tgtEl>
                                          <p:spTgt spid="44">
                                            <p:txEl>
                                              <p:pRg st="1" end="1"/>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44">
                                            <p:txEl>
                                              <p:pRg st="2" end="2"/>
                                            </p:txEl>
                                          </p:spTgt>
                                        </p:tgtEl>
                                        <p:attrNameLst>
                                          <p:attrName>style.visibility</p:attrName>
                                        </p:attrNameLst>
                                      </p:cBhvr>
                                      <p:to>
                                        <p:strVal val="visible"/>
                                      </p:to>
                                    </p:set>
                                    <p:animEffect transition="in" filter="wipe(left)">
                                      <p:cBhvr>
                                        <p:cTn id="15" dur="1000"/>
                                        <p:tgtEl>
                                          <p:spTgt spid="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40846-46DA-4953-BD20-B90D300EF5BE}"/>
              </a:ext>
            </a:extLst>
          </p:cNvPr>
          <p:cNvSpPr>
            <a:spLocks noGrp="1"/>
          </p:cNvSpPr>
          <p:nvPr>
            <p:ph type="title"/>
          </p:nvPr>
        </p:nvSpPr>
        <p:spPr/>
        <p:txBody>
          <a:bodyPr/>
          <a:lstStyle/>
          <a:p>
            <a:r>
              <a:rPr lang="en-US" dirty="0"/>
              <a:t>Data Lakes - Definition</a:t>
            </a:r>
          </a:p>
        </p:txBody>
      </p:sp>
      <p:sp>
        <p:nvSpPr>
          <p:cNvPr id="3" name="Content Placeholder 2">
            <a:extLst>
              <a:ext uri="{FF2B5EF4-FFF2-40B4-BE49-F238E27FC236}">
                <a16:creationId xmlns:a16="http://schemas.microsoft.com/office/drawing/2014/main" id="{EDAE766D-EB02-4308-889E-0B13928FF948}"/>
              </a:ext>
            </a:extLst>
          </p:cNvPr>
          <p:cNvSpPr>
            <a:spLocks noGrp="1"/>
          </p:cNvSpPr>
          <p:nvPr>
            <p:ph idx="1"/>
          </p:nvPr>
        </p:nvSpPr>
        <p:spPr/>
        <p:txBody>
          <a:bodyPr>
            <a:normAutofit fontScale="77500" lnSpcReduction="20000"/>
          </a:bodyPr>
          <a:lstStyle/>
          <a:p>
            <a:pPr marL="0" indent="0">
              <a:buNone/>
            </a:pPr>
            <a:r>
              <a:rPr lang="en-US" dirty="0"/>
              <a:t>Data Lake allows an organization to store all of their data, structured and unstructured, in one, centralized repository. </a:t>
            </a:r>
          </a:p>
          <a:p>
            <a:r>
              <a:rPr lang="en-US" dirty="0"/>
              <a:t>Since data can be </a:t>
            </a:r>
            <a:r>
              <a:rPr lang="en-US" b="1" dirty="0"/>
              <a:t>stored as-is</a:t>
            </a:r>
            <a:r>
              <a:rPr lang="en-US" dirty="0"/>
              <a:t>, there is no need to convert it to a predefined schema and you no longer need to know what questions you want to ask of your data beforehand.</a:t>
            </a:r>
          </a:p>
          <a:p>
            <a:pPr lvl="2"/>
            <a:endParaRPr lang="en-US" dirty="0"/>
          </a:p>
          <a:p>
            <a:pPr marL="0" indent="0">
              <a:buNone/>
            </a:pPr>
            <a:r>
              <a:rPr lang="en-US" dirty="0"/>
              <a:t>A Data Lake should support the following capabilities:</a:t>
            </a:r>
          </a:p>
          <a:p>
            <a:r>
              <a:rPr lang="en-US" dirty="0"/>
              <a:t>Collecting and storing any type of data, at any scale and at low costs</a:t>
            </a:r>
          </a:p>
          <a:p>
            <a:r>
              <a:rPr lang="en-US" dirty="0"/>
              <a:t>Securing and protecting all of data stored in the central repository</a:t>
            </a:r>
          </a:p>
          <a:p>
            <a:r>
              <a:rPr lang="en-US" dirty="0"/>
              <a:t>Searching and finding the relevant data in the central repository</a:t>
            </a:r>
          </a:p>
          <a:p>
            <a:r>
              <a:rPr lang="en-US" dirty="0"/>
              <a:t>Quickly and easily performing new types of data analysis on datasets</a:t>
            </a:r>
          </a:p>
          <a:p>
            <a:r>
              <a:rPr lang="en-US" dirty="0"/>
              <a:t>Querying the data by defining the data’s structure at the time of use (schema on read)</a:t>
            </a:r>
          </a:p>
        </p:txBody>
      </p:sp>
      <p:sp>
        <p:nvSpPr>
          <p:cNvPr id="4" name="Date Placeholder 3">
            <a:extLst>
              <a:ext uri="{FF2B5EF4-FFF2-40B4-BE49-F238E27FC236}">
                <a16:creationId xmlns:a16="http://schemas.microsoft.com/office/drawing/2014/main" id="{D8955577-0ECB-47E0-BF20-A0A9CCE9C06A}"/>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E389E146-DD3B-494F-88CF-25A528681F15}"/>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B2ED2844-6367-4470-A201-521EBAF80A92}"/>
              </a:ext>
            </a:extLst>
          </p:cNvPr>
          <p:cNvSpPr>
            <a:spLocks noGrp="1"/>
          </p:cNvSpPr>
          <p:nvPr>
            <p:ph type="sldNum" sz="quarter" idx="12"/>
          </p:nvPr>
        </p:nvSpPr>
        <p:spPr/>
        <p:txBody>
          <a:bodyPr/>
          <a:lstStyle/>
          <a:p>
            <a:fld id="{5444D61A-D5EF-4AD7-8CFF-82B00AE13C42}" type="slidenum">
              <a:rPr lang="en-GB" smtClean="0"/>
              <a:pPr/>
              <a:t>37</a:t>
            </a:fld>
            <a:endParaRPr lang="en-GB"/>
          </a:p>
        </p:txBody>
      </p:sp>
    </p:spTree>
    <p:extLst>
      <p:ext uri="{BB962C8B-B14F-4D97-AF65-F5344CB8AC3E}">
        <p14:creationId xmlns:p14="http://schemas.microsoft.com/office/powerpoint/2010/main" val="301104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F6FB-26FB-49DE-BFAD-D54AA56AF3D5}"/>
              </a:ext>
            </a:extLst>
          </p:cNvPr>
          <p:cNvSpPr>
            <a:spLocks noGrp="1"/>
          </p:cNvSpPr>
          <p:nvPr>
            <p:ph type="title"/>
          </p:nvPr>
        </p:nvSpPr>
        <p:spPr/>
        <p:txBody>
          <a:bodyPr>
            <a:normAutofit/>
          </a:bodyPr>
          <a:lstStyle/>
          <a:p>
            <a:r>
              <a:rPr lang="en-US" dirty="0"/>
              <a:t>Data Lake layers</a:t>
            </a:r>
          </a:p>
        </p:txBody>
      </p:sp>
      <p:sp>
        <p:nvSpPr>
          <p:cNvPr id="3" name="Content Placeholder 2">
            <a:extLst>
              <a:ext uri="{FF2B5EF4-FFF2-40B4-BE49-F238E27FC236}">
                <a16:creationId xmlns:a16="http://schemas.microsoft.com/office/drawing/2014/main" id="{802C695F-C705-4317-983C-1F6D85268B56}"/>
              </a:ext>
            </a:extLst>
          </p:cNvPr>
          <p:cNvSpPr>
            <a:spLocks noGrp="1"/>
          </p:cNvSpPr>
          <p:nvPr>
            <p:ph idx="1"/>
          </p:nvPr>
        </p:nvSpPr>
        <p:spPr/>
        <p:txBody>
          <a:bodyPr>
            <a:normAutofit fontScale="92500"/>
          </a:bodyPr>
          <a:lstStyle/>
          <a:p>
            <a:r>
              <a:rPr lang="en-US" sz="2400" b="1" dirty="0"/>
              <a:t>Raw data layer </a:t>
            </a:r>
            <a:r>
              <a:rPr lang="en-US" sz="2400" dirty="0"/>
              <a:t>– Raw events are stored for historical reference. Also called staging layer or landing area</a:t>
            </a:r>
          </a:p>
          <a:p>
            <a:r>
              <a:rPr lang="en-US" sz="2400" b="1" dirty="0"/>
              <a:t>Cleansed data layer </a:t>
            </a:r>
            <a:r>
              <a:rPr lang="en-US" sz="2400" dirty="0"/>
              <a:t>– Raw events are transformed (cleaned and mastered) into directly consumable data sets. Aim is to uniform the way files are stored in terms of encoding, format, data types and content (i.e. strings). Also called conformed layer</a:t>
            </a:r>
          </a:p>
          <a:p>
            <a:r>
              <a:rPr lang="en-US" sz="2400" b="1" dirty="0"/>
              <a:t>Application data layer </a:t>
            </a:r>
            <a:r>
              <a:rPr lang="en-US" sz="2400" dirty="0"/>
              <a:t>– Business logic is applied to the cleansed data to produce data ready to be consumed by applications (i.e. DW application, advanced analysis process, etc). Also called workspace layer or trusted layer</a:t>
            </a:r>
          </a:p>
          <a:p>
            <a:pPr marL="0" indent="0">
              <a:buNone/>
            </a:pPr>
            <a:endParaRPr lang="en-US" i="1" dirty="0"/>
          </a:p>
          <a:p>
            <a:pPr marL="0" indent="0">
              <a:buNone/>
            </a:pPr>
            <a:r>
              <a:rPr lang="en-US" i="1" dirty="0"/>
              <a:t>Still need data governance so your data lake does not turn into a data swamp!</a:t>
            </a:r>
            <a:endParaRPr lang="en-US" dirty="0"/>
          </a:p>
        </p:txBody>
      </p:sp>
      <p:sp>
        <p:nvSpPr>
          <p:cNvPr id="4" name="Date Placeholder 3">
            <a:extLst>
              <a:ext uri="{FF2B5EF4-FFF2-40B4-BE49-F238E27FC236}">
                <a16:creationId xmlns:a16="http://schemas.microsoft.com/office/drawing/2014/main" id="{ED161727-1A97-4324-BC67-14B617F4C04D}"/>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90AF781A-4064-472C-9A17-9401DA59F3BD}"/>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46B60EA6-FC0D-4A3A-B0D8-6BF4503DA192}"/>
              </a:ext>
            </a:extLst>
          </p:cNvPr>
          <p:cNvSpPr>
            <a:spLocks noGrp="1"/>
          </p:cNvSpPr>
          <p:nvPr>
            <p:ph type="sldNum" sz="quarter" idx="12"/>
          </p:nvPr>
        </p:nvSpPr>
        <p:spPr/>
        <p:txBody>
          <a:bodyPr/>
          <a:lstStyle/>
          <a:p>
            <a:fld id="{5444D61A-D5EF-4AD7-8CFF-82B00AE13C42}" type="slidenum">
              <a:rPr lang="en-GB" smtClean="0"/>
              <a:pPr/>
              <a:t>38</a:t>
            </a:fld>
            <a:endParaRPr lang="en-GB"/>
          </a:p>
        </p:txBody>
      </p:sp>
    </p:spTree>
    <p:extLst>
      <p:ext uri="{BB962C8B-B14F-4D97-AF65-F5344CB8AC3E}">
        <p14:creationId xmlns:p14="http://schemas.microsoft.com/office/powerpoint/2010/main" val="281299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39D0-E7CB-4516-8122-098C97854F6E}"/>
              </a:ext>
            </a:extLst>
          </p:cNvPr>
          <p:cNvSpPr>
            <a:spLocks noGrp="1"/>
          </p:cNvSpPr>
          <p:nvPr>
            <p:ph type="title"/>
          </p:nvPr>
        </p:nvSpPr>
        <p:spPr/>
        <p:txBody>
          <a:bodyPr/>
          <a:lstStyle/>
          <a:p>
            <a:r>
              <a:rPr lang="en-US" dirty="0"/>
              <a:t>Azure Data Lake in Azure Big Data Stack</a:t>
            </a:r>
          </a:p>
        </p:txBody>
      </p:sp>
      <p:sp>
        <p:nvSpPr>
          <p:cNvPr id="3" name="Date Placeholder 2">
            <a:extLst>
              <a:ext uri="{FF2B5EF4-FFF2-40B4-BE49-F238E27FC236}">
                <a16:creationId xmlns:a16="http://schemas.microsoft.com/office/drawing/2014/main" id="{849FF6C3-9648-4F87-906B-D9345CDFF4DB}"/>
              </a:ext>
            </a:extLst>
          </p:cNvPr>
          <p:cNvSpPr>
            <a:spLocks noGrp="1"/>
          </p:cNvSpPr>
          <p:nvPr>
            <p:ph type="dt" sz="half" idx="10"/>
          </p:nvPr>
        </p:nvSpPr>
        <p:spPr/>
        <p:txBody>
          <a:bodyPr/>
          <a:lstStyle/>
          <a:p>
            <a:r>
              <a:rPr lang="en-US"/>
              <a:t>BD Wsh 2018</a:t>
            </a:r>
            <a:endParaRPr lang="en-GB"/>
          </a:p>
        </p:txBody>
      </p:sp>
      <p:sp>
        <p:nvSpPr>
          <p:cNvPr id="4" name="Footer Placeholder 3">
            <a:extLst>
              <a:ext uri="{FF2B5EF4-FFF2-40B4-BE49-F238E27FC236}">
                <a16:creationId xmlns:a16="http://schemas.microsoft.com/office/drawing/2014/main" id="{59F6FFB1-3BC0-4108-B1B1-13DB4107B08C}"/>
              </a:ext>
            </a:extLst>
          </p:cNvPr>
          <p:cNvSpPr>
            <a:spLocks noGrp="1"/>
          </p:cNvSpPr>
          <p:nvPr>
            <p:ph type="ftr" sz="quarter" idx="11"/>
          </p:nvPr>
        </p:nvSpPr>
        <p:spPr/>
        <p:txBody>
          <a:bodyPr/>
          <a:lstStyle/>
          <a:p>
            <a:r>
              <a:rPr lang="en-US"/>
              <a:t>Cloud and Big Data</a:t>
            </a:r>
            <a:endParaRPr lang="en-GB"/>
          </a:p>
        </p:txBody>
      </p:sp>
      <p:sp>
        <p:nvSpPr>
          <p:cNvPr id="5" name="Slide Number Placeholder 4">
            <a:extLst>
              <a:ext uri="{FF2B5EF4-FFF2-40B4-BE49-F238E27FC236}">
                <a16:creationId xmlns:a16="http://schemas.microsoft.com/office/drawing/2014/main" id="{F1ACBCF6-7E53-47AE-B1AB-3EFA1E02618E}"/>
              </a:ext>
            </a:extLst>
          </p:cNvPr>
          <p:cNvSpPr>
            <a:spLocks noGrp="1"/>
          </p:cNvSpPr>
          <p:nvPr>
            <p:ph type="sldNum" sz="quarter" idx="12"/>
          </p:nvPr>
        </p:nvSpPr>
        <p:spPr/>
        <p:txBody>
          <a:bodyPr/>
          <a:lstStyle/>
          <a:p>
            <a:fld id="{5444D61A-D5EF-4AD7-8CFF-82B00AE13C42}" type="slidenum">
              <a:rPr lang="en-GB" smtClean="0"/>
              <a:pPr/>
              <a:t>39</a:t>
            </a:fld>
            <a:endParaRPr lang="en-GB"/>
          </a:p>
        </p:txBody>
      </p:sp>
      <p:grpSp>
        <p:nvGrpSpPr>
          <p:cNvPr id="6" name="Group 5">
            <a:extLst>
              <a:ext uri="{FF2B5EF4-FFF2-40B4-BE49-F238E27FC236}">
                <a16:creationId xmlns:a16="http://schemas.microsoft.com/office/drawing/2014/main" id="{651AD979-B1A2-4C6A-8F5F-D87D3D877358}"/>
              </a:ext>
            </a:extLst>
          </p:cNvPr>
          <p:cNvGrpSpPr>
            <a:grpSpLocks noChangeAspect="1"/>
          </p:cNvGrpSpPr>
          <p:nvPr/>
        </p:nvGrpSpPr>
        <p:grpSpPr>
          <a:xfrm>
            <a:off x="111019" y="1369594"/>
            <a:ext cx="8808596" cy="3541212"/>
            <a:chOff x="0" y="1988741"/>
            <a:chExt cx="9144000" cy="3676050"/>
          </a:xfrm>
        </p:grpSpPr>
        <p:sp>
          <p:nvSpPr>
            <p:cNvPr id="7" name="Rectangle 6">
              <a:extLst>
                <a:ext uri="{FF2B5EF4-FFF2-40B4-BE49-F238E27FC236}">
                  <a16:creationId xmlns:a16="http://schemas.microsoft.com/office/drawing/2014/main" id="{2D0808BD-2F83-4C71-872D-FFAEEBC0E6F7}"/>
                </a:ext>
              </a:extLst>
            </p:cNvPr>
            <p:cNvSpPr/>
            <p:nvPr/>
          </p:nvSpPr>
          <p:spPr bwMode="auto">
            <a:xfrm>
              <a:off x="0" y="1988741"/>
              <a:ext cx="9144000" cy="36760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b="1" dirty="0">
                <a:solidFill>
                  <a:schemeClr val="bg1"/>
                </a:solidFill>
                <a:latin typeface="+mj-lt"/>
                <a:ea typeface="Segoe UI" pitchFamily="34" charset="0"/>
                <a:cs typeface="Segoe UI" pitchFamily="34" charset="0"/>
              </a:endParaRPr>
            </a:p>
          </p:txBody>
        </p:sp>
        <p:grpSp>
          <p:nvGrpSpPr>
            <p:cNvPr id="8" name="Group 7">
              <a:extLst>
                <a:ext uri="{FF2B5EF4-FFF2-40B4-BE49-F238E27FC236}">
                  <a16:creationId xmlns:a16="http://schemas.microsoft.com/office/drawing/2014/main" id="{B3C5ED4F-4DDC-4676-8486-3A28F0921BD0}"/>
                </a:ext>
              </a:extLst>
            </p:cNvPr>
            <p:cNvGrpSpPr/>
            <p:nvPr/>
          </p:nvGrpSpPr>
          <p:grpSpPr>
            <a:xfrm>
              <a:off x="7895289" y="2515388"/>
              <a:ext cx="454904" cy="1600070"/>
              <a:chOff x="10611830" y="3082745"/>
              <a:chExt cx="618701" cy="2176206"/>
            </a:xfrm>
          </p:grpSpPr>
          <p:cxnSp>
            <p:nvCxnSpPr>
              <p:cNvPr id="128" name="Straight Connector 127">
                <a:extLst>
                  <a:ext uri="{FF2B5EF4-FFF2-40B4-BE49-F238E27FC236}">
                    <a16:creationId xmlns:a16="http://schemas.microsoft.com/office/drawing/2014/main" id="{B5C2AE80-F9EF-4E40-8F3B-5E7DD7A9E42E}"/>
                  </a:ext>
                </a:extLst>
              </p:cNvPr>
              <p:cNvCxnSpPr/>
              <p:nvPr/>
            </p:nvCxnSpPr>
            <p:spPr>
              <a:xfrm>
                <a:off x="10826434" y="3082745"/>
                <a:ext cx="6378" cy="2169658"/>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10C5C70-8690-42F8-BECF-33D5F457E309}"/>
                  </a:ext>
                </a:extLst>
              </p:cNvPr>
              <p:cNvCxnSpPr/>
              <p:nvPr/>
            </p:nvCxnSpPr>
            <p:spPr>
              <a:xfrm>
                <a:off x="10611830" y="3082745"/>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5DF5E78-4960-4E84-87E9-BB4C2EBD63C8}"/>
                  </a:ext>
                </a:extLst>
              </p:cNvPr>
              <p:cNvCxnSpPr/>
              <p:nvPr/>
            </p:nvCxnSpPr>
            <p:spPr>
              <a:xfrm flipV="1">
                <a:off x="10611830" y="5258632"/>
                <a:ext cx="214604" cy="319"/>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8E43CA4-C012-41DE-A495-5360F48CBBB1}"/>
                  </a:ext>
                </a:extLst>
              </p:cNvPr>
              <p:cNvCxnSpPr/>
              <p:nvPr/>
            </p:nvCxnSpPr>
            <p:spPr>
              <a:xfrm flipV="1">
                <a:off x="10821506" y="3689451"/>
                <a:ext cx="409025" cy="2906"/>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0F70D379-2BCB-41FA-8940-098D56117A92}"/>
                </a:ext>
              </a:extLst>
            </p:cNvPr>
            <p:cNvCxnSpPr/>
            <p:nvPr/>
          </p:nvCxnSpPr>
          <p:spPr>
            <a:xfrm flipV="1">
              <a:off x="7900994" y="4638199"/>
              <a:ext cx="390149" cy="4793"/>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BA0029F-A337-4BDC-A051-916A3C692CCB}"/>
                </a:ext>
              </a:extLst>
            </p:cNvPr>
            <p:cNvSpPr/>
            <p:nvPr/>
          </p:nvSpPr>
          <p:spPr bwMode="auto">
            <a:xfrm>
              <a:off x="6370502" y="4528732"/>
              <a:ext cx="1571793" cy="73955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Business scenarios</a:t>
              </a:r>
            </a:p>
          </p:txBody>
        </p:sp>
        <p:sp>
          <p:nvSpPr>
            <p:cNvPr id="11" name="Rectangle 10">
              <a:extLst>
                <a:ext uri="{FF2B5EF4-FFF2-40B4-BE49-F238E27FC236}">
                  <a16:creationId xmlns:a16="http://schemas.microsoft.com/office/drawing/2014/main" id="{A49D23C4-70CA-42A1-B754-CBADBC9F1659}"/>
                </a:ext>
              </a:extLst>
            </p:cNvPr>
            <p:cNvSpPr/>
            <p:nvPr/>
          </p:nvSpPr>
          <p:spPr>
            <a:xfrm>
              <a:off x="6860626" y="4762225"/>
              <a:ext cx="1067665" cy="499945"/>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Recommendations,</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customer churn,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forecasting</a:t>
              </a:r>
            </a:p>
          </p:txBody>
        </p:sp>
        <p:grpSp>
          <p:nvGrpSpPr>
            <p:cNvPr id="12" name="Group 11">
              <a:extLst>
                <a:ext uri="{FF2B5EF4-FFF2-40B4-BE49-F238E27FC236}">
                  <a16:creationId xmlns:a16="http://schemas.microsoft.com/office/drawing/2014/main" id="{34C09160-7FBE-4093-924D-1F6213F92FDD}"/>
                </a:ext>
              </a:extLst>
            </p:cNvPr>
            <p:cNvGrpSpPr/>
            <p:nvPr/>
          </p:nvGrpSpPr>
          <p:grpSpPr>
            <a:xfrm>
              <a:off x="6529956" y="4873717"/>
              <a:ext cx="318592" cy="259393"/>
              <a:chOff x="-2530475" y="305948"/>
              <a:chExt cx="1119187" cy="911226"/>
            </a:xfrm>
            <a:solidFill>
              <a:schemeClr val="bg1"/>
            </a:solidFill>
          </p:grpSpPr>
          <p:sp>
            <p:nvSpPr>
              <p:cNvPr id="122" name="Freeform 31">
                <a:extLst>
                  <a:ext uri="{FF2B5EF4-FFF2-40B4-BE49-F238E27FC236}">
                    <a16:creationId xmlns:a16="http://schemas.microsoft.com/office/drawing/2014/main" id="{F8D2AAA0-F71C-48AE-8E6C-9EA175F6961F}"/>
                  </a:ext>
                </a:extLst>
              </p:cNvPr>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23" name="Freeform 32">
                <a:extLst>
                  <a:ext uri="{FF2B5EF4-FFF2-40B4-BE49-F238E27FC236}">
                    <a16:creationId xmlns:a16="http://schemas.microsoft.com/office/drawing/2014/main" id="{2ACB4556-5EAA-4066-B0E8-807AB0D74DC0}"/>
                  </a:ext>
                </a:extLst>
              </p:cNvPr>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24" name="Freeform 34">
                <a:extLst>
                  <a:ext uri="{FF2B5EF4-FFF2-40B4-BE49-F238E27FC236}">
                    <a16:creationId xmlns:a16="http://schemas.microsoft.com/office/drawing/2014/main" id="{269A39D8-3436-4CBF-8AA2-6D1D3564A2F2}"/>
                  </a:ext>
                </a:extLst>
              </p:cNvPr>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25" name="Freeform 35">
                <a:extLst>
                  <a:ext uri="{FF2B5EF4-FFF2-40B4-BE49-F238E27FC236}">
                    <a16:creationId xmlns:a16="http://schemas.microsoft.com/office/drawing/2014/main" id="{45CAFFAD-73A1-42B2-AA55-8D2EF70B0797}"/>
                  </a:ext>
                </a:extLst>
              </p:cNvPr>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26" name="Freeform 36">
                <a:extLst>
                  <a:ext uri="{FF2B5EF4-FFF2-40B4-BE49-F238E27FC236}">
                    <a16:creationId xmlns:a16="http://schemas.microsoft.com/office/drawing/2014/main" id="{11B1422E-C3F4-4C20-B375-162A6AD00856}"/>
                  </a:ext>
                </a:extLst>
              </p:cNvPr>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127" name="Freeform 37">
                <a:extLst>
                  <a:ext uri="{FF2B5EF4-FFF2-40B4-BE49-F238E27FC236}">
                    <a16:creationId xmlns:a16="http://schemas.microsoft.com/office/drawing/2014/main" id="{23B6F229-E683-4B20-9846-ADA726B52B3B}"/>
                  </a:ext>
                </a:extLst>
              </p:cNvPr>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grpSp>
        <p:sp>
          <p:nvSpPr>
            <p:cNvPr id="13" name="Rectangle 12">
              <a:extLst>
                <a:ext uri="{FF2B5EF4-FFF2-40B4-BE49-F238E27FC236}">
                  <a16:creationId xmlns:a16="http://schemas.microsoft.com/office/drawing/2014/main" id="{8EE3B923-06B0-40F0-B9E6-F55FF241A3E7}"/>
                </a:ext>
              </a:extLst>
            </p:cNvPr>
            <p:cNvSpPr/>
            <p:nvPr/>
          </p:nvSpPr>
          <p:spPr bwMode="auto">
            <a:xfrm>
              <a:off x="6370503" y="3709936"/>
              <a:ext cx="1571794" cy="739551"/>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Perceptual intelligence</a:t>
              </a:r>
            </a:p>
          </p:txBody>
        </p:sp>
        <p:grpSp>
          <p:nvGrpSpPr>
            <p:cNvPr id="14" name="Group 13">
              <a:extLst>
                <a:ext uri="{FF2B5EF4-FFF2-40B4-BE49-F238E27FC236}">
                  <a16:creationId xmlns:a16="http://schemas.microsoft.com/office/drawing/2014/main" id="{B7C363F2-A2BB-4224-BC50-433CFA001259}"/>
                </a:ext>
              </a:extLst>
            </p:cNvPr>
            <p:cNvGrpSpPr/>
            <p:nvPr/>
          </p:nvGrpSpPr>
          <p:grpSpPr>
            <a:xfrm>
              <a:off x="6631034" y="3959601"/>
              <a:ext cx="931838" cy="228204"/>
              <a:chOff x="8841377" y="4188861"/>
              <a:chExt cx="1242450" cy="304272"/>
            </a:xfrm>
          </p:grpSpPr>
          <p:sp>
            <p:nvSpPr>
              <p:cNvPr id="115" name="Rectangle 114">
                <a:extLst>
                  <a:ext uri="{FF2B5EF4-FFF2-40B4-BE49-F238E27FC236}">
                    <a16:creationId xmlns:a16="http://schemas.microsoft.com/office/drawing/2014/main" id="{AF4BA2D3-C4DD-49FB-8438-F388FD2F778E}"/>
                  </a:ext>
                </a:extLst>
              </p:cNvPr>
              <p:cNvSpPr/>
              <p:nvPr/>
            </p:nvSpPr>
            <p:spPr>
              <a:xfrm>
                <a:off x="9147502" y="4188861"/>
                <a:ext cx="936325" cy="304272"/>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Face, vision</a:t>
                </a:r>
              </a:p>
            </p:txBody>
          </p:sp>
          <p:grpSp>
            <p:nvGrpSpPr>
              <p:cNvPr id="116" name="Group 115">
                <a:extLst>
                  <a:ext uri="{FF2B5EF4-FFF2-40B4-BE49-F238E27FC236}">
                    <a16:creationId xmlns:a16="http://schemas.microsoft.com/office/drawing/2014/main" id="{C508BBB7-6978-41E1-835B-E98D2225511E}"/>
                  </a:ext>
                </a:extLst>
              </p:cNvPr>
              <p:cNvGrpSpPr/>
              <p:nvPr/>
            </p:nvGrpSpPr>
            <p:grpSpPr>
              <a:xfrm>
                <a:off x="8841377" y="4194414"/>
                <a:ext cx="264328" cy="250063"/>
                <a:chOff x="3248025" y="1189989"/>
                <a:chExt cx="5153661" cy="4875531"/>
              </a:xfrm>
              <a:solidFill>
                <a:schemeClr val="bg1"/>
              </a:solidFill>
            </p:grpSpPr>
            <p:sp>
              <p:nvSpPr>
                <p:cNvPr id="117" name="Freeform 23">
                  <a:extLst>
                    <a:ext uri="{FF2B5EF4-FFF2-40B4-BE49-F238E27FC236}">
                      <a16:creationId xmlns:a16="http://schemas.microsoft.com/office/drawing/2014/main" id="{BB326B90-5497-4CEE-9110-29560F1D9DB4}"/>
                    </a:ext>
                  </a:extLst>
                </p:cNvPr>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18" name="Freeform 24">
                  <a:extLst>
                    <a:ext uri="{FF2B5EF4-FFF2-40B4-BE49-F238E27FC236}">
                      <a16:creationId xmlns:a16="http://schemas.microsoft.com/office/drawing/2014/main" id="{7C50906C-E09F-462E-BF97-83F9822EFF43}"/>
                    </a:ext>
                  </a:extLst>
                </p:cNvPr>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19" name="Freeform 25">
                  <a:extLst>
                    <a:ext uri="{FF2B5EF4-FFF2-40B4-BE49-F238E27FC236}">
                      <a16:creationId xmlns:a16="http://schemas.microsoft.com/office/drawing/2014/main" id="{69704247-3878-4B91-A22A-C0661F4512A9}"/>
                    </a:ext>
                  </a:extLst>
                </p:cNvPr>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20" name="Freeform 26">
                  <a:extLst>
                    <a:ext uri="{FF2B5EF4-FFF2-40B4-BE49-F238E27FC236}">
                      <a16:creationId xmlns:a16="http://schemas.microsoft.com/office/drawing/2014/main" id="{F89677E5-941D-4C33-9E02-7882C24BC8FB}"/>
                    </a:ext>
                  </a:extLst>
                </p:cNvPr>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21" name="Freeform 27">
                  <a:extLst>
                    <a:ext uri="{FF2B5EF4-FFF2-40B4-BE49-F238E27FC236}">
                      <a16:creationId xmlns:a16="http://schemas.microsoft.com/office/drawing/2014/main" id="{A2E205B5-AEA9-4037-A58F-54A2A0096F31}"/>
                    </a:ext>
                  </a:extLst>
                </p:cNvPr>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E9C0C394-D59C-4207-9972-158E471ACFCA}"/>
                </a:ext>
              </a:extLst>
            </p:cNvPr>
            <p:cNvGrpSpPr/>
            <p:nvPr/>
          </p:nvGrpSpPr>
          <p:grpSpPr>
            <a:xfrm>
              <a:off x="6624862" y="4195287"/>
              <a:ext cx="971675" cy="228204"/>
              <a:chOff x="8833145" y="4503109"/>
              <a:chExt cx="1295566" cy="304272"/>
            </a:xfrm>
          </p:grpSpPr>
          <p:sp>
            <p:nvSpPr>
              <p:cNvPr id="99" name="Rectangle 98">
                <a:extLst>
                  <a:ext uri="{FF2B5EF4-FFF2-40B4-BE49-F238E27FC236}">
                    <a16:creationId xmlns:a16="http://schemas.microsoft.com/office/drawing/2014/main" id="{BADD35F1-1F7E-4579-9902-98A3885096F5}"/>
                  </a:ext>
                </a:extLst>
              </p:cNvPr>
              <p:cNvSpPr/>
              <p:nvPr/>
            </p:nvSpPr>
            <p:spPr>
              <a:xfrm>
                <a:off x="9147502" y="4503109"/>
                <a:ext cx="981209" cy="304272"/>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Speech, text</a:t>
                </a:r>
              </a:p>
            </p:txBody>
          </p:sp>
          <p:grpSp>
            <p:nvGrpSpPr>
              <p:cNvPr id="100" name="Group 99">
                <a:extLst>
                  <a:ext uri="{FF2B5EF4-FFF2-40B4-BE49-F238E27FC236}">
                    <a16:creationId xmlns:a16="http://schemas.microsoft.com/office/drawing/2014/main" id="{60EE169F-8E6B-4A21-8251-AFCA2F6A3409}"/>
                  </a:ext>
                </a:extLst>
              </p:cNvPr>
              <p:cNvGrpSpPr/>
              <p:nvPr/>
            </p:nvGrpSpPr>
            <p:grpSpPr>
              <a:xfrm>
                <a:off x="8833145" y="4540589"/>
                <a:ext cx="280792" cy="237044"/>
                <a:chOff x="4746173" y="1443591"/>
                <a:chExt cx="4626426" cy="3905623"/>
              </a:xfrm>
              <a:solidFill>
                <a:schemeClr val="bg1"/>
              </a:solidFill>
            </p:grpSpPr>
            <p:grpSp>
              <p:nvGrpSpPr>
                <p:cNvPr id="101" name="Group 386">
                  <a:extLst>
                    <a:ext uri="{FF2B5EF4-FFF2-40B4-BE49-F238E27FC236}">
                      <a16:creationId xmlns:a16="http://schemas.microsoft.com/office/drawing/2014/main" id="{AB0F3E08-4574-460C-9431-836B990C21C2}"/>
                    </a:ext>
                  </a:extLst>
                </p:cNvPr>
                <p:cNvGrpSpPr>
                  <a:grpSpLocks noChangeAspect="1"/>
                </p:cNvGrpSpPr>
                <p:nvPr/>
              </p:nvGrpSpPr>
              <p:grpSpPr bwMode="auto">
                <a:xfrm>
                  <a:off x="4746173" y="2973313"/>
                  <a:ext cx="1414640" cy="2318440"/>
                  <a:chOff x="-1261" y="1888"/>
                  <a:chExt cx="576" cy="944"/>
                </a:xfrm>
                <a:grpFill/>
              </p:grpSpPr>
              <p:sp>
                <p:nvSpPr>
                  <p:cNvPr id="112" name="Freeform 387">
                    <a:extLst>
                      <a:ext uri="{FF2B5EF4-FFF2-40B4-BE49-F238E27FC236}">
                        <a16:creationId xmlns:a16="http://schemas.microsoft.com/office/drawing/2014/main" id="{F9A93235-89A3-43F9-8D61-C72927CFB85D}"/>
                      </a:ext>
                    </a:extLst>
                  </p:cNvPr>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sp>
                <p:nvSpPr>
                  <p:cNvPr id="113" name="Freeform 388">
                    <a:extLst>
                      <a:ext uri="{FF2B5EF4-FFF2-40B4-BE49-F238E27FC236}">
                        <a16:creationId xmlns:a16="http://schemas.microsoft.com/office/drawing/2014/main" id="{7A4301C6-F4B1-4377-962F-ED2D111D2E76}"/>
                      </a:ext>
                    </a:extLst>
                  </p:cNvPr>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sp>
                <p:nvSpPr>
                  <p:cNvPr id="114" name="Freeform 389">
                    <a:extLst>
                      <a:ext uri="{FF2B5EF4-FFF2-40B4-BE49-F238E27FC236}">
                        <a16:creationId xmlns:a16="http://schemas.microsoft.com/office/drawing/2014/main" id="{4DB66BB4-B4AD-4D73-B4F7-B98DB9BEC097}"/>
                      </a:ext>
                    </a:extLst>
                  </p:cNvPr>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grpSp>
            <p:grpSp>
              <p:nvGrpSpPr>
                <p:cNvPr id="102" name="Group 101">
                  <a:extLst>
                    <a:ext uri="{FF2B5EF4-FFF2-40B4-BE49-F238E27FC236}">
                      <a16:creationId xmlns:a16="http://schemas.microsoft.com/office/drawing/2014/main" id="{B62908F3-D5A0-46EE-8075-B0F97A9BDD37}"/>
                    </a:ext>
                  </a:extLst>
                </p:cNvPr>
                <p:cNvGrpSpPr/>
                <p:nvPr/>
              </p:nvGrpSpPr>
              <p:grpSpPr>
                <a:xfrm>
                  <a:off x="5345480" y="1443592"/>
                  <a:ext cx="1381394" cy="1269128"/>
                  <a:chOff x="5345480" y="1443592"/>
                  <a:chExt cx="1381394" cy="1269128"/>
                </a:xfrm>
                <a:grpFill/>
              </p:grpSpPr>
              <p:sp>
                <p:nvSpPr>
                  <p:cNvPr id="110" name="Bent Arrow 38">
                    <a:extLst>
                      <a:ext uri="{FF2B5EF4-FFF2-40B4-BE49-F238E27FC236}">
                        <a16:creationId xmlns:a16="http://schemas.microsoft.com/office/drawing/2014/main" id="{5DC62990-BAD9-4BF8-97FE-12000788A8CE}"/>
                      </a:ext>
                    </a:extLst>
                  </p:cNvPr>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6BF330BD-27F6-4DF1-9B77-867A3D3751E0}"/>
                      </a:ext>
                    </a:extLst>
                  </p:cNvPr>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59919A8A-B3B1-4C42-8383-DF69DE947414}"/>
                    </a:ext>
                  </a:extLst>
                </p:cNvPr>
                <p:cNvGrpSpPr/>
                <p:nvPr/>
              </p:nvGrpSpPr>
              <p:grpSpPr>
                <a:xfrm rot="10800000">
                  <a:off x="7049745" y="4080086"/>
                  <a:ext cx="1381394" cy="1269128"/>
                  <a:chOff x="5345480" y="1443592"/>
                  <a:chExt cx="1381394" cy="1269128"/>
                </a:xfrm>
                <a:grpFill/>
              </p:grpSpPr>
              <p:sp>
                <p:nvSpPr>
                  <p:cNvPr id="108" name="Bent Arrow 36">
                    <a:extLst>
                      <a:ext uri="{FF2B5EF4-FFF2-40B4-BE49-F238E27FC236}">
                        <a16:creationId xmlns:a16="http://schemas.microsoft.com/office/drawing/2014/main" id="{3C528B02-52AE-4711-93D6-3B95482015A1}"/>
                      </a:ext>
                    </a:extLst>
                  </p:cNvPr>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09" name="Isosceles Triangle 108">
                    <a:extLst>
                      <a:ext uri="{FF2B5EF4-FFF2-40B4-BE49-F238E27FC236}">
                        <a16:creationId xmlns:a16="http://schemas.microsoft.com/office/drawing/2014/main" id="{A5AF81B7-FF2A-423C-98E7-634B36B3D8A8}"/>
                      </a:ext>
                    </a:extLst>
                  </p:cNvPr>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sp>
              <p:nvSpPr>
                <p:cNvPr id="104" name="Freeform 32">
                  <a:extLst>
                    <a:ext uri="{FF2B5EF4-FFF2-40B4-BE49-F238E27FC236}">
                      <a16:creationId xmlns:a16="http://schemas.microsoft.com/office/drawing/2014/main" id="{8AE5B321-490C-43A0-9761-1F100C00218C}"/>
                    </a:ext>
                  </a:extLst>
                </p:cNvPr>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7EE9587F-BF5E-400C-86E0-BB83E7F0F776}"/>
                    </a:ext>
                  </a:extLst>
                </p:cNvPr>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26988E74-249C-4698-8799-8E5018AC9582}"/>
                    </a:ext>
                  </a:extLst>
                </p:cNvPr>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D0D5FD49-2FF1-4788-A2DF-BBE5EF9653B0}"/>
                    </a:ext>
                  </a:extLst>
                </p:cNvPr>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sp>
          <p:nvSpPr>
            <p:cNvPr id="16" name="Rectangle 15">
              <a:extLst>
                <a:ext uri="{FF2B5EF4-FFF2-40B4-BE49-F238E27FC236}">
                  <a16:creationId xmlns:a16="http://schemas.microsoft.com/office/drawing/2014/main" id="{647DE036-47C7-4209-80A3-B6BB4368B852}"/>
                </a:ext>
              </a:extLst>
            </p:cNvPr>
            <p:cNvSpPr/>
            <p:nvPr/>
          </p:nvSpPr>
          <p:spPr bwMode="auto">
            <a:xfrm>
              <a:off x="6363075" y="2898826"/>
              <a:ext cx="1579223" cy="739551"/>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Personal digital assistant</a:t>
              </a:r>
            </a:p>
          </p:txBody>
        </p:sp>
        <p:sp>
          <p:nvSpPr>
            <p:cNvPr id="17" name="Rectangle 16">
              <a:extLst>
                <a:ext uri="{FF2B5EF4-FFF2-40B4-BE49-F238E27FC236}">
                  <a16:creationId xmlns:a16="http://schemas.microsoft.com/office/drawing/2014/main" id="{955D99EF-666C-4FAD-8665-39DE40451323}"/>
                </a:ext>
              </a:extLst>
            </p:cNvPr>
            <p:cNvSpPr/>
            <p:nvPr/>
          </p:nvSpPr>
          <p:spPr>
            <a:xfrm>
              <a:off x="6853198" y="3257820"/>
              <a:ext cx="548035" cy="22820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Cortana</a:t>
              </a:r>
            </a:p>
          </p:txBody>
        </p:sp>
        <p:pic>
          <p:nvPicPr>
            <p:cNvPr id="18" name="Picture 17" descr="http://winaero.com/blog/wp-content/uploads/2015/01/cortana-icon.png">
              <a:extLst>
                <a:ext uri="{FF2B5EF4-FFF2-40B4-BE49-F238E27FC236}">
                  <a16:creationId xmlns:a16="http://schemas.microsoft.com/office/drawing/2014/main" id="{B77D77FB-5FEC-4649-B00B-A63B3E1957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9716" y="3269058"/>
              <a:ext cx="191147" cy="19114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7D2BA1F3-8D34-4B59-97D2-310B35D7289B}"/>
                </a:ext>
              </a:extLst>
            </p:cNvPr>
            <p:cNvSpPr/>
            <p:nvPr/>
          </p:nvSpPr>
          <p:spPr bwMode="auto">
            <a:xfrm>
              <a:off x="6370502" y="2091275"/>
              <a:ext cx="1571795" cy="739551"/>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Dashboards and visualizations</a:t>
              </a:r>
            </a:p>
          </p:txBody>
        </p:sp>
        <p:grpSp>
          <p:nvGrpSpPr>
            <p:cNvPr id="20" name="Group 19">
              <a:extLst>
                <a:ext uri="{FF2B5EF4-FFF2-40B4-BE49-F238E27FC236}">
                  <a16:creationId xmlns:a16="http://schemas.microsoft.com/office/drawing/2014/main" id="{4605369A-A6AC-4E42-9CC2-E5495674875B}"/>
                </a:ext>
              </a:extLst>
            </p:cNvPr>
            <p:cNvGrpSpPr/>
            <p:nvPr/>
          </p:nvGrpSpPr>
          <p:grpSpPr>
            <a:xfrm>
              <a:off x="6598033" y="2566761"/>
              <a:ext cx="293448" cy="187558"/>
              <a:chOff x="4481847" y="2708926"/>
              <a:chExt cx="673103" cy="430214"/>
            </a:xfrm>
            <a:solidFill>
              <a:schemeClr val="bg1"/>
            </a:solidFill>
          </p:grpSpPr>
          <p:sp>
            <p:nvSpPr>
              <p:cNvPr id="94" name="Freeform 5">
                <a:extLst>
                  <a:ext uri="{FF2B5EF4-FFF2-40B4-BE49-F238E27FC236}">
                    <a16:creationId xmlns:a16="http://schemas.microsoft.com/office/drawing/2014/main" id="{9B0FA532-49FD-4764-967C-24F4515E2D1C}"/>
                  </a:ext>
                </a:extLst>
              </p:cNvPr>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95" name="Freeform 6">
                <a:extLst>
                  <a:ext uri="{FF2B5EF4-FFF2-40B4-BE49-F238E27FC236}">
                    <a16:creationId xmlns:a16="http://schemas.microsoft.com/office/drawing/2014/main" id="{CE9E676B-933B-40E0-8847-C21CBB55FEE9}"/>
                  </a:ext>
                </a:extLst>
              </p:cNvPr>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96" name="Freeform 7">
                <a:extLst>
                  <a:ext uri="{FF2B5EF4-FFF2-40B4-BE49-F238E27FC236}">
                    <a16:creationId xmlns:a16="http://schemas.microsoft.com/office/drawing/2014/main" id="{9DC0FAF6-F92D-4893-9006-1E33D61C2594}"/>
                  </a:ext>
                </a:extLst>
              </p:cNvPr>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97" name="Freeform 8">
                <a:extLst>
                  <a:ext uri="{FF2B5EF4-FFF2-40B4-BE49-F238E27FC236}">
                    <a16:creationId xmlns:a16="http://schemas.microsoft.com/office/drawing/2014/main" id="{70EB1AD1-ADBC-48C4-A098-25CD8F5A6D52}"/>
                  </a:ext>
                </a:extLst>
              </p:cNvPr>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sp>
            <p:nvSpPr>
              <p:cNvPr id="98" name="Freeform 9">
                <a:extLst>
                  <a:ext uri="{FF2B5EF4-FFF2-40B4-BE49-F238E27FC236}">
                    <a16:creationId xmlns:a16="http://schemas.microsoft.com/office/drawing/2014/main" id="{E43C84CD-E4BE-4F5B-8902-3332A786D6DE}"/>
                  </a:ext>
                </a:extLst>
              </p:cNvPr>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7232" tIns="33616" rIns="67232" bIns="33616" numCol="1" anchor="t" anchorCtr="0" compatLnSpc="1">
                <a:prstTxWarp prst="textNoShape">
                  <a:avLst/>
                </a:prstTxWarp>
              </a:bodyPr>
              <a:lstStyle/>
              <a:p>
                <a:pPr defTabSz="685772"/>
                <a:endParaRPr lang="en-US" sz="1324">
                  <a:solidFill>
                    <a:prstClr val="white"/>
                  </a:solidFill>
                  <a:latin typeface="Segoe UI"/>
                  <a:ea typeface="MS PGothic" panose="020B0600070205080204" pitchFamily="34" charset="-128"/>
                </a:endParaRPr>
              </a:p>
            </p:txBody>
          </p:sp>
        </p:grpSp>
        <p:sp>
          <p:nvSpPr>
            <p:cNvPr id="21" name="Rectangle 20">
              <a:extLst>
                <a:ext uri="{FF2B5EF4-FFF2-40B4-BE49-F238E27FC236}">
                  <a16:creationId xmlns:a16="http://schemas.microsoft.com/office/drawing/2014/main" id="{E7CDFC42-F01E-462F-9A57-0DDE6CABB54A}"/>
                </a:ext>
              </a:extLst>
            </p:cNvPr>
            <p:cNvSpPr/>
            <p:nvPr/>
          </p:nvSpPr>
          <p:spPr>
            <a:xfrm>
              <a:off x="6860625" y="2557152"/>
              <a:ext cx="583686" cy="22820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Power BI</a:t>
              </a:r>
            </a:p>
          </p:txBody>
        </p:sp>
        <p:sp>
          <p:nvSpPr>
            <p:cNvPr id="22" name="Rectangle 21">
              <a:extLst>
                <a:ext uri="{FF2B5EF4-FFF2-40B4-BE49-F238E27FC236}">
                  <a16:creationId xmlns:a16="http://schemas.microsoft.com/office/drawing/2014/main" id="{3D99110D-C21D-4179-85FE-0A79FA069B76}"/>
                </a:ext>
              </a:extLst>
            </p:cNvPr>
            <p:cNvSpPr/>
            <p:nvPr/>
          </p:nvSpPr>
          <p:spPr bwMode="auto">
            <a:xfrm>
              <a:off x="4708748" y="2091275"/>
              <a:ext cx="1528971" cy="3176381"/>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Machine Learning </a:t>
              </a:r>
              <a:br>
                <a:rPr lang="en-US" sz="1176" spc="-22" dirty="0">
                  <a:solidFill>
                    <a:prstClr val="white"/>
                  </a:solidFill>
                  <a:latin typeface="Segoe UI Semilight" panose="020B0402040204020203" pitchFamily="34" charset="0"/>
                  <a:cs typeface="Segoe UI Semilight" panose="020B0402040204020203" pitchFamily="34" charset="0"/>
                </a:rPr>
              </a:br>
              <a:r>
                <a:rPr lang="en-US" sz="1176" spc="-22" dirty="0">
                  <a:solidFill>
                    <a:prstClr val="white"/>
                  </a:solidFill>
                  <a:latin typeface="Segoe UI Semilight" panose="020B0402040204020203" pitchFamily="34" charset="0"/>
                  <a:cs typeface="Segoe UI Semilight" panose="020B0402040204020203" pitchFamily="34" charset="0"/>
                </a:rPr>
                <a:t>and Analytics</a:t>
              </a:r>
            </a:p>
          </p:txBody>
        </p:sp>
        <p:pic>
          <p:nvPicPr>
            <p:cNvPr id="23" name="Picture 22">
              <a:extLst>
                <a:ext uri="{FF2B5EF4-FFF2-40B4-BE49-F238E27FC236}">
                  <a16:creationId xmlns:a16="http://schemas.microsoft.com/office/drawing/2014/main" id="{2BC40A32-2E18-4D83-AACF-E2AA77787A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334" y="2904226"/>
              <a:ext cx="260232" cy="275768"/>
            </a:xfrm>
            <a:prstGeom prst="rect">
              <a:avLst/>
            </a:prstGeom>
          </p:spPr>
        </p:pic>
        <p:pic>
          <p:nvPicPr>
            <p:cNvPr id="24" name="Picture 23">
              <a:extLst>
                <a:ext uri="{FF2B5EF4-FFF2-40B4-BE49-F238E27FC236}">
                  <a16:creationId xmlns:a16="http://schemas.microsoft.com/office/drawing/2014/main" id="{0AC75F5C-EB29-45D8-A832-14E3E7135F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5148" y="3468422"/>
              <a:ext cx="348902" cy="270399"/>
            </a:xfrm>
            <a:prstGeom prst="rect">
              <a:avLst/>
            </a:prstGeom>
          </p:spPr>
        </p:pic>
        <p:sp>
          <p:nvSpPr>
            <p:cNvPr id="25" name="Rectangle 24">
              <a:extLst>
                <a:ext uri="{FF2B5EF4-FFF2-40B4-BE49-F238E27FC236}">
                  <a16:creationId xmlns:a16="http://schemas.microsoft.com/office/drawing/2014/main" id="{3FF129AB-83A9-4C4C-ACDB-9406DCF7E9D0}"/>
                </a:ext>
              </a:extLst>
            </p:cNvPr>
            <p:cNvSpPr/>
            <p:nvPr/>
          </p:nvSpPr>
          <p:spPr>
            <a:xfrm>
              <a:off x="5069063" y="2878045"/>
              <a:ext cx="1005147"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Machine Learning</a:t>
              </a:r>
            </a:p>
          </p:txBody>
        </p:sp>
        <p:sp>
          <p:nvSpPr>
            <p:cNvPr id="26" name="Rectangle 25">
              <a:extLst>
                <a:ext uri="{FF2B5EF4-FFF2-40B4-BE49-F238E27FC236}">
                  <a16:creationId xmlns:a16="http://schemas.microsoft.com/office/drawing/2014/main" id="{E6F2DAA8-6DA6-455B-93D0-FA0C4CB118C9}"/>
                </a:ext>
              </a:extLst>
            </p:cNvPr>
            <p:cNvSpPr/>
            <p:nvPr/>
          </p:nvSpPr>
          <p:spPr>
            <a:xfrm>
              <a:off x="5081376" y="3415685"/>
              <a:ext cx="937821"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grpSp>
          <p:nvGrpSpPr>
            <p:cNvPr id="27" name="Group 26">
              <a:extLst>
                <a:ext uri="{FF2B5EF4-FFF2-40B4-BE49-F238E27FC236}">
                  <a16:creationId xmlns:a16="http://schemas.microsoft.com/office/drawing/2014/main" id="{56928F2C-FCA0-411D-BCBF-71F206F852FA}"/>
                </a:ext>
              </a:extLst>
            </p:cNvPr>
            <p:cNvGrpSpPr/>
            <p:nvPr/>
          </p:nvGrpSpPr>
          <p:grpSpPr>
            <a:xfrm>
              <a:off x="6234335" y="2350857"/>
              <a:ext cx="217079" cy="1348850"/>
              <a:chOff x="3832324" y="5254390"/>
              <a:chExt cx="295243" cy="1834529"/>
            </a:xfrm>
          </p:grpSpPr>
          <p:sp>
            <p:nvSpPr>
              <p:cNvPr id="91" name="Isosceles Triangle 90">
                <a:extLst>
                  <a:ext uri="{FF2B5EF4-FFF2-40B4-BE49-F238E27FC236}">
                    <a16:creationId xmlns:a16="http://schemas.microsoft.com/office/drawing/2014/main" id="{7C1E26A0-644D-4DE7-B4B4-38730D2CACFC}"/>
                  </a:ext>
                </a:extLst>
              </p:cNvPr>
              <p:cNvSpPr/>
              <p:nvPr/>
            </p:nvSpPr>
            <p:spPr bwMode="auto">
              <a:xfrm rot="5400000">
                <a:off x="3576707" y="55572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92" name="Isosceles Triangle 91">
                <a:extLst>
                  <a:ext uri="{FF2B5EF4-FFF2-40B4-BE49-F238E27FC236}">
                    <a16:creationId xmlns:a16="http://schemas.microsoft.com/office/drawing/2014/main" id="{491EA9A9-D684-4074-B38C-D0719349F99B}"/>
                  </a:ext>
                </a:extLst>
              </p:cNvPr>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93" name="Isosceles Triangle 92">
                <a:extLst>
                  <a:ext uri="{FF2B5EF4-FFF2-40B4-BE49-F238E27FC236}">
                    <a16:creationId xmlns:a16="http://schemas.microsoft.com/office/drawing/2014/main" id="{E8DBF6ED-0D2B-4FAE-8AED-3DB36256BBB1}"/>
                  </a:ext>
                </a:extLst>
              </p:cNvPr>
              <p:cNvSpPr/>
              <p:nvPr/>
            </p:nvSpPr>
            <p:spPr bwMode="auto">
              <a:xfrm rot="5400000">
                <a:off x="3576707" y="6538059"/>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EC2F43AA-B2D3-4184-9EC3-FFC000E06723}"/>
                </a:ext>
              </a:extLst>
            </p:cNvPr>
            <p:cNvGrpSpPr/>
            <p:nvPr/>
          </p:nvGrpSpPr>
          <p:grpSpPr>
            <a:xfrm>
              <a:off x="6234335" y="3768564"/>
              <a:ext cx="217079" cy="627670"/>
              <a:chOff x="3832324" y="5673490"/>
              <a:chExt cx="295243" cy="853675"/>
            </a:xfrm>
          </p:grpSpPr>
          <p:sp>
            <p:nvSpPr>
              <p:cNvPr id="89" name="Isosceles Triangle 88">
                <a:extLst>
                  <a:ext uri="{FF2B5EF4-FFF2-40B4-BE49-F238E27FC236}">
                    <a16:creationId xmlns:a16="http://schemas.microsoft.com/office/drawing/2014/main" id="{6BC1C02E-8A76-4265-959A-BF2B90BAB296}"/>
                  </a:ext>
                </a:extLst>
              </p:cNvPr>
              <p:cNvSpPr/>
              <p:nvPr/>
            </p:nvSpPr>
            <p:spPr bwMode="auto">
              <a:xfrm rot="5400000">
                <a:off x="3576707" y="59763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90" name="Isosceles Triangle 89">
                <a:extLst>
                  <a:ext uri="{FF2B5EF4-FFF2-40B4-BE49-F238E27FC236}">
                    <a16:creationId xmlns:a16="http://schemas.microsoft.com/office/drawing/2014/main" id="{CAA0CECA-ADEB-47FC-B291-D01DC04AFF1F}"/>
                  </a:ext>
                </a:extLst>
              </p:cNvPr>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39513884-FC5C-48D4-9643-8A1080E7D945}"/>
                </a:ext>
              </a:extLst>
            </p:cNvPr>
            <p:cNvGrpSpPr/>
            <p:nvPr/>
          </p:nvGrpSpPr>
          <p:grpSpPr>
            <a:xfrm>
              <a:off x="6234335" y="4577205"/>
              <a:ext cx="217079" cy="627670"/>
              <a:chOff x="3832324" y="5397265"/>
              <a:chExt cx="295243" cy="853675"/>
            </a:xfrm>
          </p:grpSpPr>
          <p:sp>
            <p:nvSpPr>
              <p:cNvPr id="87" name="Isosceles Triangle 86">
                <a:extLst>
                  <a:ext uri="{FF2B5EF4-FFF2-40B4-BE49-F238E27FC236}">
                    <a16:creationId xmlns:a16="http://schemas.microsoft.com/office/drawing/2014/main" id="{341DD6D5-E6E8-47B8-96B1-52BD3810D8EE}"/>
                  </a:ext>
                </a:extLst>
              </p:cNvPr>
              <p:cNvSpPr/>
              <p:nvPr/>
            </p:nvSpPr>
            <p:spPr bwMode="auto">
              <a:xfrm rot="5400000">
                <a:off x="3576707" y="5700080"/>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88" name="Isosceles Triangle 87">
                <a:extLst>
                  <a:ext uri="{FF2B5EF4-FFF2-40B4-BE49-F238E27FC236}">
                    <a16:creationId xmlns:a16="http://schemas.microsoft.com/office/drawing/2014/main" id="{E753A3B9-8F72-4DE7-AC9D-5C589EF0028C}"/>
                  </a:ext>
                </a:extLst>
              </p:cNvPr>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sp>
          <p:nvSpPr>
            <p:cNvPr id="30" name="Isosceles Triangle 29">
              <a:extLst>
                <a:ext uri="{FF2B5EF4-FFF2-40B4-BE49-F238E27FC236}">
                  <a16:creationId xmlns:a16="http://schemas.microsoft.com/office/drawing/2014/main" id="{BF203CAC-A7A3-4238-B003-147A6B969A33}"/>
                </a:ext>
              </a:extLst>
            </p:cNvPr>
            <p:cNvSpPr/>
            <p:nvPr/>
          </p:nvSpPr>
          <p:spPr bwMode="auto">
            <a:xfrm rot="5400000">
              <a:off x="6011750" y="3295508"/>
              <a:ext cx="627670" cy="182377"/>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31" name="Freeform 389">
              <a:extLst>
                <a:ext uri="{FF2B5EF4-FFF2-40B4-BE49-F238E27FC236}">
                  <a16:creationId xmlns:a16="http://schemas.microsoft.com/office/drawing/2014/main" id="{4C7AB7C6-A379-41E2-8CE7-04A898221147}"/>
                </a:ext>
              </a:extLst>
            </p:cNvPr>
            <p:cNvSpPr>
              <a:spLocks noEditPoints="1"/>
            </p:cNvSpPr>
            <p:nvPr/>
          </p:nvSpPr>
          <p:spPr bwMode="auto">
            <a:xfrm>
              <a:off x="6757725" y="331215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59"/>
              <a:endParaRPr lang="en-US" sz="1250">
                <a:solidFill>
                  <a:prstClr val="white"/>
                </a:solidFill>
                <a:latin typeface="Segoe UI"/>
                <a:ea typeface="MS PGothic" panose="020B0600070205080204" pitchFamily="34" charset="-128"/>
              </a:endParaRPr>
            </a:p>
          </p:txBody>
        </p:sp>
        <p:sp>
          <p:nvSpPr>
            <p:cNvPr id="32" name="Rectangle 31">
              <a:extLst>
                <a:ext uri="{FF2B5EF4-FFF2-40B4-BE49-F238E27FC236}">
                  <a16:creationId xmlns:a16="http://schemas.microsoft.com/office/drawing/2014/main" id="{9C289B02-7631-4EBE-9F11-3F05C546EE05}"/>
                </a:ext>
              </a:extLst>
            </p:cNvPr>
            <p:cNvSpPr/>
            <p:nvPr/>
          </p:nvSpPr>
          <p:spPr>
            <a:xfrm>
              <a:off x="354704" y="5333539"/>
              <a:ext cx="548484" cy="273152"/>
            </a:xfrm>
            <a:prstGeom prst="rect">
              <a:avLst/>
            </a:prstGeom>
          </p:spPr>
          <p:txBody>
            <a:bodyPr wrap="none">
              <a:spAutoFit/>
            </a:bodyPr>
            <a:lstStyle/>
            <a:p>
              <a:pPr algn="ctr" defTabSz="533044">
                <a:spcBef>
                  <a:spcPct val="0"/>
                </a:spcBef>
                <a:spcAft>
                  <a:spcPct val="35000"/>
                </a:spcAft>
              </a:pPr>
              <a:r>
                <a:rPr lang="en-US" sz="117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33" name="Group 32">
              <a:extLst>
                <a:ext uri="{FF2B5EF4-FFF2-40B4-BE49-F238E27FC236}">
                  <a16:creationId xmlns:a16="http://schemas.microsoft.com/office/drawing/2014/main" id="{D93B37BB-20B9-43C7-BE13-EC2B36B38EBA}"/>
                </a:ext>
              </a:extLst>
            </p:cNvPr>
            <p:cNvGrpSpPr/>
            <p:nvPr/>
          </p:nvGrpSpPr>
          <p:grpSpPr>
            <a:xfrm>
              <a:off x="295971" y="2342958"/>
              <a:ext cx="1140490" cy="2804201"/>
              <a:chOff x="276231" y="2132701"/>
              <a:chExt cx="1551146" cy="3813908"/>
            </a:xfrm>
          </p:grpSpPr>
          <p:cxnSp>
            <p:nvCxnSpPr>
              <p:cNvPr id="77" name="Straight Connector 76">
                <a:extLst>
                  <a:ext uri="{FF2B5EF4-FFF2-40B4-BE49-F238E27FC236}">
                    <a16:creationId xmlns:a16="http://schemas.microsoft.com/office/drawing/2014/main" id="{030F4409-535E-4E6D-BD9E-CA9542531FCF}"/>
                  </a:ext>
                </a:extLst>
              </p:cNvPr>
              <p:cNvCxnSpPr/>
              <p:nvPr/>
            </p:nvCxnSpPr>
            <p:spPr>
              <a:xfrm>
                <a:off x="1399592" y="2407298"/>
                <a:ext cx="7864" cy="2729556"/>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49FEE69-51B5-4D92-A540-377D64242D21}"/>
                  </a:ext>
                </a:extLst>
              </p:cNvPr>
              <p:cNvCxnSpPr/>
              <p:nvPr/>
            </p:nvCxnSpPr>
            <p:spPr>
              <a:xfrm>
                <a:off x="1184988" y="2407298"/>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8385C9-655D-4D8D-892A-AAAC281FBB17}"/>
                  </a:ext>
                </a:extLst>
              </p:cNvPr>
              <p:cNvCxnSpPr/>
              <p:nvPr/>
            </p:nvCxnSpPr>
            <p:spPr>
              <a:xfrm flipV="1">
                <a:off x="1184988" y="3768264"/>
                <a:ext cx="570278"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1A85C21-64B1-483A-A254-4745FE7B0D20}"/>
                  </a:ext>
                </a:extLst>
              </p:cNvPr>
              <p:cNvCxnSpPr/>
              <p:nvPr/>
            </p:nvCxnSpPr>
            <p:spPr>
              <a:xfrm>
                <a:off x="1184988" y="5136854"/>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1" name="Freeform 34">
                <a:extLst>
                  <a:ext uri="{FF2B5EF4-FFF2-40B4-BE49-F238E27FC236}">
                    <a16:creationId xmlns:a16="http://schemas.microsoft.com/office/drawing/2014/main" id="{6A980D70-DC21-4EBD-9406-FBA84D9E148A}"/>
                  </a:ext>
                </a:extLst>
              </p:cNvPr>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82" name="TextBox 81">
                <a:extLst>
                  <a:ext uri="{FF2B5EF4-FFF2-40B4-BE49-F238E27FC236}">
                    <a16:creationId xmlns:a16="http://schemas.microsoft.com/office/drawing/2014/main" id="{4A4E606A-975C-41CC-AA4F-057E20D4491C}"/>
                  </a:ext>
                </a:extLst>
              </p:cNvPr>
              <p:cNvSpPr txBox="1"/>
              <p:nvPr/>
            </p:nvSpPr>
            <p:spPr>
              <a:xfrm>
                <a:off x="290952" y="2519818"/>
                <a:ext cx="1239880" cy="613733"/>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83" name="TextBox 82">
                <a:extLst>
                  <a:ext uri="{FF2B5EF4-FFF2-40B4-BE49-F238E27FC236}">
                    <a16:creationId xmlns:a16="http://schemas.microsoft.com/office/drawing/2014/main" id="{8D67E2C1-421E-4730-B027-2ABDB69C7AF6}"/>
                  </a:ext>
                </a:extLst>
              </p:cNvPr>
              <p:cNvSpPr txBox="1"/>
              <p:nvPr/>
            </p:nvSpPr>
            <p:spPr>
              <a:xfrm>
                <a:off x="286638" y="4033285"/>
                <a:ext cx="1239880" cy="613733"/>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84" name="Freeform 53">
                <a:extLst>
                  <a:ext uri="{FF2B5EF4-FFF2-40B4-BE49-F238E27FC236}">
                    <a16:creationId xmlns:a16="http://schemas.microsoft.com/office/drawing/2014/main" id="{DC9356EC-994B-4974-8140-C07D35F764A3}"/>
                  </a:ext>
                </a:extLst>
              </p:cNvPr>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85" name="TextBox 84">
                <a:extLst>
                  <a:ext uri="{FF2B5EF4-FFF2-40B4-BE49-F238E27FC236}">
                    <a16:creationId xmlns:a16="http://schemas.microsoft.com/office/drawing/2014/main" id="{932CE49B-E297-4851-8F7C-464F177D018E}"/>
                  </a:ext>
                </a:extLst>
              </p:cNvPr>
              <p:cNvSpPr txBox="1"/>
              <p:nvPr/>
            </p:nvSpPr>
            <p:spPr>
              <a:xfrm>
                <a:off x="276231" y="5332876"/>
                <a:ext cx="1551146" cy="613733"/>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86" name="Freeform 16">
                <a:extLst>
                  <a:ext uri="{FF2B5EF4-FFF2-40B4-BE49-F238E27FC236}">
                    <a16:creationId xmlns:a16="http://schemas.microsoft.com/office/drawing/2014/main" id="{F00AC60A-231A-49EE-8718-0FE1CB7ADE11}"/>
                  </a:ext>
                </a:extLst>
              </p:cNvPr>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D9460C"/>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grpSp>
        <p:sp>
          <p:nvSpPr>
            <p:cNvPr id="34" name="Rectangle 33">
              <a:extLst>
                <a:ext uri="{FF2B5EF4-FFF2-40B4-BE49-F238E27FC236}">
                  <a16:creationId xmlns:a16="http://schemas.microsoft.com/office/drawing/2014/main" id="{B02AEBB9-66E5-4516-BDEF-04A213E6004D}"/>
                </a:ext>
              </a:extLst>
            </p:cNvPr>
            <p:cNvSpPr/>
            <p:nvPr/>
          </p:nvSpPr>
          <p:spPr>
            <a:xfrm>
              <a:off x="3921495" y="5333539"/>
              <a:ext cx="1083759" cy="273152"/>
            </a:xfrm>
            <a:prstGeom prst="rect">
              <a:avLst/>
            </a:prstGeom>
            <a:noFill/>
          </p:spPr>
          <p:txBody>
            <a:bodyPr wrap="none">
              <a:spAutoFit/>
            </a:bodyPr>
            <a:lstStyle/>
            <a:p>
              <a:pPr algn="ctr" defTabSz="533044">
                <a:spcBef>
                  <a:spcPct val="0"/>
                </a:spcBef>
                <a:spcAft>
                  <a:spcPct val="35000"/>
                </a:spcAft>
              </a:pPr>
              <a:r>
                <a:rPr lang="en-US" sz="117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35" name="Right Arrow 84">
              <a:extLst>
                <a:ext uri="{FF2B5EF4-FFF2-40B4-BE49-F238E27FC236}">
                  <a16:creationId xmlns:a16="http://schemas.microsoft.com/office/drawing/2014/main" id="{6C4D6E91-E21B-4020-A71D-BBF2D549F65C}"/>
                </a:ext>
              </a:extLst>
            </p:cNvPr>
            <p:cNvSpPr/>
            <p:nvPr/>
          </p:nvSpPr>
          <p:spPr bwMode="auto">
            <a:xfrm>
              <a:off x="1383442" y="5362540"/>
              <a:ext cx="2562357" cy="190885"/>
            </a:xfrm>
            <a:prstGeom prst="rightArrow">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endParaRPr lang="en-US" sz="1176" spc="-22" dirty="0" err="1">
                <a:solidFill>
                  <a:prstClr val="white"/>
                </a:solidFill>
                <a:latin typeface="Segoe UI Semilight" panose="020B0402040204020203" pitchFamily="34" charset="0"/>
                <a:cs typeface="Segoe UI Semilight" panose="020B0402040204020203" pitchFamily="34" charset="0"/>
              </a:endParaRPr>
            </a:p>
          </p:txBody>
        </p:sp>
        <p:sp>
          <p:nvSpPr>
            <p:cNvPr id="36" name="Rectangle 35">
              <a:extLst>
                <a:ext uri="{FF2B5EF4-FFF2-40B4-BE49-F238E27FC236}">
                  <a16:creationId xmlns:a16="http://schemas.microsoft.com/office/drawing/2014/main" id="{57068F80-8333-4E75-9345-820E93180F93}"/>
                </a:ext>
              </a:extLst>
            </p:cNvPr>
            <p:cNvSpPr/>
            <p:nvPr/>
          </p:nvSpPr>
          <p:spPr>
            <a:xfrm>
              <a:off x="8260731" y="5333539"/>
              <a:ext cx="695127" cy="273152"/>
            </a:xfrm>
            <a:prstGeom prst="rect">
              <a:avLst/>
            </a:prstGeom>
          </p:spPr>
          <p:txBody>
            <a:bodyPr wrap="none">
              <a:spAutoFit/>
            </a:bodyPr>
            <a:lstStyle/>
            <a:p>
              <a:pPr algn="ctr" defTabSz="533044">
                <a:spcBef>
                  <a:spcPct val="0"/>
                </a:spcBef>
                <a:spcAft>
                  <a:spcPct val="35000"/>
                </a:spcAft>
              </a:pPr>
              <a:r>
                <a:rPr lang="en-US" sz="117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37" name="Group 36">
              <a:extLst>
                <a:ext uri="{FF2B5EF4-FFF2-40B4-BE49-F238E27FC236}">
                  <a16:creationId xmlns:a16="http://schemas.microsoft.com/office/drawing/2014/main" id="{D5D259A1-E906-497B-BD7E-53F6469A836E}"/>
                </a:ext>
              </a:extLst>
            </p:cNvPr>
            <p:cNvGrpSpPr/>
            <p:nvPr/>
          </p:nvGrpSpPr>
          <p:grpSpPr>
            <a:xfrm>
              <a:off x="8122157" y="2741378"/>
              <a:ext cx="911631" cy="775179"/>
              <a:chOff x="10920388" y="2780901"/>
              <a:chExt cx="1239881" cy="1054297"/>
            </a:xfrm>
          </p:grpSpPr>
          <p:grpSp>
            <p:nvGrpSpPr>
              <p:cNvPr id="73" name="Group 72">
                <a:extLst>
                  <a:ext uri="{FF2B5EF4-FFF2-40B4-BE49-F238E27FC236}">
                    <a16:creationId xmlns:a16="http://schemas.microsoft.com/office/drawing/2014/main" id="{1422CC10-ADC4-45AB-83F3-6912F239606D}"/>
                  </a:ext>
                </a:extLst>
              </p:cNvPr>
              <p:cNvGrpSpPr/>
              <p:nvPr/>
            </p:nvGrpSpPr>
            <p:grpSpPr>
              <a:xfrm>
                <a:off x="11311238" y="2780901"/>
                <a:ext cx="458181" cy="590870"/>
                <a:chOff x="8824650" y="2294433"/>
                <a:chExt cx="368737" cy="475523"/>
              </a:xfrm>
            </p:grpSpPr>
            <p:sp>
              <p:nvSpPr>
                <p:cNvPr id="75" name="Freeform 74">
                  <a:extLst>
                    <a:ext uri="{FF2B5EF4-FFF2-40B4-BE49-F238E27FC236}">
                      <a16:creationId xmlns:a16="http://schemas.microsoft.com/office/drawing/2014/main" id="{F11D8E6E-DBBC-4197-8CF1-50AFC36FCA70}"/>
                    </a:ext>
                  </a:extLst>
                </p:cNvPr>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schemeClr val="accent1"/>
                    </a:solidFill>
                    <a:latin typeface="Segoe UI"/>
                    <a:ea typeface="MS PGothic" panose="020B0600070205080204" pitchFamily="34" charset="-128"/>
                  </a:endParaRPr>
                </a:p>
              </p:txBody>
            </p:sp>
            <p:sp>
              <p:nvSpPr>
                <p:cNvPr id="76" name="Freeform 74">
                  <a:extLst>
                    <a:ext uri="{FF2B5EF4-FFF2-40B4-BE49-F238E27FC236}">
                      <a16:creationId xmlns:a16="http://schemas.microsoft.com/office/drawing/2014/main" id="{D53F99A5-61D4-44E1-A7AB-4FBA48F13E75}"/>
                    </a:ext>
                  </a:extLst>
                </p:cNvPr>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defTabSz="685640"/>
                  <a:endParaRPr lang="en-US" sz="1324">
                    <a:solidFill>
                      <a:schemeClr val="accent1"/>
                    </a:solidFill>
                    <a:latin typeface="Segoe UI"/>
                    <a:ea typeface="MS PGothic" panose="020B0600070205080204" pitchFamily="34" charset="-128"/>
                  </a:endParaRPr>
                </a:p>
              </p:txBody>
            </p:sp>
          </p:grpSp>
          <p:sp>
            <p:nvSpPr>
              <p:cNvPr id="74" name="TextBox 73">
                <a:extLst>
                  <a:ext uri="{FF2B5EF4-FFF2-40B4-BE49-F238E27FC236}">
                    <a16:creationId xmlns:a16="http://schemas.microsoft.com/office/drawing/2014/main" id="{18183577-B295-45B1-BB5B-A5682B0D6780}"/>
                  </a:ext>
                </a:extLst>
              </p:cNvPr>
              <p:cNvSpPr txBox="1"/>
              <p:nvPr/>
            </p:nvSpPr>
            <p:spPr>
              <a:xfrm>
                <a:off x="10920388" y="3380620"/>
                <a:ext cx="1239881" cy="454578"/>
              </a:xfrm>
              <a:prstGeom prst="rect">
                <a:avLst/>
              </a:prstGeom>
              <a:noFill/>
            </p:spPr>
            <p:txBody>
              <a:bodyPr wrap="square" lIns="134444" tIns="107556" rIns="134444" bIns="107556" rtlCol="0">
                <a:spAutoFit/>
              </a:bodyPr>
              <a:lstStyle/>
              <a:p>
                <a:pPr algn="ct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grpSp>
          <p:nvGrpSpPr>
            <p:cNvPr id="38" name="Group 37">
              <a:extLst>
                <a:ext uri="{FF2B5EF4-FFF2-40B4-BE49-F238E27FC236}">
                  <a16:creationId xmlns:a16="http://schemas.microsoft.com/office/drawing/2014/main" id="{B9D6AABF-547C-4AC0-9D87-414797CEBBA9}"/>
                </a:ext>
              </a:extLst>
            </p:cNvPr>
            <p:cNvGrpSpPr/>
            <p:nvPr/>
          </p:nvGrpSpPr>
          <p:grpSpPr>
            <a:xfrm>
              <a:off x="8243035" y="4332370"/>
              <a:ext cx="791906" cy="962024"/>
              <a:chOff x="11084791" y="4760710"/>
              <a:chExt cx="1077047" cy="1308418"/>
            </a:xfrm>
          </p:grpSpPr>
          <p:grpSp>
            <p:nvGrpSpPr>
              <p:cNvPr id="68" name="Group 67">
                <a:extLst>
                  <a:ext uri="{FF2B5EF4-FFF2-40B4-BE49-F238E27FC236}">
                    <a16:creationId xmlns:a16="http://schemas.microsoft.com/office/drawing/2014/main" id="{2382D75A-C9A7-4E0B-9303-EA1DDEBC071A}"/>
                  </a:ext>
                </a:extLst>
              </p:cNvPr>
              <p:cNvGrpSpPr/>
              <p:nvPr/>
            </p:nvGrpSpPr>
            <p:grpSpPr>
              <a:xfrm>
                <a:off x="11311897" y="4760710"/>
                <a:ext cx="503712" cy="783392"/>
                <a:chOff x="8597110" y="4718972"/>
                <a:chExt cx="361215" cy="561776"/>
              </a:xfrm>
            </p:grpSpPr>
            <p:sp>
              <p:nvSpPr>
                <p:cNvPr id="70" name="Freeform 68">
                  <a:extLst>
                    <a:ext uri="{FF2B5EF4-FFF2-40B4-BE49-F238E27FC236}">
                      <a16:creationId xmlns:a16="http://schemas.microsoft.com/office/drawing/2014/main" id="{AD90C01A-F195-4E4A-9DEC-3E87316295CA}"/>
                    </a:ext>
                  </a:extLst>
                </p:cNvPr>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accent1"/>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71" name="Freeform 69">
                  <a:extLst>
                    <a:ext uri="{FF2B5EF4-FFF2-40B4-BE49-F238E27FC236}">
                      <a16:creationId xmlns:a16="http://schemas.microsoft.com/office/drawing/2014/main" id="{C7E61286-B01E-4F5B-9F99-5E3749A78DED}"/>
                    </a:ext>
                  </a:extLst>
                </p:cNvPr>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accent1"/>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sp>
              <p:nvSpPr>
                <p:cNvPr id="72" name="Freeform 70">
                  <a:extLst>
                    <a:ext uri="{FF2B5EF4-FFF2-40B4-BE49-F238E27FC236}">
                      <a16:creationId xmlns:a16="http://schemas.microsoft.com/office/drawing/2014/main" id="{5532A5AC-D00A-4205-8EEB-74EF4BBE2502}"/>
                    </a:ext>
                  </a:extLst>
                </p:cNvPr>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accent1"/>
                </a:solidFill>
                <a:ln>
                  <a:noFill/>
                </a:ln>
                <a:extLst/>
              </p:spPr>
              <p:txBody>
                <a:bodyPr vert="horz" wrap="square" lIns="67223" tIns="33611" rIns="67223" bIns="33611" numCol="1" anchor="t" anchorCtr="0" compatLnSpc="1">
                  <a:prstTxWarp prst="textNoShape">
                    <a:avLst/>
                  </a:prstTxWarp>
                </a:bodyPr>
                <a:lstStyle/>
                <a:p>
                  <a:pPr defTabSz="685640"/>
                  <a:endParaRPr lang="en-US" sz="1324">
                    <a:solidFill>
                      <a:prstClr val="white"/>
                    </a:solidFill>
                    <a:latin typeface="Segoe UI"/>
                    <a:ea typeface="MS PGothic" panose="020B0600070205080204" pitchFamily="34" charset="-128"/>
                  </a:endParaRPr>
                </a:p>
              </p:txBody>
            </p:sp>
          </p:grpSp>
          <p:sp>
            <p:nvSpPr>
              <p:cNvPr id="69" name="TextBox 68">
                <a:extLst>
                  <a:ext uri="{FF2B5EF4-FFF2-40B4-BE49-F238E27FC236}">
                    <a16:creationId xmlns:a16="http://schemas.microsoft.com/office/drawing/2014/main" id="{EF366293-ED53-46A5-B951-3A93059B1D34}"/>
                  </a:ext>
                </a:extLst>
              </p:cNvPr>
              <p:cNvSpPr txBox="1"/>
              <p:nvPr/>
            </p:nvSpPr>
            <p:spPr>
              <a:xfrm>
                <a:off x="11084791" y="5455396"/>
                <a:ext cx="1077047" cy="613732"/>
              </a:xfrm>
              <a:prstGeom prst="rect">
                <a:avLst/>
              </a:prstGeom>
              <a:noFill/>
            </p:spPr>
            <p:txBody>
              <a:bodyPr wrap="square" lIns="134444" tIns="107556" rIns="134444" bIns="107556" rtlCol="0">
                <a:spAutoFit/>
              </a:bodyPr>
              <a:lstStyle/>
              <a:p>
                <a:pPr defTabSz="685640">
                  <a:lnSpc>
                    <a:spcPct val="90000"/>
                  </a:lnSpc>
                  <a:spcBef>
                    <a:spcPct val="0"/>
                  </a:spcBef>
                  <a:spcAft>
                    <a:spcPts val="441"/>
                  </a:spcAft>
                </a:pP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Automated</a:t>
                </a:r>
                <a: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 </a:t>
                </a:r>
                <a:b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845" spc="-22" dirty="0">
                    <a:solidFill>
                      <a:schemeClr val="accent1"/>
                    </a:solidFill>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sp>
          <p:nvSpPr>
            <p:cNvPr id="39" name="Right Arrow 97">
              <a:extLst>
                <a:ext uri="{FF2B5EF4-FFF2-40B4-BE49-F238E27FC236}">
                  <a16:creationId xmlns:a16="http://schemas.microsoft.com/office/drawing/2014/main" id="{E38455E8-18D3-4135-825E-A4E712CA0955}"/>
                </a:ext>
              </a:extLst>
            </p:cNvPr>
            <p:cNvSpPr/>
            <p:nvPr/>
          </p:nvSpPr>
          <p:spPr bwMode="auto">
            <a:xfrm>
              <a:off x="5081376" y="5362540"/>
              <a:ext cx="2813140" cy="190885"/>
            </a:xfrm>
            <a:prstGeom prst="rightArrow">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endParaRPr lang="en-US" sz="1176" spc="-22" dirty="0" err="1">
                <a:solidFill>
                  <a:prstClr val="white"/>
                </a:solidFill>
                <a:latin typeface="Segoe UI Semilight" panose="020B0402040204020203" pitchFamily="34" charset="0"/>
                <a:cs typeface="Segoe UI Semilight" panose="020B0402040204020203" pitchFamily="34" charset="0"/>
              </a:endParaRPr>
            </a:p>
          </p:txBody>
        </p:sp>
        <p:sp>
          <p:nvSpPr>
            <p:cNvPr id="40" name="Rectangle 39">
              <a:extLst>
                <a:ext uri="{FF2B5EF4-FFF2-40B4-BE49-F238E27FC236}">
                  <a16:creationId xmlns:a16="http://schemas.microsoft.com/office/drawing/2014/main" id="{FB2FBFB7-3454-4A7E-914F-6BEBFDDD3969}"/>
                </a:ext>
              </a:extLst>
            </p:cNvPr>
            <p:cNvSpPr/>
            <p:nvPr/>
          </p:nvSpPr>
          <p:spPr bwMode="auto">
            <a:xfrm>
              <a:off x="3045194" y="2091275"/>
              <a:ext cx="1528971" cy="3176381"/>
            </a:xfrm>
            <a:prstGeom prst="rect">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Big data stores</a:t>
              </a:r>
            </a:p>
          </p:txBody>
        </p:sp>
        <p:pic>
          <p:nvPicPr>
            <p:cNvPr id="41" name="Picture 13">
              <a:extLst>
                <a:ext uri="{FF2B5EF4-FFF2-40B4-BE49-F238E27FC236}">
                  <a16:creationId xmlns:a16="http://schemas.microsoft.com/office/drawing/2014/main" id="{BA353DBA-2654-4672-AD39-5E0CE7A104CB}"/>
                </a:ext>
              </a:extLst>
            </p:cNvPr>
            <p:cNvPicPr>
              <a:picLocks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141287" y="2921358"/>
              <a:ext cx="242466" cy="31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a:extLst>
                <a:ext uri="{FF2B5EF4-FFF2-40B4-BE49-F238E27FC236}">
                  <a16:creationId xmlns:a16="http://schemas.microsoft.com/office/drawing/2014/main" id="{4A947A68-5FD4-41D6-956F-CD3AAAEECE68}"/>
                </a:ext>
              </a:extLst>
            </p:cNvPr>
            <p:cNvSpPr/>
            <p:nvPr/>
          </p:nvSpPr>
          <p:spPr>
            <a:xfrm>
              <a:off x="3407173" y="2927538"/>
              <a:ext cx="1126142" cy="358240"/>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a:t>
              </a:r>
              <a: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685772"/>
              <a:r>
                <a:rPr lang="en-US" sz="845"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SQL Data Warehouse</a:t>
              </a:r>
              <a:endParaRPr lang="en-US" sz="845" dirty="0">
                <a:solidFill>
                  <a:prstClr val="white"/>
                </a:solidFill>
                <a:latin typeface="Segoe UI"/>
                <a:ea typeface="MS PGothic" panose="020B0600070205080204" pitchFamily="34" charset="-128"/>
              </a:endParaRPr>
            </a:p>
          </p:txBody>
        </p:sp>
        <p:grpSp>
          <p:nvGrpSpPr>
            <p:cNvPr id="43" name="Group 42">
              <a:extLst>
                <a:ext uri="{FF2B5EF4-FFF2-40B4-BE49-F238E27FC236}">
                  <a16:creationId xmlns:a16="http://schemas.microsoft.com/office/drawing/2014/main" id="{AA739943-2B8C-415A-9649-1E176D8F619C}"/>
                </a:ext>
              </a:extLst>
            </p:cNvPr>
            <p:cNvGrpSpPr/>
            <p:nvPr/>
          </p:nvGrpSpPr>
          <p:grpSpPr>
            <a:xfrm>
              <a:off x="4552817" y="4638200"/>
              <a:ext cx="238403" cy="627670"/>
              <a:chOff x="3803288" y="5254390"/>
              <a:chExt cx="324245" cy="853675"/>
            </a:xfrm>
          </p:grpSpPr>
          <p:sp>
            <p:nvSpPr>
              <p:cNvPr id="66" name="Isosceles Triangle 65">
                <a:extLst>
                  <a:ext uri="{FF2B5EF4-FFF2-40B4-BE49-F238E27FC236}">
                    <a16:creationId xmlns:a16="http://schemas.microsoft.com/office/drawing/2014/main" id="{86991C99-D9F4-4F07-B4C9-36D6DD4EB389}"/>
                  </a:ext>
                </a:extLst>
              </p:cNvPr>
              <p:cNvSpPr/>
              <p:nvPr/>
            </p:nvSpPr>
            <p:spPr bwMode="auto">
              <a:xfrm rot="5400000">
                <a:off x="3576673" y="55572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5489EB90-CAAC-49EE-B954-52F694E19047}"/>
                  </a:ext>
                </a:extLst>
              </p:cNvPr>
              <p:cNvSpPr/>
              <p:nvPr/>
            </p:nvSpPr>
            <p:spPr bwMode="auto">
              <a:xfrm rot="5400000">
                <a:off x="3500473" y="5557205"/>
                <a:ext cx="853675" cy="248045"/>
              </a:xfrm>
              <a:prstGeom prst="triangle">
                <a:avLst/>
              </a:prstGeom>
              <a:solidFill>
                <a:srgbClr val="0080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E56DD5E2-5577-4EB4-9C29-0092809527D8}"/>
                </a:ext>
              </a:extLst>
            </p:cNvPr>
            <p:cNvGrpSpPr/>
            <p:nvPr/>
          </p:nvGrpSpPr>
          <p:grpSpPr>
            <a:xfrm>
              <a:off x="1383441" y="2091275"/>
              <a:ext cx="1744250" cy="3176381"/>
              <a:chOff x="1755266" y="1790395"/>
              <a:chExt cx="2372301" cy="4320099"/>
            </a:xfrm>
          </p:grpSpPr>
          <p:sp>
            <p:nvSpPr>
              <p:cNvPr id="57" name="Rectangle 56">
                <a:extLst>
                  <a:ext uri="{FF2B5EF4-FFF2-40B4-BE49-F238E27FC236}">
                    <a16:creationId xmlns:a16="http://schemas.microsoft.com/office/drawing/2014/main" id="{87ADCFE0-565E-42DA-B98A-B98DBA3115D1}"/>
                  </a:ext>
                </a:extLst>
              </p:cNvPr>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442" tIns="33611" rIns="13442" bIns="67203" numCol="1" spcCol="1270" anchor="t" anchorCtr="0">
                <a:noAutofit/>
              </a:bodyPr>
              <a:lstStyle/>
              <a:p>
                <a:pPr algn="ctr" defTabSz="533044">
                  <a:spcBef>
                    <a:spcPct val="0"/>
                  </a:spcBef>
                  <a:spcAft>
                    <a:spcPct val="35000"/>
                  </a:spcAft>
                </a:pPr>
                <a:r>
                  <a:rPr lang="en-US" sz="1176" spc="-22" dirty="0">
                    <a:solidFill>
                      <a:prstClr val="white"/>
                    </a:solidFill>
                    <a:latin typeface="Segoe UI Semilight" panose="020B0402040204020203" pitchFamily="34" charset="0"/>
                    <a:cs typeface="Segoe UI Semilight" panose="020B0402040204020203" pitchFamily="34" charset="0"/>
                  </a:rPr>
                  <a:t>Information management</a:t>
                </a:r>
              </a:p>
            </p:txBody>
          </p:sp>
          <p:pic>
            <p:nvPicPr>
              <p:cNvPr id="58" name="Picture 57">
                <a:extLst>
                  <a:ext uri="{FF2B5EF4-FFF2-40B4-BE49-F238E27FC236}">
                    <a16:creationId xmlns:a16="http://schemas.microsoft.com/office/drawing/2014/main" id="{A5EB95D5-64CF-43FB-BD30-BD0C6AEB72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pic>
            <p:nvPicPr>
              <p:cNvPr id="59" name="Picture 58">
                <a:extLst>
                  <a:ext uri="{FF2B5EF4-FFF2-40B4-BE49-F238E27FC236}">
                    <a16:creationId xmlns:a16="http://schemas.microsoft.com/office/drawing/2014/main" id="{2780E8CB-270C-4A8E-B212-3C2A95B8E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60" name="Rectangle 59">
                <a:extLst>
                  <a:ext uri="{FF2B5EF4-FFF2-40B4-BE49-F238E27FC236}">
                    <a16:creationId xmlns:a16="http://schemas.microsoft.com/office/drawing/2014/main" id="{2CF16001-9FE5-46A0-89D8-E2BB406BE175}"/>
                  </a:ext>
                </a:extLst>
              </p:cNvPr>
              <p:cNvSpPr/>
              <p:nvPr/>
            </p:nvSpPr>
            <p:spPr>
              <a:xfrm>
                <a:off x="2295424" y="2888599"/>
                <a:ext cx="1071174" cy="495166"/>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Factory </a:t>
                </a:r>
                <a:endParaRPr lang="en-US" sz="883" dirty="0">
                  <a:solidFill>
                    <a:prstClr val="white"/>
                  </a:solidFill>
                  <a:latin typeface="Segoe UI"/>
                  <a:ea typeface="MS PGothic" panose="020B0600070205080204" pitchFamily="34" charset="-128"/>
                </a:endParaRPr>
              </a:p>
            </p:txBody>
          </p:sp>
          <p:sp>
            <p:nvSpPr>
              <p:cNvPr id="61" name="Rectangle 60">
                <a:extLst>
                  <a:ext uri="{FF2B5EF4-FFF2-40B4-BE49-F238E27FC236}">
                    <a16:creationId xmlns:a16="http://schemas.microsoft.com/office/drawing/2014/main" id="{804B30D1-4D9B-4057-94D1-B5D09EEFD8AB}"/>
                  </a:ext>
                </a:extLst>
              </p:cNvPr>
              <p:cNvSpPr/>
              <p:nvPr/>
            </p:nvSpPr>
            <p:spPr>
              <a:xfrm>
                <a:off x="2295424" y="3922284"/>
                <a:ext cx="1061930" cy="495166"/>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Catalog</a:t>
                </a:r>
                <a:endParaRPr lang="en-US" sz="883" dirty="0">
                  <a:solidFill>
                    <a:prstClr val="white"/>
                  </a:solidFill>
                  <a:latin typeface="Segoe UI"/>
                  <a:ea typeface="MS PGothic" panose="020B0600070205080204" pitchFamily="34" charset="-128"/>
                </a:endParaRPr>
              </a:p>
            </p:txBody>
          </p:sp>
          <p:sp>
            <p:nvSpPr>
              <p:cNvPr id="62" name="Rectangle 61">
                <a:extLst>
                  <a:ext uri="{FF2B5EF4-FFF2-40B4-BE49-F238E27FC236}">
                    <a16:creationId xmlns:a16="http://schemas.microsoft.com/office/drawing/2014/main" id="{C2FE709B-919C-4B7D-86D2-C35C6E80E13C}"/>
                  </a:ext>
                </a:extLst>
              </p:cNvPr>
              <p:cNvSpPr/>
              <p:nvPr/>
            </p:nvSpPr>
            <p:spPr>
              <a:xfrm>
                <a:off x="2295424" y="4954772"/>
                <a:ext cx="901205" cy="495166"/>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Event Hub</a:t>
                </a:r>
                <a:endParaRPr lang="en-US" sz="883" dirty="0">
                  <a:solidFill>
                    <a:prstClr val="white"/>
                  </a:solidFill>
                  <a:latin typeface="Segoe UI"/>
                  <a:ea typeface="MS PGothic" panose="020B0600070205080204" pitchFamily="34" charset="-128"/>
                </a:endParaRPr>
              </a:p>
            </p:txBody>
          </p:sp>
          <p:grpSp>
            <p:nvGrpSpPr>
              <p:cNvPr id="63" name="Group 62">
                <a:extLst>
                  <a:ext uri="{FF2B5EF4-FFF2-40B4-BE49-F238E27FC236}">
                    <a16:creationId xmlns:a16="http://schemas.microsoft.com/office/drawing/2014/main" id="{6F5F60A6-6B68-4FAD-A057-4E8C3A7ECB70}"/>
                  </a:ext>
                </a:extLst>
              </p:cNvPr>
              <p:cNvGrpSpPr/>
              <p:nvPr/>
            </p:nvGrpSpPr>
            <p:grpSpPr>
              <a:xfrm>
                <a:off x="3832324" y="5254390"/>
                <a:ext cx="295243" cy="853675"/>
                <a:chOff x="3832324" y="5254390"/>
                <a:chExt cx="295243" cy="853675"/>
              </a:xfrm>
            </p:grpSpPr>
            <p:sp>
              <p:nvSpPr>
                <p:cNvPr id="64" name="Isosceles Triangle 63">
                  <a:extLst>
                    <a:ext uri="{FF2B5EF4-FFF2-40B4-BE49-F238E27FC236}">
                      <a16:creationId xmlns:a16="http://schemas.microsoft.com/office/drawing/2014/main" id="{86869250-FFFD-4375-8DB6-CC55C1E48000}"/>
                    </a:ext>
                  </a:extLst>
                </p:cNvPr>
                <p:cNvSpPr/>
                <p:nvPr/>
              </p:nvSpPr>
              <p:spPr bwMode="auto">
                <a:xfrm rot="5400000">
                  <a:off x="3576707" y="55572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sp>
              <p:nvSpPr>
                <p:cNvPr id="65" name="Isosceles Triangle 64">
                  <a:extLst>
                    <a:ext uri="{FF2B5EF4-FFF2-40B4-BE49-F238E27FC236}">
                      <a16:creationId xmlns:a16="http://schemas.microsoft.com/office/drawing/2014/main" id="{6A3FE383-77F1-4960-9C52-B02FF16D3514}"/>
                    </a:ext>
                  </a:extLst>
                </p:cNvPr>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solidFill>
                      <a:prstClr val="white"/>
                    </a:solidFill>
                    <a:latin typeface="Segoe UI"/>
                    <a:ea typeface="Segoe UI" pitchFamily="34" charset="0"/>
                    <a:cs typeface="Segoe UI" pitchFamily="34" charset="0"/>
                  </a:endParaRPr>
                </a:p>
              </p:txBody>
            </p:sp>
          </p:grpSp>
        </p:grpSp>
        <p:pic>
          <p:nvPicPr>
            <p:cNvPr id="45" name="Picture 44">
              <a:extLst>
                <a:ext uri="{FF2B5EF4-FFF2-40B4-BE49-F238E27FC236}">
                  <a16:creationId xmlns:a16="http://schemas.microsoft.com/office/drawing/2014/main" id="{2243906C-1DAE-4B59-81A7-F2306753BB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7647" y="3573370"/>
              <a:ext cx="655062" cy="509654"/>
            </a:xfrm>
            <a:prstGeom prst="rect">
              <a:avLst/>
            </a:prstGeom>
          </p:spPr>
        </p:pic>
        <p:sp>
          <p:nvSpPr>
            <p:cNvPr id="46" name="Rectangle 45">
              <a:extLst>
                <a:ext uri="{FF2B5EF4-FFF2-40B4-BE49-F238E27FC236}">
                  <a16:creationId xmlns:a16="http://schemas.microsoft.com/office/drawing/2014/main" id="{113631F5-C0F8-4762-8B48-D3A65E480EF7}"/>
                </a:ext>
              </a:extLst>
            </p:cNvPr>
            <p:cNvSpPr/>
            <p:nvPr/>
          </p:nvSpPr>
          <p:spPr bwMode="auto">
            <a:xfrm>
              <a:off x="3048700" y="3209047"/>
              <a:ext cx="1524239" cy="4229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3" fontAlgn="base">
                <a:spcBef>
                  <a:spcPct val="0"/>
                </a:spcBef>
                <a:spcAft>
                  <a:spcPct val="0"/>
                </a:spcAft>
              </a:pPr>
              <a:endParaRPr lang="en-US" sz="1471" dirty="0">
                <a:solidFill>
                  <a:prstClr val="white"/>
                </a:solidFill>
                <a:latin typeface="Segoe UI"/>
              </a:endParaRPr>
            </a:p>
          </p:txBody>
        </p:sp>
        <p:sp>
          <p:nvSpPr>
            <p:cNvPr id="47" name="Rounded Rectangle 126">
              <a:extLst>
                <a:ext uri="{FF2B5EF4-FFF2-40B4-BE49-F238E27FC236}">
                  <a16:creationId xmlns:a16="http://schemas.microsoft.com/office/drawing/2014/main" id="{63BB82E2-AD64-4FBD-90DE-F1045EA3167B}"/>
                </a:ext>
              </a:extLst>
            </p:cNvPr>
            <p:cNvSpPr/>
            <p:nvPr/>
          </p:nvSpPr>
          <p:spPr bwMode="auto">
            <a:xfrm>
              <a:off x="3055140" y="3911409"/>
              <a:ext cx="3180882" cy="889404"/>
            </a:xfrm>
            <a:prstGeom prst="roundRect">
              <a:avLst/>
            </a:prstGeom>
            <a:solidFill>
              <a:srgbClr val="FFFF00">
                <a:alpha val="50000"/>
              </a:srgb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b="1" dirty="0">
                <a:solidFill>
                  <a:schemeClr val="bg1"/>
                </a:solidFill>
                <a:latin typeface="+mj-lt"/>
                <a:ea typeface="Segoe UI" pitchFamily="34" charset="0"/>
                <a:cs typeface="Segoe UI" pitchFamily="34" charset="0"/>
              </a:endParaRPr>
            </a:p>
          </p:txBody>
        </p:sp>
        <p:sp>
          <p:nvSpPr>
            <p:cNvPr id="48" name="Rectangle 47">
              <a:extLst>
                <a:ext uri="{FF2B5EF4-FFF2-40B4-BE49-F238E27FC236}">
                  <a16:creationId xmlns:a16="http://schemas.microsoft.com/office/drawing/2014/main" id="{6714B0E9-543B-4DEA-B743-D5741AF5D396}"/>
                </a:ext>
              </a:extLst>
            </p:cNvPr>
            <p:cNvSpPr/>
            <p:nvPr/>
          </p:nvSpPr>
          <p:spPr>
            <a:xfrm>
              <a:off x="3425701" y="4091022"/>
              <a:ext cx="902170"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Lake Store</a:t>
              </a:r>
              <a:endParaRPr lang="en-US" sz="883" dirty="0">
                <a:solidFill>
                  <a:prstClr val="white"/>
                </a:solidFill>
                <a:latin typeface="Segoe UI"/>
                <a:ea typeface="MS PGothic" panose="020B0600070205080204" pitchFamily="34" charset="-128"/>
              </a:endParaRPr>
            </a:p>
          </p:txBody>
        </p:sp>
        <p:sp>
          <p:nvSpPr>
            <p:cNvPr id="49" name="Freeform 6">
              <a:extLst>
                <a:ext uri="{FF2B5EF4-FFF2-40B4-BE49-F238E27FC236}">
                  <a16:creationId xmlns:a16="http://schemas.microsoft.com/office/drawing/2014/main" id="{28A818A2-1ED1-4541-9514-88CB313AA809}"/>
                </a:ext>
              </a:extLst>
            </p:cNvPr>
            <p:cNvSpPr>
              <a:spLocks noEditPoints="1"/>
            </p:cNvSpPr>
            <p:nvPr/>
          </p:nvSpPr>
          <p:spPr bwMode="auto">
            <a:xfrm>
              <a:off x="4247297" y="3476859"/>
              <a:ext cx="614164" cy="614164"/>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72"/>
              <a:endParaRPr lang="en-US" sz="1350">
                <a:solidFill>
                  <a:prstClr val="white"/>
                </a:solidFill>
              </a:endParaRPr>
            </a:p>
          </p:txBody>
        </p:sp>
        <p:sp>
          <p:nvSpPr>
            <p:cNvPr id="50" name="Freeform 5">
              <a:extLst>
                <a:ext uri="{FF2B5EF4-FFF2-40B4-BE49-F238E27FC236}">
                  <a16:creationId xmlns:a16="http://schemas.microsoft.com/office/drawing/2014/main" id="{E025796F-20DE-40EE-A35B-973A75B32AA9}"/>
                </a:ext>
              </a:extLst>
            </p:cNvPr>
            <p:cNvSpPr>
              <a:spLocks noEditPoints="1"/>
            </p:cNvSpPr>
            <p:nvPr/>
          </p:nvSpPr>
          <p:spPr bwMode="auto">
            <a:xfrm>
              <a:off x="3140937" y="4165577"/>
              <a:ext cx="256301" cy="201707"/>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57150" tIns="28575" rIns="57150" bIns="28575" numCol="1" anchor="t" anchorCtr="0" compatLnSpc="1">
              <a:prstTxWarp prst="textNoShape">
                <a:avLst/>
              </a:prstTxWarp>
            </a:bodyPr>
            <a:lstStyle/>
            <a:p>
              <a:pPr defTabSz="685772"/>
              <a:endParaRPr lang="en-US" sz="1350">
                <a:solidFill>
                  <a:prstClr val="white"/>
                </a:solidFill>
              </a:endParaRPr>
            </a:p>
          </p:txBody>
        </p:sp>
        <p:sp>
          <p:nvSpPr>
            <p:cNvPr id="51" name="Rectangle 50">
              <a:extLst>
                <a:ext uri="{FF2B5EF4-FFF2-40B4-BE49-F238E27FC236}">
                  <a16:creationId xmlns:a16="http://schemas.microsoft.com/office/drawing/2014/main" id="{D69C80B1-45B1-46AB-A70E-463F776D129B}"/>
                </a:ext>
              </a:extLst>
            </p:cNvPr>
            <p:cNvSpPr/>
            <p:nvPr/>
          </p:nvSpPr>
          <p:spPr bwMode="auto">
            <a:xfrm>
              <a:off x="4713008" y="3344724"/>
              <a:ext cx="1524239" cy="4229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3" fontAlgn="base">
                <a:spcBef>
                  <a:spcPct val="0"/>
                </a:spcBef>
                <a:spcAft>
                  <a:spcPct val="0"/>
                </a:spcAft>
              </a:pPr>
              <a:endParaRPr lang="en-US" sz="1471" dirty="0">
                <a:solidFill>
                  <a:prstClr val="white"/>
                </a:solidFill>
                <a:latin typeface="Segoe UI"/>
              </a:endParaRPr>
            </a:p>
          </p:txBody>
        </p:sp>
        <p:pic>
          <p:nvPicPr>
            <p:cNvPr id="52" name="Picture 51">
              <a:extLst>
                <a:ext uri="{FF2B5EF4-FFF2-40B4-BE49-F238E27FC236}">
                  <a16:creationId xmlns:a16="http://schemas.microsoft.com/office/drawing/2014/main" id="{7CDFAC67-B8E1-4764-9F2C-263BCBF3964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84166" y="3978630"/>
              <a:ext cx="314888" cy="228022"/>
            </a:xfrm>
            <a:prstGeom prst="rect">
              <a:avLst/>
            </a:prstGeom>
          </p:spPr>
        </p:pic>
        <p:sp>
          <p:nvSpPr>
            <p:cNvPr id="53" name="Rectangle 52">
              <a:extLst>
                <a:ext uri="{FF2B5EF4-FFF2-40B4-BE49-F238E27FC236}">
                  <a16:creationId xmlns:a16="http://schemas.microsoft.com/office/drawing/2014/main" id="{6ACEA26E-7FDF-47F0-AED0-0F3A4E391F00}"/>
                </a:ext>
              </a:extLst>
            </p:cNvPr>
            <p:cNvSpPr/>
            <p:nvPr/>
          </p:nvSpPr>
          <p:spPr>
            <a:xfrm>
              <a:off x="5099055" y="3911409"/>
              <a:ext cx="1108509"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HDInsight (Hadoop)</a:t>
              </a:r>
            </a:p>
          </p:txBody>
        </p:sp>
        <p:sp>
          <p:nvSpPr>
            <p:cNvPr id="54" name="Rectangle 53">
              <a:extLst>
                <a:ext uri="{FF2B5EF4-FFF2-40B4-BE49-F238E27FC236}">
                  <a16:creationId xmlns:a16="http://schemas.microsoft.com/office/drawing/2014/main" id="{4754C9DC-E55E-4F4C-B6C9-E33B1A83931A}"/>
                </a:ext>
              </a:extLst>
            </p:cNvPr>
            <p:cNvSpPr/>
            <p:nvPr/>
          </p:nvSpPr>
          <p:spPr bwMode="auto">
            <a:xfrm>
              <a:off x="4710266" y="3830639"/>
              <a:ext cx="1524239" cy="4229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3" fontAlgn="base">
                <a:spcBef>
                  <a:spcPct val="0"/>
                </a:spcBef>
                <a:spcAft>
                  <a:spcPct val="0"/>
                </a:spcAft>
              </a:pPr>
              <a:endParaRPr lang="en-US" sz="1471" dirty="0">
                <a:solidFill>
                  <a:prstClr val="white"/>
                </a:solidFill>
                <a:latin typeface="Segoe UI"/>
              </a:endParaRPr>
            </a:p>
          </p:txBody>
        </p:sp>
        <p:sp>
          <p:nvSpPr>
            <p:cNvPr id="55" name="Rectangle 54">
              <a:extLst>
                <a:ext uri="{FF2B5EF4-FFF2-40B4-BE49-F238E27FC236}">
                  <a16:creationId xmlns:a16="http://schemas.microsoft.com/office/drawing/2014/main" id="{3DEFD3D4-6E1A-41E3-8F75-8D451903B9F3}"/>
                </a:ext>
              </a:extLst>
            </p:cNvPr>
            <p:cNvSpPr/>
            <p:nvPr/>
          </p:nvSpPr>
          <p:spPr>
            <a:xfrm>
              <a:off x="5097289" y="4391590"/>
              <a:ext cx="1065613" cy="364074"/>
            </a:xfrm>
            <a:prstGeom prst="rect">
              <a:avLst/>
            </a:prstGeom>
          </p:spPr>
          <p:txBody>
            <a:bodyPr wrap="none">
              <a:spAutoFit/>
            </a:bodyPr>
            <a:lstStyle/>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685772"/>
              <a:r>
                <a:rPr lang="en-US" sz="883" spc="-22"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Data Lake Analytics</a:t>
              </a:r>
            </a:p>
          </p:txBody>
        </p:sp>
        <p:sp>
          <p:nvSpPr>
            <p:cNvPr id="56" name="Freeform 5">
              <a:extLst>
                <a:ext uri="{FF2B5EF4-FFF2-40B4-BE49-F238E27FC236}">
                  <a16:creationId xmlns:a16="http://schemas.microsoft.com/office/drawing/2014/main" id="{71902E6F-47C5-4D9F-9E64-692723510CE9}"/>
                </a:ext>
              </a:extLst>
            </p:cNvPr>
            <p:cNvSpPr>
              <a:spLocks noEditPoints="1"/>
            </p:cNvSpPr>
            <p:nvPr/>
          </p:nvSpPr>
          <p:spPr bwMode="auto">
            <a:xfrm>
              <a:off x="4790745" y="4429909"/>
              <a:ext cx="280518" cy="280518"/>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solidFill>
              <a:srgbClr val="FFFFFF"/>
            </a:solidFill>
            <a:ln w="0">
              <a:noFill/>
              <a:prstDash val="solid"/>
              <a:round/>
              <a:headEnd/>
              <a:tailEnd/>
            </a:ln>
          </p:spPr>
          <p:txBody>
            <a:bodyPr vert="horz" wrap="square" lIns="57150" tIns="28575" rIns="57150" bIns="28575" numCol="1" anchor="t" anchorCtr="0" compatLnSpc="1">
              <a:prstTxWarp prst="textNoShape">
                <a:avLst/>
              </a:prstTxWarp>
            </a:bodyPr>
            <a:lstStyle/>
            <a:p>
              <a:pPr defTabSz="685772"/>
              <a:endParaRPr lang="en-US" sz="1350">
                <a:solidFill>
                  <a:prstClr val="white"/>
                </a:solidFill>
              </a:endParaRPr>
            </a:p>
          </p:txBody>
        </p:sp>
      </p:grpSp>
      <p:sp>
        <p:nvSpPr>
          <p:cNvPr id="132" name="Text Placeholder 2">
            <a:extLst>
              <a:ext uri="{FF2B5EF4-FFF2-40B4-BE49-F238E27FC236}">
                <a16:creationId xmlns:a16="http://schemas.microsoft.com/office/drawing/2014/main" id="{72DF29F8-FBE2-4F5E-9575-0756C0CAFDFF}"/>
              </a:ext>
            </a:extLst>
          </p:cNvPr>
          <p:cNvSpPr txBox="1">
            <a:spLocks/>
          </p:cNvSpPr>
          <p:nvPr/>
        </p:nvSpPr>
        <p:spPr>
          <a:xfrm>
            <a:off x="1338379" y="5065406"/>
            <a:ext cx="7128573" cy="118933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2"/>
                </a:solidFill>
                <a:latin typeface="+mj-lt"/>
              </a:rPr>
              <a:t>Azure Data Lake Store (ADLS)</a:t>
            </a:r>
          </a:p>
          <a:p>
            <a:pPr marL="285750" indent="-285750">
              <a:buFont typeface="Arial" panose="020B0604020202020204" pitchFamily="34" charset="0"/>
              <a:buChar char="•"/>
            </a:pPr>
            <a:r>
              <a:rPr lang="en-US" sz="1800" dirty="0">
                <a:solidFill>
                  <a:schemeClr val="accent2"/>
                </a:solidFill>
                <a:latin typeface="+mj-lt"/>
              </a:rPr>
              <a:t>Azure Data Lake Analytics (ADLA)</a:t>
            </a:r>
          </a:p>
          <a:p>
            <a:pPr marL="285750" indent="-285750">
              <a:buFont typeface="Arial" panose="020B0604020202020204" pitchFamily="34" charset="0"/>
              <a:buChar char="•"/>
            </a:pPr>
            <a:r>
              <a:rPr lang="en-US" sz="1800" dirty="0">
                <a:solidFill>
                  <a:schemeClr val="accent2"/>
                </a:solidFill>
                <a:latin typeface="+mj-lt"/>
              </a:rPr>
              <a:t>Part of Cortana Analytics Suite</a:t>
            </a:r>
          </a:p>
        </p:txBody>
      </p:sp>
    </p:spTree>
    <p:extLst>
      <p:ext uri="{BB962C8B-B14F-4D97-AF65-F5344CB8AC3E}">
        <p14:creationId xmlns:p14="http://schemas.microsoft.com/office/powerpoint/2010/main" val="1963015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descr="5 Ways Big Data can Save or Destroy your Business.">
            <a:extLst>
              <a:ext uri="{FF2B5EF4-FFF2-40B4-BE49-F238E27FC236}">
                <a16:creationId xmlns:a16="http://schemas.microsoft.com/office/drawing/2014/main" id="{4FC3DD92-08A4-4479-83E6-2C0B0343F2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3509" y="1356589"/>
            <a:ext cx="4217074" cy="290070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4861D78C-D454-4EC4-B507-D81A5BDBB9F3}"/>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D5377521-2FD9-451E-8956-355BCAF524E6}"/>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D162A698-3E6A-4824-B93E-621A42893FF5}"/>
              </a:ext>
            </a:extLst>
          </p:cNvPr>
          <p:cNvSpPr>
            <a:spLocks noGrp="1"/>
          </p:cNvSpPr>
          <p:nvPr>
            <p:ph type="sldNum" sz="quarter" idx="12"/>
          </p:nvPr>
        </p:nvSpPr>
        <p:spPr/>
        <p:txBody>
          <a:bodyPr/>
          <a:lstStyle/>
          <a:p>
            <a:fld id="{5444D61A-D5EF-4AD7-8CFF-82B00AE13C42}" type="slidenum">
              <a:rPr lang="en-GB" smtClean="0"/>
              <a:pPr/>
              <a:t>4</a:t>
            </a:fld>
            <a:endParaRPr lang="en-GB"/>
          </a:p>
        </p:txBody>
      </p:sp>
      <p:pic>
        <p:nvPicPr>
          <p:cNvPr id="9" name="Picture 6" descr="http://www.199it.com/wp-content/uploads/2017/05/23796130-Big-data-concept-in-word-tag-cloud-on-white-background-Stock-Photo.jpg">
            <a:extLst>
              <a:ext uri="{FF2B5EF4-FFF2-40B4-BE49-F238E27FC236}">
                <a16:creationId xmlns:a16="http://schemas.microsoft.com/office/drawing/2014/main" id="{6D2D28FC-7DF2-4DBB-B07F-C9F89E9920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721"/>
            <a:ext cx="5315406" cy="31283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www.annexgroup.com/wp-content/uploads/2017/01/DS.wordle.png">
            <a:extLst>
              <a:ext uri="{FF2B5EF4-FFF2-40B4-BE49-F238E27FC236}">
                <a16:creationId xmlns:a16="http://schemas.microsoft.com/office/drawing/2014/main" id="{D83199F2-D44D-4851-823F-8E3DDE1BB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00" y="3111616"/>
            <a:ext cx="5402256" cy="34373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6F97A-E368-4A19-8B08-4E327EBDC9A0}"/>
              </a:ext>
            </a:extLst>
          </p:cNvPr>
          <p:cNvSpPr>
            <a:spLocks noGrp="1"/>
          </p:cNvSpPr>
          <p:nvPr>
            <p:ph type="title"/>
          </p:nvPr>
        </p:nvSpPr>
        <p:spPr>
          <a:xfrm>
            <a:off x="4320065" y="6051"/>
            <a:ext cx="4798877" cy="672100"/>
          </a:xfrm>
        </p:spPr>
        <p:txBody>
          <a:bodyPr>
            <a:normAutofit fontScale="90000"/>
          </a:bodyPr>
          <a:lstStyle/>
          <a:p>
            <a:r>
              <a:rPr lang="en-US" dirty="0"/>
              <a:t>Multiple aspects of Big Data </a:t>
            </a:r>
          </a:p>
        </p:txBody>
      </p:sp>
      <p:sp>
        <p:nvSpPr>
          <p:cNvPr id="12" name="Content Placeholder 2">
            <a:extLst>
              <a:ext uri="{FF2B5EF4-FFF2-40B4-BE49-F238E27FC236}">
                <a16:creationId xmlns:a16="http://schemas.microsoft.com/office/drawing/2014/main" id="{4642D5AC-1744-472D-825D-E6E028623F7D}"/>
              </a:ext>
            </a:extLst>
          </p:cNvPr>
          <p:cNvSpPr>
            <a:spLocks noGrp="1"/>
          </p:cNvSpPr>
          <p:nvPr>
            <p:ph idx="1"/>
          </p:nvPr>
        </p:nvSpPr>
        <p:spPr>
          <a:xfrm>
            <a:off x="5796982" y="4935729"/>
            <a:ext cx="3321731" cy="1036552"/>
          </a:xfrm>
        </p:spPr>
        <p:txBody>
          <a:bodyPr numCol="1">
            <a:normAutofit fontScale="85000" lnSpcReduction="10000"/>
          </a:bodyPr>
          <a:lstStyle/>
          <a:p>
            <a:pPr marL="0" indent="0">
              <a:buNone/>
            </a:pPr>
            <a:r>
              <a:rPr lang="en-US" sz="2000" dirty="0">
                <a:solidFill>
                  <a:srgbClr val="C00000"/>
                </a:solidFill>
              </a:rPr>
              <a:t>Big Data is a complex of technologies to enable handling of Big Data (storage, processing, transfer, security)</a:t>
            </a:r>
          </a:p>
          <a:p>
            <a:pPr marL="0" indent="0">
              <a:buNone/>
            </a:pPr>
            <a:endParaRPr lang="en-US" sz="2000" dirty="0">
              <a:solidFill>
                <a:srgbClr val="C00000"/>
              </a:solidFill>
            </a:endParaRPr>
          </a:p>
        </p:txBody>
      </p:sp>
    </p:spTree>
    <p:extLst>
      <p:ext uri="{BB962C8B-B14F-4D97-AF65-F5344CB8AC3E}">
        <p14:creationId xmlns:p14="http://schemas.microsoft.com/office/powerpoint/2010/main" val="4090804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223D-EC5E-418B-8003-D1A9C2F4D876}"/>
              </a:ext>
            </a:extLst>
          </p:cNvPr>
          <p:cNvSpPr>
            <a:spLocks noGrp="1"/>
          </p:cNvSpPr>
          <p:nvPr>
            <p:ph type="title"/>
          </p:nvPr>
        </p:nvSpPr>
        <p:spPr/>
        <p:txBody>
          <a:bodyPr/>
          <a:lstStyle/>
          <a:p>
            <a:r>
              <a:rPr lang="en-US" dirty="0"/>
              <a:t>What is Azure Data Lake (ADL) Store?</a:t>
            </a:r>
          </a:p>
        </p:txBody>
      </p:sp>
      <p:sp>
        <p:nvSpPr>
          <p:cNvPr id="3" name="Date Placeholder 2">
            <a:extLst>
              <a:ext uri="{FF2B5EF4-FFF2-40B4-BE49-F238E27FC236}">
                <a16:creationId xmlns:a16="http://schemas.microsoft.com/office/drawing/2014/main" id="{3ACADFA4-952B-49FE-9EA1-7FDE4E80606A}"/>
              </a:ext>
            </a:extLst>
          </p:cNvPr>
          <p:cNvSpPr>
            <a:spLocks noGrp="1"/>
          </p:cNvSpPr>
          <p:nvPr>
            <p:ph type="dt" sz="half" idx="10"/>
          </p:nvPr>
        </p:nvSpPr>
        <p:spPr/>
        <p:txBody>
          <a:bodyPr/>
          <a:lstStyle/>
          <a:p>
            <a:r>
              <a:rPr lang="en-US"/>
              <a:t>BD Wsh 2018</a:t>
            </a:r>
            <a:endParaRPr lang="en-GB"/>
          </a:p>
        </p:txBody>
      </p:sp>
      <p:sp>
        <p:nvSpPr>
          <p:cNvPr id="4" name="Footer Placeholder 3">
            <a:extLst>
              <a:ext uri="{FF2B5EF4-FFF2-40B4-BE49-F238E27FC236}">
                <a16:creationId xmlns:a16="http://schemas.microsoft.com/office/drawing/2014/main" id="{FD2058E3-43D2-4B82-B892-139E1671EF9E}"/>
              </a:ext>
            </a:extLst>
          </p:cNvPr>
          <p:cNvSpPr>
            <a:spLocks noGrp="1"/>
          </p:cNvSpPr>
          <p:nvPr>
            <p:ph type="ftr" sz="quarter" idx="11"/>
          </p:nvPr>
        </p:nvSpPr>
        <p:spPr/>
        <p:txBody>
          <a:bodyPr/>
          <a:lstStyle/>
          <a:p>
            <a:r>
              <a:rPr lang="en-US"/>
              <a:t>Cloud and Big Data</a:t>
            </a:r>
            <a:endParaRPr lang="en-GB"/>
          </a:p>
        </p:txBody>
      </p:sp>
      <p:sp>
        <p:nvSpPr>
          <p:cNvPr id="5" name="Slide Number Placeholder 4">
            <a:extLst>
              <a:ext uri="{FF2B5EF4-FFF2-40B4-BE49-F238E27FC236}">
                <a16:creationId xmlns:a16="http://schemas.microsoft.com/office/drawing/2014/main" id="{870F92EC-B21E-480B-A200-349AE8CB5D8F}"/>
              </a:ext>
            </a:extLst>
          </p:cNvPr>
          <p:cNvSpPr>
            <a:spLocks noGrp="1"/>
          </p:cNvSpPr>
          <p:nvPr>
            <p:ph type="sldNum" sz="quarter" idx="12"/>
          </p:nvPr>
        </p:nvSpPr>
        <p:spPr/>
        <p:txBody>
          <a:bodyPr/>
          <a:lstStyle/>
          <a:p>
            <a:fld id="{5444D61A-D5EF-4AD7-8CFF-82B00AE13C42}" type="slidenum">
              <a:rPr lang="en-GB" smtClean="0"/>
              <a:pPr/>
              <a:t>40</a:t>
            </a:fld>
            <a:endParaRPr lang="en-GB"/>
          </a:p>
        </p:txBody>
      </p:sp>
      <p:grpSp>
        <p:nvGrpSpPr>
          <p:cNvPr id="6" name="Group 5">
            <a:extLst>
              <a:ext uri="{FF2B5EF4-FFF2-40B4-BE49-F238E27FC236}">
                <a16:creationId xmlns:a16="http://schemas.microsoft.com/office/drawing/2014/main" id="{220F5CE0-6732-4CF4-BA09-E982B2E3F957}"/>
              </a:ext>
            </a:extLst>
          </p:cNvPr>
          <p:cNvGrpSpPr/>
          <p:nvPr/>
        </p:nvGrpSpPr>
        <p:grpSpPr>
          <a:xfrm>
            <a:off x="14241" y="2221153"/>
            <a:ext cx="8817362" cy="4039674"/>
            <a:chOff x="14241" y="2221153"/>
            <a:chExt cx="8817362" cy="4039674"/>
          </a:xfrm>
        </p:grpSpPr>
        <p:pic>
          <p:nvPicPr>
            <p:cNvPr id="7" name="Picture 2" descr="https://acom.azurecomcdn.net/80C57D/cdn/svghandler/data-lake-store?width=600&amp;height=315">
              <a:hlinkClick r:id="rId10"/>
              <a:extLst>
                <a:ext uri="{FF2B5EF4-FFF2-40B4-BE49-F238E27FC236}">
                  <a16:creationId xmlns:a16="http://schemas.microsoft.com/office/drawing/2014/main" id="{63191947-180F-4CD4-8712-8A4C077ECF4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134" r="28980"/>
            <a:stretch/>
          </p:blipFill>
          <p:spPr bwMode="auto">
            <a:xfrm>
              <a:off x="3097678" y="2221153"/>
              <a:ext cx="2844962" cy="35659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CDCBE77-CC4C-4E83-B571-F7A9DB4C0A72}"/>
                </a:ext>
              </a:extLst>
            </p:cNvPr>
            <p:cNvGrpSpPr/>
            <p:nvPr/>
          </p:nvGrpSpPr>
          <p:grpSpPr>
            <a:xfrm>
              <a:off x="2077428" y="3044342"/>
              <a:ext cx="980935" cy="1739196"/>
              <a:chOff x="2769904" y="2916122"/>
              <a:chExt cx="1307913" cy="2318928"/>
            </a:xfrm>
          </p:grpSpPr>
          <p:cxnSp>
            <p:nvCxnSpPr>
              <p:cNvPr id="75" name="Elbow Connector 77">
                <a:extLst>
                  <a:ext uri="{FF2B5EF4-FFF2-40B4-BE49-F238E27FC236}">
                    <a16:creationId xmlns:a16="http://schemas.microsoft.com/office/drawing/2014/main" id="{7BF354AE-D7DC-46FA-936D-A81BFE607FF7}"/>
                  </a:ext>
                </a:extLst>
              </p:cNvPr>
              <p:cNvCxnSpPr/>
              <p:nvPr/>
            </p:nvCxnSpPr>
            <p:spPr>
              <a:xfrm>
                <a:off x="2779903" y="2916122"/>
                <a:ext cx="13426" cy="2318928"/>
              </a:xfrm>
              <a:prstGeom prst="bentConnector3">
                <a:avLst>
                  <a:gd name="adj1" fmla="val 1800000"/>
                </a:avLst>
              </a:prstGeom>
              <a:ln w="38100">
                <a:solidFill>
                  <a:schemeClr val="accent2"/>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3D5B1DD-E4FA-4C01-B5E3-3C11A4A17ED7}"/>
                  </a:ext>
                </a:extLst>
              </p:cNvPr>
              <p:cNvCxnSpPr/>
              <p:nvPr/>
            </p:nvCxnSpPr>
            <p:spPr>
              <a:xfrm flipV="1">
                <a:off x="2769904" y="4075587"/>
                <a:ext cx="1307913"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D4F29A4-96E9-42B2-925B-BD3C81AF803E}"/>
                </a:ext>
              </a:extLst>
            </p:cNvPr>
            <p:cNvGrpSpPr/>
            <p:nvPr/>
          </p:nvGrpSpPr>
          <p:grpSpPr>
            <a:xfrm>
              <a:off x="5958352" y="2891675"/>
              <a:ext cx="845833" cy="2055838"/>
              <a:chOff x="7944469" y="2712566"/>
              <a:chExt cx="1127777" cy="2741117"/>
            </a:xfrm>
          </p:grpSpPr>
          <p:cxnSp>
            <p:nvCxnSpPr>
              <p:cNvPr id="68" name="Straight Arrow Connector 67">
                <a:extLst>
                  <a:ext uri="{FF2B5EF4-FFF2-40B4-BE49-F238E27FC236}">
                    <a16:creationId xmlns:a16="http://schemas.microsoft.com/office/drawing/2014/main" id="{D21DC5D7-BBE5-4DEE-98F1-7D5BAF2D9E43}"/>
                  </a:ext>
                </a:extLst>
              </p:cNvPr>
              <p:cNvCxnSpPr/>
              <p:nvPr/>
            </p:nvCxnSpPr>
            <p:spPr>
              <a:xfrm>
                <a:off x="8489700" y="2717650"/>
                <a:ext cx="563887"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4337448-4E96-4145-A209-B895C0B17FC1}"/>
                  </a:ext>
                </a:extLst>
              </p:cNvPr>
              <p:cNvCxnSpPr/>
              <p:nvPr/>
            </p:nvCxnSpPr>
            <p:spPr>
              <a:xfrm>
                <a:off x="8489700" y="3444093"/>
                <a:ext cx="563887"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C28DEDA-EA3A-449C-ADFE-249279F10E2E}"/>
                  </a:ext>
                </a:extLst>
              </p:cNvPr>
              <p:cNvCxnSpPr/>
              <p:nvPr/>
            </p:nvCxnSpPr>
            <p:spPr>
              <a:xfrm>
                <a:off x="8489700" y="4699470"/>
                <a:ext cx="563887"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E708B9E-F283-47EC-8185-14E46BC44DAC}"/>
                  </a:ext>
                </a:extLst>
              </p:cNvPr>
              <p:cNvCxnSpPr/>
              <p:nvPr/>
            </p:nvCxnSpPr>
            <p:spPr>
              <a:xfrm>
                <a:off x="8508356" y="4066779"/>
                <a:ext cx="563887"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FE379FE-385B-4E83-9957-6892C83FF84E}"/>
                  </a:ext>
                </a:extLst>
              </p:cNvPr>
              <p:cNvCxnSpPr/>
              <p:nvPr/>
            </p:nvCxnSpPr>
            <p:spPr>
              <a:xfrm>
                <a:off x="8508359" y="5453683"/>
                <a:ext cx="563887" cy="0"/>
              </a:xfrm>
              <a:prstGeom prst="straightConnector1">
                <a:avLst/>
              </a:prstGeom>
              <a:ln w="38100">
                <a:solidFill>
                  <a:schemeClr val="accent2"/>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46F087E-D357-44EE-8E65-FF55BD616507}"/>
                  </a:ext>
                </a:extLst>
              </p:cNvPr>
              <p:cNvCxnSpPr/>
              <p:nvPr/>
            </p:nvCxnSpPr>
            <p:spPr>
              <a:xfrm>
                <a:off x="8489700" y="2712566"/>
                <a:ext cx="18656" cy="2741117"/>
              </a:xfrm>
              <a:prstGeom prst="line">
                <a:avLst/>
              </a:prstGeom>
              <a:ln w="38100">
                <a:solidFill>
                  <a:schemeClr val="accent2"/>
                </a:solidFill>
                <a:prstDash val="sysDash"/>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A05F836-6BB5-4B52-9EC1-0446081DEDE9}"/>
                  </a:ext>
                </a:extLst>
              </p:cNvPr>
              <p:cNvCxnSpPr/>
              <p:nvPr/>
            </p:nvCxnSpPr>
            <p:spPr>
              <a:xfrm flipV="1">
                <a:off x="7944469" y="4066779"/>
                <a:ext cx="651348" cy="0"/>
              </a:xfrm>
              <a:prstGeom prst="straightConnector1">
                <a:avLst/>
              </a:prstGeom>
              <a:ln w="38100">
                <a:solidFill>
                  <a:schemeClr val="accent2"/>
                </a:solidFill>
                <a:prstDash val="sysDash"/>
                <a:miter lim="800000"/>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74A0082-EC1E-4D58-9F66-63EC52E7419D}"/>
                </a:ext>
              </a:extLst>
            </p:cNvPr>
            <p:cNvGrpSpPr/>
            <p:nvPr/>
          </p:nvGrpSpPr>
          <p:grpSpPr>
            <a:xfrm>
              <a:off x="3419594" y="3414728"/>
              <a:ext cx="2124753" cy="1501251"/>
              <a:chOff x="4833858" y="3817279"/>
              <a:chExt cx="2679836" cy="1893446"/>
            </a:xfrm>
          </p:grpSpPr>
          <p:grpSp>
            <p:nvGrpSpPr>
              <p:cNvPr id="53" name="Group 52">
                <a:extLst>
                  <a:ext uri="{FF2B5EF4-FFF2-40B4-BE49-F238E27FC236}">
                    <a16:creationId xmlns:a16="http://schemas.microsoft.com/office/drawing/2014/main" id="{FEBAD98F-F928-4516-B1C0-92CE7722ACFB}"/>
                  </a:ext>
                </a:extLst>
              </p:cNvPr>
              <p:cNvGrpSpPr/>
              <p:nvPr/>
            </p:nvGrpSpPr>
            <p:grpSpPr>
              <a:xfrm>
                <a:off x="4833858" y="4558610"/>
                <a:ext cx="2679836" cy="1152115"/>
                <a:chOff x="4686395" y="4618876"/>
                <a:chExt cx="3043314" cy="1308384"/>
              </a:xfrm>
              <a:solidFill>
                <a:schemeClr val="bg1">
                  <a:lumMod val="95000"/>
                </a:schemeClr>
              </a:solidFill>
            </p:grpSpPr>
            <p:sp>
              <p:nvSpPr>
                <p:cNvPr id="55" name="TextBox 54">
                  <a:extLst>
                    <a:ext uri="{FF2B5EF4-FFF2-40B4-BE49-F238E27FC236}">
                      <a16:creationId xmlns:a16="http://schemas.microsoft.com/office/drawing/2014/main" id="{57128F0E-4816-4BD3-8F4F-53837DB84A66}"/>
                    </a:ext>
                  </a:extLst>
                </p:cNvPr>
                <p:cNvSpPr txBox="1"/>
                <p:nvPr/>
              </p:nvSpPr>
              <p:spPr>
                <a:xfrm>
                  <a:off x="5837344" y="4618876"/>
                  <a:ext cx="809242"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6" name="TextBox 55">
                  <a:extLst>
                    <a:ext uri="{FF2B5EF4-FFF2-40B4-BE49-F238E27FC236}">
                      <a16:creationId xmlns:a16="http://schemas.microsoft.com/office/drawing/2014/main" id="{7E6A2005-1955-4AB3-A60B-ACDF9AED6AB8}"/>
                    </a:ext>
                  </a:extLst>
                </p:cNvPr>
                <p:cNvSpPr txBox="1"/>
                <p:nvPr/>
              </p:nvSpPr>
              <p:spPr>
                <a:xfrm>
                  <a:off x="6535538" y="5520587"/>
                  <a:ext cx="577788"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7" name="TextBox 56">
                  <a:extLst>
                    <a:ext uri="{FF2B5EF4-FFF2-40B4-BE49-F238E27FC236}">
                      <a16:creationId xmlns:a16="http://schemas.microsoft.com/office/drawing/2014/main" id="{EB6C2D22-4EFC-4DDD-BCF8-114280A91685}"/>
                    </a:ext>
                  </a:extLst>
                </p:cNvPr>
                <p:cNvSpPr txBox="1"/>
                <p:nvPr/>
              </p:nvSpPr>
              <p:spPr>
                <a:xfrm>
                  <a:off x="7151921" y="5520591"/>
                  <a:ext cx="577788"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58" name="Straight Connector 57">
                  <a:extLst>
                    <a:ext uri="{FF2B5EF4-FFF2-40B4-BE49-F238E27FC236}">
                      <a16:creationId xmlns:a16="http://schemas.microsoft.com/office/drawing/2014/main" id="{3B5E1F5A-F751-4C58-85F2-207E68A2A3C7}"/>
                    </a:ext>
                  </a:extLst>
                </p:cNvPr>
                <p:cNvCxnSpPr/>
                <p:nvPr/>
              </p:nvCxnSpPr>
              <p:spPr>
                <a:xfrm>
                  <a:off x="4957075" y="5225501"/>
                  <a:ext cx="2518251" cy="0"/>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649B282-B0C5-456D-895D-090C5B969835}"/>
                    </a:ext>
                  </a:extLst>
                </p:cNvPr>
                <p:cNvCxnSpPr/>
                <p:nvPr/>
              </p:nvCxnSpPr>
              <p:spPr>
                <a:xfrm>
                  <a:off x="7454861" y="5208195"/>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F6E18E-F0AB-4546-A6DA-7126599C7AD8}"/>
                    </a:ext>
                  </a:extLst>
                </p:cNvPr>
                <p:cNvCxnSpPr/>
                <p:nvPr/>
              </p:nvCxnSpPr>
              <p:spPr>
                <a:xfrm>
                  <a:off x="6824566" y="5208194"/>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A8CAC6E-72A2-4858-AAF6-FE9657B9C98F}"/>
                    </a:ext>
                  </a:extLst>
                </p:cNvPr>
                <p:cNvCxnSpPr/>
                <p:nvPr/>
              </p:nvCxnSpPr>
              <p:spPr>
                <a:xfrm>
                  <a:off x="6243394" y="4992108"/>
                  <a:ext cx="1" cy="276106"/>
                </a:xfrm>
                <a:prstGeom prst="line">
                  <a:avLst/>
                </a:prstGeom>
                <a:grpFill/>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D7E9E48-DBB0-4530-894A-DDD586465800}"/>
                    </a:ext>
                  </a:extLst>
                </p:cNvPr>
                <p:cNvSpPr txBox="1"/>
                <p:nvPr/>
              </p:nvSpPr>
              <p:spPr>
                <a:xfrm>
                  <a:off x="4686395" y="5520587"/>
                  <a:ext cx="577788"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3" name="TextBox 62">
                  <a:extLst>
                    <a:ext uri="{FF2B5EF4-FFF2-40B4-BE49-F238E27FC236}">
                      <a16:creationId xmlns:a16="http://schemas.microsoft.com/office/drawing/2014/main" id="{13BBEC07-DDDA-4AB0-80AE-8B65DE50732A}"/>
                    </a:ext>
                  </a:extLst>
                </p:cNvPr>
                <p:cNvSpPr txBox="1"/>
                <p:nvPr/>
              </p:nvSpPr>
              <p:spPr>
                <a:xfrm>
                  <a:off x="5302776" y="5520587"/>
                  <a:ext cx="577788"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4" name="TextBox 63">
                  <a:extLst>
                    <a:ext uri="{FF2B5EF4-FFF2-40B4-BE49-F238E27FC236}">
                      <a16:creationId xmlns:a16="http://schemas.microsoft.com/office/drawing/2014/main" id="{A6F1922F-2D62-4D3A-AB77-E51F83C8BCBE}"/>
                    </a:ext>
                  </a:extLst>
                </p:cNvPr>
                <p:cNvSpPr txBox="1"/>
                <p:nvPr/>
              </p:nvSpPr>
              <p:spPr>
                <a:xfrm>
                  <a:off x="5919156" y="5520587"/>
                  <a:ext cx="577788" cy="406669"/>
                </a:xfrm>
                <a:prstGeom prst="rect">
                  <a:avLst/>
                </a:prstGeom>
                <a:grpFill/>
                <a:ln>
                  <a:noFill/>
                </a:ln>
              </p:spPr>
              <p:txBody>
                <a:bodyPr wrap="square" lIns="137160" tIns="109728" rIns="137160" bIns="109728" rtlCol="0">
                  <a:spAutoFit/>
                </a:bodyPr>
                <a:lstStyle/>
                <a:p>
                  <a:pPr algn="ctr" defTabSz="699557">
                    <a:lnSpc>
                      <a:spcPct val="90000"/>
                    </a:lnSpc>
                    <a:spcAft>
                      <a:spcPts val="450"/>
                    </a:spcAft>
                    <a:defRPr/>
                  </a:pPr>
                  <a:endParaRPr lang="en-US" sz="45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65" name="Straight Connector 64">
                  <a:extLst>
                    <a:ext uri="{FF2B5EF4-FFF2-40B4-BE49-F238E27FC236}">
                      <a16:creationId xmlns:a16="http://schemas.microsoft.com/office/drawing/2014/main" id="{AF1C7C81-28FA-4DFF-81FD-6D9DD1D41602}"/>
                    </a:ext>
                  </a:extLst>
                </p:cNvPr>
                <p:cNvCxnSpPr/>
                <p:nvPr/>
              </p:nvCxnSpPr>
              <p:spPr>
                <a:xfrm>
                  <a:off x="4976858" y="5208194"/>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1C53956-033F-4DF7-89FD-5FC9CFB33EA8}"/>
                    </a:ext>
                  </a:extLst>
                </p:cNvPr>
                <p:cNvCxnSpPr/>
                <p:nvPr/>
              </p:nvCxnSpPr>
              <p:spPr>
                <a:xfrm>
                  <a:off x="5578069" y="5208194"/>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DA7F0F3-0048-48F9-9F54-090E1CE004A3}"/>
                    </a:ext>
                  </a:extLst>
                </p:cNvPr>
                <p:cNvCxnSpPr/>
                <p:nvPr/>
              </p:nvCxnSpPr>
              <p:spPr>
                <a:xfrm>
                  <a:off x="6243393" y="5208194"/>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2CF94D26-1195-43D3-B57F-969E619887E0}"/>
                  </a:ext>
                </a:extLst>
              </p:cNvPr>
              <p:cNvSpPr txBox="1"/>
              <p:nvPr/>
            </p:nvSpPr>
            <p:spPr>
              <a:xfrm>
                <a:off x="5504890" y="3817279"/>
                <a:ext cx="1344535" cy="369332"/>
              </a:xfrm>
              <a:prstGeom prst="rect">
                <a:avLst/>
              </a:prstGeom>
              <a:noFill/>
            </p:spPr>
            <p:txBody>
              <a:bodyPr wrap="square" lIns="0" tIns="0" rIns="0" bIns="0" rtlCol="0">
                <a:noAutofit/>
              </a:bodyPr>
              <a:lstStyle/>
              <a:p>
                <a:pPr defTabSz="685800">
                  <a:defRPr/>
                </a:pPr>
                <a:r>
                  <a:rPr lang="en-US" kern="0" dirty="0">
                    <a:solidFill>
                      <a:schemeClr val="bg1"/>
                    </a:solidFill>
                  </a:rPr>
                  <a:t>ADL Store</a:t>
                </a:r>
              </a:p>
            </p:txBody>
          </p:sp>
        </p:grpSp>
        <p:grpSp>
          <p:nvGrpSpPr>
            <p:cNvPr id="11" name="Group 10">
              <a:extLst>
                <a:ext uri="{FF2B5EF4-FFF2-40B4-BE49-F238E27FC236}">
                  <a16:creationId xmlns:a16="http://schemas.microsoft.com/office/drawing/2014/main" id="{DCF50C86-3B28-42E2-9F37-EED7CCC8885B}"/>
                </a:ext>
              </a:extLst>
            </p:cNvPr>
            <p:cNvGrpSpPr/>
            <p:nvPr/>
          </p:nvGrpSpPr>
          <p:grpSpPr>
            <a:xfrm>
              <a:off x="674935" y="2463945"/>
              <a:ext cx="1404335" cy="2899990"/>
              <a:chOff x="7786564" y="622579"/>
              <a:chExt cx="2718048" cy="5612842"/>
            </a:xfrm>
          </p:grpSpPr>
          <p:grpSp>
            <p:nvGrpSpPr>
              <p:cNvPr id="26" name="Group 25">
                <a:extLst>
                  <a:ext uri="{FF2B5EF4-FFF2-40B4-BE49-F238E27FC236}">
                    <a16:creationId xmlns:a16="http://schemas.microsoft.com/office/drawing/2014/main" id="{3E3C8BDF-6C24-414E-AEF4-196BEF00DD2A}"/>
                  </a:ext>
                </a:extLst>
              </p:cNvPr>
              <p:cNvGrpSpPr/>
              <p:nvPr/>
            </p:nvGrpSpPr>
            <p:grpSpPr>
              <a:xfrm>
                <a:off x="7786564" y="622579"/>
                <a:ext cx="2718048" cy="5612842"/>
                <a:chOff x="7401215" y="571501"/>
                <a:chExt cx="2718048" cy="5612842"/>
              </a:xfrm>
            </p:grpSpPr>
            <p:sp>
              <p:nvSpPr>
                <p:cNvPr id="28" name="Rectangle 27">
                  <a:extLst>
                    <a:ext uri="{FF2B5EF4-FFF2-40B4-BE49-F238E27FC236}">
                      <a16:creationId xmlns:a16="http://schemas.microsoft.com/office/drawing/2014/main" id="{468244B1-ABB0-48BC-B257-0B7F8B8A135D}"/>
                    </a:ext>
                  </a:extLst>
                </p:cNvPr>
                <p:cNvSpPr/>
                <p:nvPr>
                  <p:custDataLst>
                    <p:tags r:id="rId1"/>
                  </p:custDataLst>
                </p:nvPr>
              </p:nvSpPr>
              <p:spPr bwMode="auto">
                <a:xfrm>
                  <a:off x="7401215" y="4904183"/>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Relational</a:t>
                  </a:r>
                  <a:endParaRPr lang="en-US" sz="750" kern="0" dirty="0">
                    <a:solidFill>
                      <a:schemeClr val="bg1"/>
                    </a:soli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0BCE2CB6-C35C-483E-A910-C012B1E21FE5}"/>
                    </a:ext>
                  </a:extLst>
                </p:cNvPr>
                <p:cNvGrpSpPr/>
                <p:nvPr/>
              </p:nvGrpSpPr>
              <p:grpSpPr>
                <a:xfrm>
                  <a:off x="8839103" y="4903468"/>
                  <a:ext cx="1280160" cy="1280160"/>
                  <a:chOff x="9166752" y="5056583"/>
                  <a:chExt cx="1280160" cy="1280160"/>
                </a:xfrm>
              </p:grpSpPr>
              <p:sp>
                <p:nvSpPr>
                  <p:cNvPr id="51" name="Rectangle 50">
                    <a:extLst>
                      <a:ext uri="{FF2B5EF4-FFF2-40B4-BE49-F238E27FC236}">
                        <a16:creationId xmlns:a16="http://schemas.microsoft.com/office/drawing/2014/main" id="{6C4DC835-E42B-4758-B750-3F40E089777B}"/>
                      </a:ext>
                    </a:extLst>
                  </p:cNvPr>
                  <p:cNvSpPr/>
                  <p:nvPr>
                    <p:custDataLst>
                      <p:tags r:id="rId8"/>
                    </p:custDataLst>
                  </p:nvPr>
                </p:nvSpPr>
                <p:spPr bwMode="auto">
                  <a:xfrm>
                    <a:off x="9166752" y="5056583"/>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750" kern="0" dirty="0">
                        <a:ln>
                          <a:solidFill>
                            <a:srgbClr val="FFFFFF">
                              <a:alpha val="0"/>
                            </a:srgbClr>
                          </a:solidFill>
                        </a:ln>
                        <a:solidFill>
                          <a:schemeClr val="bg1"/>
                        </a:solidFill>
                      </a:rPr>
                      <a:t>LOB applications</a:t>
                    </a:r>
                  </a:p>
                </p:txBody>
              </p:sp>
              <p:sp>
                <p:nvSpPr>
                  <p:cNvPr id="52" name="Donut 59">
                    <a:extLst>
                      <a:ext uri="{FF2B5EF4-FFF2-40B4-BE49-F238E27FC236}">
                        <a16:creationId xmlns:a16="http://schemas.microsoft.com/office/drawing/2014/main" id="{140C998A-5291-43E9-80A8-18FB79503DD3}"/>
                      </a:ext>
                    </a:extLst>
                  </p:cNvPr>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dirty="0">
                      <a:solidFill>
                        <a:srgbClr val="FFFFFF"/>
                      </a:solidFill>
                      <a:latin typeface="Segoe UI Light"/>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8D96A548-B834-4B11-A3E0-CC6012EA8E0A}"/>
                    </a:ext>
                  </a:extLst>
                </p:cNvPr>
                <p:cNvGrpSpPr/>
                <p:nvPr/>
              </p:nvGrpSpPr>
              <p:grpSpPr>
                <a:xfrm>
                  <a:off x="7401215" y="571501"/>
                  <a:ext cx="1280160" cy="1280160"/>
                  <a:chOff x="7401215" y="571501"/>
                  <a:chExt cx="1280160" cy="1280160"/>
                </a:xfrm>
              </p:grpSpPr>
              <p:sp>
                <p:nvSpPr>
                  <p:cNvPr id="46" name="Rectangle 45">
                    <a:extLst>
                      <a:ext uri="{FF2B5EF4-FFF2-40B4-BE49-F238E27FC236}">
                        <a16:creationId xmlns:a16="http://schemas.microsoft.com/office/drawing/2014/main" id="{4BFFDBF6-D9FA-4DEA-A4C3-060024A22E39}"/>
                      </a:ext>
                    </a:extLst>
                  </p:cNvPr>
                  <p:cNvSpPr/>
                  <p:nvPr>
                    <p:custDataLst>
                      <p:tags r:id="rId7"/>
                    </p:custDataLst>
                  </p:nvPr>
                </p:nvSpPr>
                <p:spPr bwMode="auto">
                  <a:xfrm>
                    <a:off x="7401215" y="571501"/>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solidFill>
                          <a:srgbClr val="FFFFFF"/>
                        </a:solidFill>
                        <a:ea typeface="Segoe UI" pitchFamily="34" charset="0"/>
                        <a:cs typeface="Segoe UI" pitchFamily="34" charset="0"/>
                      </a:rPr>
                      <a:t>Devices</a:t>
                    </a:r>
                  </a:p>
                </p:txBody>
              </p:sp>
              <p:grpSp>
                <p:nvGrpSpPr>
                  <p:cNvPr id="47" name="Group 46">
                    <a:extLst>
                      <a:ext uri="{FF2B5EF4-FFF2-40B4-BE49-F238E27FC236}">
                        <a16:creationId xmlns:a16="http://schemas.microsoft.com/office/drawing/2014/main" id="{A77647D0-2951-4192-81BF-3C56C19DEE04}"/>
                      </a:ext>
                    </a:extLst>
                  </p:cNvPr>
                  <p:cNvGrpSpPr/>
                  <p:nvPr/>
                </p:nvGrpSpPr>
                <p:grpSpPr>
                  <a:xfrm>
                    <a:off x="7558943" y="1066801"/>
                    <a:ext cx="964704" cy="518148"/>
                    <a:chOff x="2769908" y="1409697"/>
                    <a:chExt cx="1965320" cy="1055586"/>
                  </a:xfrm>
                  <a:solidFill>
                    <a:schemeClr val="bg1"/>
                  </a:solidFill>
                </p:grpSpPr>
                <p:sp>
                  <p:nvSpPr>
                    <p:cNvPr id="48" name="Round Same Side Corner Rectangle 11">
                      <a:extLst>
                        <a:ext uri="{FF2B5EF4-FFF2-40B4-BE49-F238E27FC236}">
                          <a16:creationId xmlns:a16="http://schemas.microsoft.com/office/drawing/2014/main" id="{594DBA2F-E0C8-411B-BB84-B73C4C3C2647}"/>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dirty="0">
                        <a:solidFill>
                          <a:srgbClr val="FFFFFF"/>
                        </a:solidFill>
                        <a:latin typeface="Segoe UI Light"/>
                      </a:endParaRPr>
                    </a:p>
                  </p:txBody>
                </p:sp>
                <p:sp>
                  <p:nvSpPr>
                    <p:cNvPr id="49" name="Rounded Rectangle 223">
                      <a:extLst>
                        <a:ext uri="{FF2B5EF4-FFF2-40B4-BE49-F238E27FC236}">
                          <a16:creationId xmlns:a16="http://schemas.microsoft.com/office/drawing/2014/main" id="{B55D4C2F-3C58-414A-9F1F-75C585FB3ACB}"/>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dirty="0">
                        <a:solidFill>
                          <a:srgbClr val="FFFFFF"/>
                        </a:solidFill>
                        <a:latin typeface="Segoe UI Light"/>
                        <a:ea typeface="Segoe UI" pitchFamily="34" charset="0"/>
                        <a:cs typeface="Segoe UI" pitchFamily="34" charset="0"/>
                      </a:endParaRPr>
                    </a:p>
                  </p:txBody>
                </p:sp>
                <p:sp>
                  <p:nvSpPr>
                    <p:cNvPr id="50" name="Rounded Rectangle 6">
                      <a:extLst>
                        <a:ext uri="{FF2B5EF4-FFF2-40B4-BE49-F238E27FC236}">
                          <a16:creationId xmlns:a16="http://schemas.microsoft.com/office/drawing/2014/main" id="{64AB95BC-4869-4BBC-9289-2E6DDE8B1AC8}"/>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dirty="0">
                        <a:solidFill>
                          <a:srgbClr val="FFFFFF"/>
                        </a:solidFill>
                        <a:latin typeface="Segoe UI Light"/>
                      </a:endParaRPr>
                    </a:p>
                  </p:txBody>
                </p:sp>
              </p:grpSp>
            </p:grpSp>
            <p:grpSp>
              <p:nvGrpSpPr>
                <p:cNvPr id="31" name="Group 30">
                  <a:extLst>
                    <a:ext uri="{FF2B5EF4-FFF2-40B4-BE49-F238E27FC236}">
                      <a16:creationId xmlns:a16="http://schemas.microsoft.com/office/drawing/2014/main" id="{B227FB87-04A0-4534-8235-CF509050A174}"/>
                    </a:ext>
                  </a:extLst>
                </p:cNvPr>
                <p:cNvGrpSpPr/>
                <p:nvPr/>
              </p:nvGrpSpPr>
              <p:grpSpPr>
                <a:xfrm>
                  <a:off x="8839103" y="571501"/>
                  <a:ext cx="1280160" cy="1280160"/>
                  <a:chOff x="9109957" y="571501"/>
                  <a:chExt cx="1280160" cy="1280160"/>
                </a:xfrm>
              </p:grpSpPr>
              <p:sp>
                <p:nvSpPr>
                  <p:cNvPr id="44" name="Rectangle 43">
                    <a:extLst>
                      <a:ext uri="{FF2B5EF4-FFF2-40B4-BE49-F238E27FC236}">
                        <a16:creationId xmlns:a16="http://schemas.microsoft.com/office/drawing/2014/main" id="{46EF5F65-59BD-43F5-9013-BF3280A33951}"/>
                      </a:ext>
                    </a:extLst>
                  </p:cNvPr>
                  <p:cNvSpPr/>
                  <p:nvPr>
                    <p:custDataLst>
                      <p:tags r:id="rId6"/>
                    </p:custDataLst>
                  </p:nvPr>
                </p:nvSpPr>
                <p:spPr bwMode="auto">
                  <a:xfrm>
                    <a:off x="9109957" y="571501"/>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Video</a:t>
                    </a:r>
                    <a:endParaRPr lang="en-US" sz="750" kern="0" dirty="0">
                      <a:solidFill>
                        <a:schemeClr val="bg1"/>
                      </a:solidFill>
                      <a:ea typeface="Segoe UI" pitchFamily="34" charset="0"/>
                      <a:cs typeface="Segoe UI" pitchFamily="34" charset="0"/>
                    </a:endParaRPr>
                  </a:p>
                </p:txBody>
              </p:sp>
              <p:sp>
                <p:nvSpPr>
                  <p:cNvPr id="45" name="Freeform 7">
                    <a:extLst>
                      <a:ext uri="{FF2B5EF4-FFF2-40B4-BE49-F238E27FC236}">
                        <a16:creationId xmlns:a16="http://schemas.microsoft.com/office/drawing/2014/main" id="{612009A1-B259-4F25-86FA-B00D22216518}"/>
                      </a:ext>
                    </a:extLst>
                  </p:cNvPr>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dirty="0">
                      <a:solidFill>
                        <a:srgbClr val="FFFFFF"/>
                      </a:solidFill>
                      <a:latin typeface="Segoe UI Light"/>
                    </a:endParaRPr>
                  </a:p>
                </p:txBody>
              </p:sp>
            </p:grpSp>
            <p:grpSp>
              <p:nvGrpSpPr>
                <p:cNvPr id="32" name="Group 31">
                  <a:extLst>
                    <a:ext uri="{FF2B5EF4-FFF2-40B4-BE49-F238E27FC236}">
                      <a16:creationId xmlns:a16="http://schemas.microsoft.com/office/drawing/2014/main" id="{9FACB325-0955-4F52-BAA8-1C6B7A6D7E72}"/>
                    </a:ext>
                  </a:extLst>
                </p:cNvPr>
                <p:cNvGrpSpPr/>
                <p:nvPr/>
              </p:nvGrpSpPr>
              <p:grpSpPr>
                <a:xfrm>
                  <a:off x="7401215" y="2015728"/>
                  <a:ext cx="1280160" cy="1280160"/>
                  <a:chOff x="7401215" y="2054048"/>
                  <a:chExt cx="1280160" cy="1280160"/>
                </a:xfrm>
              </p:grpSpPr>
              <p:sp>
                <p:nvSpPr>
                  <p:cNvPr id="42" name="Rectangle 41">
                    <a:extLst>
                      <a:ext uri="{FF2B5EF4-FFF2-40B4-BE49-F238E27FC236}">
                        <a16:creationId xmlns:a16="http://schemas.microsoft.com/office/drawing/2014/main" id="{0D68321F-7544-44EB-A52A-62A491B9560A}"/>
                      </a:ext>
                    </a:extLst>
                  </p:cNvPr>
                  <p:cNvSpPr/>
                  <p:nvPr>
                    <p:custDataLst>
                      <p:tags r:id="rId5"/>
                    </p:custDataLst>
                  </p:nvPr>
                </p:nvSpPr>
                <p:spPr bwMode="auto">
                  <a:xfrm>
                    <a:off x="7401215" y="2054048"/>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Clickstream</a:t>
                    </a:r>
                    <a:endParaRPr lang="en-US" sz="750" kern="0" dirty="0">
                      <a:solidFill>
                        <a:schemeClr val="bg1"/>
                      </a:solidFill>
                      <a:ea typeface="Segoe UI" pitchFamily="34" charset="0"/>
                      <a:cs typeface="Segoe UI" pitchFamily="34" charset="0"/>
                    </a:endParaRPr>
                  </a:p>
                </p:txBody>
              </p:sp>
              <p:sp>
                <p:nvSpPr>
                  <p:cNvPr id="43" name="Freeform 163">
                    <a:extLst>
                      <a:ext uri="{FF2B5EF4-FFF2-40B4-BE49-F238E27FC236}">
                        <a16:creationId xmlns:a16="http://schemas.microsoft.com/office/drawing/2014/main" id="{29134C8C-D4E2-4CA7-9E91-F32918FCA90F}"/>
                      </a:ext>
                    </a:extLst>
                  </p:cNvPr>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dirty="0">
                      <a:solidFill>
                        <a:srgbClr val="FFFFFF"/>
                      </a:solidFill>
                      <a:latin typeface="Segoe UI Light"/>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034BA6D9-E98E-4707-B50A-66D93D64BE1E}"/>
                    </a:ext>
                  </a:extLst>
                </p:cNvPr>
                <p:cNvGrpSpPr/>
                <p:nvPr/>
              </p:nvGrpSpPr>
              <p:grpSpPr>
                <a:xfrm>
                  <a:off x="7401215" y="3459955"/>
                  <a:ext cx="1280160" cy="1280160"/>
                  <a:chOff x="7401215" y="3574036"/>
                  <a:chExt cx="1280160" cy="1280160"/>
                </a:xfrm>
              </p:grpSpPr>
              <p:sp>
                <p:nvSpPr>
                  <p:cNvPr id="40" name="Rectangle 39">
                    <a:extLst>
                      <a:ext uri="{FF2B5EF4-FFF2-40B4-BE49-F238E27FC236}">
                        <a16:creationId xmlns:a16="http://schemas.microsoft.com/office/drawing/2014/main" id="{EAC64B7E-DDD2-4D01-8E5C-5FFBD7ACA502}"/>
                      </a:ext>
                    </a:extLst>
                  </p:cNvPr>
                  <p:cNvSpPr/>
                  <p:nvPr>
                    <p:custDataLst>
                      <p:tags r:id="rId4"/>
                    </p:custDataLst>
                  </p:nvPr>
                </p:nvSpPr>
                <p:spPr bwMode="auto">
                  <a:xfrm>
                    <a:off x="7401215" y="3574036"/>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Social</a:t>
                    </a:r>
                    <a:endParaRPr lang="en-US" sz="750" kern="0" dirty="0">
                      <a:solidFill>
                        <a:schemeClr val="bg1"/>
                      </a:solidFill>
                      <a:ea typeface="Segoe UI" pitchFamily="34" charset="0"/>
                      <a:cs typeface="Segoe UI" pitchFamily="34" charset="0"/>
                    </a:endParaRPr>
                  </a:p>
                </p:txBody>
              </p:sp>
              <p:sp>
                <p:nvSpPr>
                  <p:cNvPr id="41" name="Freeform 160">
                    <a:extLst>
                      <a:ext uri="{FF2B5EF4-FFF2-40B4-BE49-F238E27FC236}">
                        <a16:creationId xmlns:a16="http://schemas.microsoft.com/office/drawing/2014/main" id="{21C99761-DE65-4DC3-A516-CD84CE3D9C73}"/>
                      </a:ext>
                    </a:extLst>
                  </p:cNvPr>
                  <p:cNvSpPr>
                    <a:spLocks noChangeAspect="1"/>
                  </p:cNvSpPr>
                  <p:nvPr/>
                </p:nvSpPr>
                <p:spPr bwMode="black">
                  <a:xfrm>
                    <a:off x="7778391" y="4064001"/>
                    <a:ext cx="514620" cy="533102"/>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grpSp>
            <p:grpSp>
              <p:nvGrpSpPr>
                <p:cNvPr id="34" name="Group 33">
                  <a:extLst>
                    <a:ext uri="{FF2B5EF4-FFF2-40B4-BE49-F238E27FC236}">
                      <a16:creationId xmlns:a16="http://schemas.microsoft.com/office/drawing/2014/main" id="{5D5343BD-67D6-46DA-B8BD-67BB9925F42A}"/>
                    </a:ext>
                  </a:extLst>
                </p:cNvPr>
                <p:cNvGrpSpPr/>
                <p:nvPr/>
              </p:nvGrpSpPr>
              <p:grpSpPr>
                <a:xfrm>
                  <a:off x="8839103" y="2015490"/>
                  <a:ext cx="1280160" cy="1280160"/>
                  <a:chOff x="9108562" y="2054978"/>
                  <a:chExt cx="1280160" cy="1280160"/>
                </a:xfrm>
              </p:grpSpPr>
              <p:sp>
                <p:nvSpPr>
                  <p:cNvPr id="38" name="Rectangle 37">
                    <a:extLst>
                      <a:ext uri="{FF2B5EF4-FFF2-40B4-BE49-F238E27FC236}">
                        <a16:creationId xmlns:a16="http://schemas.microsoft.com/office/drawing/2014/main" id="{7A63D13F-0F95-4ED5-AEE9-F6BA5C0501D5}"/>
                      </a:ext>
                    </a:extLst>
                  </p:cNvPr>
                  <p:cNvSpPr/>
                  <p:nvPr>
                    <p:custDataLst>
                      <p:tags r:id="rId3"/>
                    </p:custDataLst>
                  </p:nvPr>
                </p:nvSpPr>
                <p:spPr bwMode="auto">
                  <a:xfrm>
                    <a:off x="9108562" y="2054978"/>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Web</a:t>
                    </a:r>
                    <a:endParaRPr lang="en-US" sz="750" kern="0" dirty="0">
                      <a:solidFill>
                        <a:schemeClr val="bg1"/>
                      </a:solidFill>
                      <a:ea typeface="Segoe UI" pitchFamily="34" charset="0"/>
                      <a:cs typeface="Segoe UI" pitchFamily="34" charset="0"/>
                    </a:endParaRPr>
                  </a:p>
                </p:txBody>
              </p:sp>
              <p:sp>
                <p:nvSpPr>
                  <p:cNvPr id="39" name="Freeform 54">
                    <a:extLst>
                      <a:ext uri="{FF2B5EF4-FFF2-40B4-BE49-F238E27FC236}">
                        <a16:creationId xmlns:a16="http://schemas.microsoft.com/office/drawing/2014/main" id="{24E5F9ED-7BA1-4E5D-9D55-9D1EA61F4652}"/>
                      </a:ext>
                    </a:extLst>
                  </p:cNvPr>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A0B701FC-AF52-46CB-85DD-4FF10880B21C}"/>
                    </a:ext>
                  </a:extLst>
                </p:cNvPr>
                <p:cNvGrpSpPr/>
                <p:nvPr/>
              </p:nvGrpSpPr>
              <p:grpSpPr>
                <a:xfrm>
                  <a:off x="8839103" y="3459479"/>
                  <a:ext cx="1280160" cy="1280160"/>
                  <a:chOff x="9109957" y="3553367"/>
                  <a:chExt cx="1280160" cy="1280160"/>
                </a:xfrm>
              </p:grpSpPr>
              <p:sp>
                <p:nvSpPr>
                  <p:cNvPr id="36" name="Rectangle 35">
                    <a:extLst>
                      <a:ext uri="{FF2B5EF4-FFF2-40B4-BE49-F238E27FC236}">
                        <a16:creationId xmlns:a16="http://schemas.microsoft.com/office/drawing/2014/main" id="{E5A9298A-6349-4902-96E0-BD4D25FCC1BE}"/>
                      </a:ext>
                    </a:extLst>
                  </p:cNvPr>
                  <p:cNvSpPr/>
                  <p:nvPr>
                    <p:custDataLst>
                      <p:tags r:id="rId2"/>
                    </p:custDataLst>
                  </p:nvPr>
                </p:nvSpPr>
                <p:spPr bwMode="auto">
                  <a:xfrm>
                    <a:off x="9109957" y="3553367"/>
                    <a:ext cx="1280160" cy="128016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750" kern="0" dirty="0">
                        <a:ln>
                          <a:solidFill>
                            <a:srgbClr val="FFFFFF">
                              <a:alpha val="0"/>
                            </a:srgbClr>
                          </a:solidFill>
                        </a:ln>
                        <a:solidFill>
                          <a:schemeClr val="bg1"/>
                        </a:solidFill>
                      </a:rPr>
                      <a:t>Sensors</a:t>
                    </a:r>
                    <a:endParaRPr lang="en-US" sz="750" kern="0" dirty="0">
                      <a:solidFill>
                        <a:schemeClr val="bg1"/>
                      </a:solidFill>
                      <a:ea typeface="Segoe UI" pitchFamily="34" charset="0"/>
                      <a:cs typeface="Segoe UI" pitchFamily="34" charset="0"/>
                    </a:endParaRPr>
                  </a:p>
                </p:txBody>
              </p:sp>
              <p:sp>
                <p:nvSpPr>
                  <p:cNvPr id="37" name="Freeform 114">
                    <a:extLst>
                      <a:ext uri="{FF2B5EF4-FFF2-40B4-BE49-F238E27FC236}">
                        <a16:creationId xmlns:a16="http://schemas.microsoft.com/office/drawing/2014/main" id="{D7516C3D-BAF3-4220-86DD-F56439670FCB}"/>
                      </a:ext>
                    </a:extLst>
                  </p:cNvPr>
                  <p:cNvSpPr>
                    <a:spLocks noChangeAspect="1" noEditPoints="1"/>
                  </p:cNvSpPr>
                  <p:nvPr/>
                </p:nvSpPr>
                <p:spPr bwMode="black">
                  <a:xfrm>
                    <a:off x="9521437" y="4078098"/>
                    <a:ext cx="457200" cy="457200"/>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Freeform 21">
                <a:extLst>
                  <a:ext uri="{FF2B5EF4-FFF2-40B4-BE49-F238E27FC236}">
                    <a16:creationId xmlns:a16="http://schemas.microsoft.com/office/drawing/2014/main" id="{428D9CDE-018C-4030-A923-5D87EA5C633E}"/>
                  </a:ext>
                </a:extLst>
              </p:cNvPr>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765777ED-5D85-4CF8-A596-2B9C774A00A6}"/>
                </a:ext>
              </a:extLst>
            </p:cNvPr>
            <p:cNvGrpSpPr/>
            <p:nvPr/>
          </p:nvGrpSpPr>
          <p:grpSpPr>
            <a:xfrm>
              <a:off x="6897063" y="2723033"/>
              <a:ext cx="1934540" cy="2336517"/>
              <a:chOff x="9196084" y="2487711"/>
              <a:chExt cx="2579386" cy="3115356"/>
            </a:xfrm>
          </p:grpSpPr>
          <p:sp>
            <p:nvSpPr>
              <p:cNvPr id="14" name="TextBox 13">
                <a:extLst>
                  <a:ext uri="{FF2B5EF4-FFF2-40B4-BE49-F238E27FC236}">
                    <a16:creationId xmlns:a16="http://schemas.microsoft.com/office/drawing/2014/main" id="{23DC5673-6A05-420B-A546-A6F791CEFC44}"/>
                  </a:ext>
                </a:extLst>
              </p:cNvPr>
              <p:cNvSpPr txBox="1"/>
              <p:nvPr/>
            </p:nvSpPr>
            <p:spPr>
              <a:xfrm>
                <a:off x="9196084" y="3312362"/>
                <a:ext cx="974625" cy="276999"/>
              </a:xfrm>
              <a:prstGeom prst="rect">
                <a:avLst/>
              </a:prstGeom>
              <a:noFill/>
            </p:spPr>
            <p:txBody>
              <a:bodyPr wrap="none" lIns="0" tIns="0" rIns="0" bIns="0" rtlCol="0">
                <a:spAutoFit/>
              </a:bodyPr>
              <a:lstStyle/>
              <a:p>
                <a:pPr defTabSz="699314">
                  <a:defRPr/>
                </a:pPr>
                <a:r>
                  <a:rPr lang="en-US" sz="1350" kern="0" dirty="0">
                    <a:solidFill>
                      <a:schemeClr val="tx2"/>
                    </a:solidFill>
                  </a:rPr>
                  <a:t>HDInsight</a:t>
                </a:r>
              </a:p>
            </p:txBody>
          </p:sp>
          <p:sp>
            <p:nvSpPr>
              <p:cNvPr id="15" name="TextBox 14">
                <a:extLst>
                  <a:ext uri="{FF2B5EF4-FFF2-40B4-BE49-F238E27FC236}">
                    <a16:creationId xmlns:a16="http://schemas.microsoft.com/office/drawing/2014/main" id="{79F3ED38-340C-4D70-97A1-88204D264388}"/>
                  </a:ext>
                </a:extLst>
              </p:cNvPr>
              <p:cNvSpPr txBox="1"/>
              <p:nvPr/>
            </p:nvSpPr>
            <p:spPr>
              <a:xfrm>
                <a:off x="9196084" y="2566150"/>
                <a:ext cx="1417054" cy="276999"/>
              </a:xfrm>
              <a:prstGeom prst="rect">
                <a:avLst/>
              </a:prstGeom>
              <a:noFill/>
            </p:spPr>
            <p:txBody>
              <a:bodyPr wrap="none" lIns="0" tIns="0" rIns="0" bIns="0" rtlCol="0">
                <a:spAutoFit/>
              </a:bodyPr>
              <a:lstStyle/>
              <a:p>
                <a:pPr defTabSz="699314">
                  <a:defRPr/>
                </a:pPr>
                <a:r>
                  <a:rPr lang="en-US" sz="1350" kern="0" dirty="0">
                    <a:solidFill>
                      <a:schemeClr val="tx2"/>
                    </a:solidFill>
                  </a:rPr>
                  <a:t>ADL Analytics</a:t>
                </a:r>
              </a:p>
            </p:txBody>
          </p:sp>
          <p:sp>
            <p:nvSpPr>
              <p:cNvPr id="16" name="TextBox 15">
                <a:extLst>
                  <a:ext uri="{FF2B5EF4-FFF2-40B4-BE49-F238E27FC236}">
                    <a16:creationId xmlns:a16="http://schemas.microsoft.com/office/drawing/2014/main" id="{4E0A9743-1089-4C22-AB07-B05D5AFEB8DB}"/>
                  </a:ext>
                </a:extLst>
              </p:cNvPr>
              <p:cNvSpPr txBox="1"/>
              <p:nvPr/>
            </p:nvSpPr>
            <p:spPr>
              <a:xfrm>
                <a:off x="9196084" y="5308290"/>
                <a:ext cx="1699184" cy="276999"/>
              </a:xfrm>
              <a:prstGeom prst="rect">
                <a:avLst/>
              </a:prstGeom>
              <a:noFill/>
            </p:spPr>
            <p:txBody>
              <a:bodyPr wrap="none" lIns="0" tIns="0" rIns="0" bIns="0" rtlCol="0">
                <a:spAutoFit/>
              </a:bodyPr>
              <a:lstStyle/>
              <a:p>
                <a:pPr defTabSz="699314">
                  <a:defRPr/>
                </a:pPr>
                <a:r>
                  <a:rPr lang="en-US" sz="1350" kern="0" dirty="0">
                    <a:solidFill>
                      <a:schemeClr val="tx2"/>
                    </a:solidFill>
                  </a:rPr>
                  <a:t>Machine Learning</a:t>
                </a:r>
              </a:p>
            </p:txBody>
          </p:sp>
          <p:sp>
            <p:nvSpPr>
              <p:cNvPr id="17" name="TextBox 16">
                <a:extLst>
                  <a:ext uri="{FF2B5EF4-FFF2-40B4-BE49-F238E27FC236}">
                    <a16:creationId xmlns:a16="http://schemas.microsoft.com/office/drawing/2014/main" id="{85570528-EE26-485C-BF35-9F2D3C63916E}"/>
                  </a:ext>
                </a:extLst>
              </p:cNvPr>
              <p:cNvSpPr txBox="1"/>
              <p:nvPr/>
            </p:nvSpPr>
            <p:spPr>
              <a:xfrm>
                <a:off x="9196084" y="4553054"/>
                <a:ext cx="538609" cy="276999"/>
              </a:xfrm>
              <a:prstGeom prst="rect">
                <a:avLst/>
              </a:prstGeom>
              <a:noFill/>
            </p:spPr>
            <p:txBody>
              <a:bodyPr wrap="none" lIns="0" tIns="0" rIns="0" bIns="0" rtlCol="0">
                <a:spAutoFit/>
              </a:bodyPr>
              <a:lstStyle/>
              <a:p>
                <a:pPr defTabSz="699314">
                  <a:defRPr/>
                </a:pPr>
                <a:r>
                  <a:rPr lang="en-US" sz="1350" kern="0" dirty="0">
                    <a:solidFill>
                      <a:schemeClr val="tx2"/>
                    </a:solidFill>
                  </a:rPr>
                  <a:t>Spark</a:t>
                </a:r>
              </a:p>
            </p:txBody>
          </p:sp>
          <p:sp>
            <p:nvSpPr>
              <p:cNvPr id="18" name="TextBox 17">
                <a:extLst>
                  <a:ext uri="{FF2B5EF4-FFF2-40B4-BE49-F238E27FC236}">
                    <a16:creationId xmlns:a16="http://schemas.microsoft.com/office/drawing/2014/main" id="{E729E35B-A9AE-455A-B7D6-B43B174ECD9B}"/>
                  </a:ext>
                </a:extLst>
              </p:cNvPr>
              <p:cNvSpPr txBox="1"/>
              <p:nvPr/>
            </p:nvSpPr>
            <p:spPr>
              <a:xfrm>
                <a:off x="9196084" y="3903006"/>
                <a:ext cx="153888" cy="276999"/>
              </a:xfrm>
              <a:prstGeom prst="rect">
                <a:avLst/>
              </a:prstGeom>
              <a:noFill/>
            </p:spPr>
            <p:txBody>
              <a:bodyPr wrap="none" lIns="0" tIns="0" rIns="0" bIns="0" rtlCol="0">
                <a:spAutoFit/>
              </a:bodyPr>
              <a:lstStyle/>
              <a:p>
                <a:pPr defTabSz="699314">
                  <a:defRPr/>
                </a:pPr>
                <a:r>
                  <a:rPr lang="en-US" sz="1350" kern="0" dirty="0">
                    <a:solidFill>
                      <a:schemeClr val="tx2"/>
                    </a:solidFill>
                  </a:rPr>
                  <a:t>R</a:t>
                </a:r>
              </a:p>
            </p:txBody>
          </p:sp>
          <p:pic>
            <p:nvPicPr>
              <p:cNvPr id="19" name="Picture 18">
                <a:extLst>
                  <a:ext uri="{FF2B5EF4-FFF2-40B4-BE49-F238E27FC236}">
                    <a16:creationId xmlns:a16="http://schemas.microsoft.com/office/drawing/2014/main" id="{97589C2C-3B0F-4C46-9433-1589F2C4CC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02553" y="2487711"/>
                <a:ext cx="459878" cy="459878"/>
              </a:xfrm>
              <a:prstGeom prst="rect">
                <a:avLst/>
              </a:prstGeom>
            </p:spPr>
          </p:pic>
          <p:pic>
            <p:nvPicPr>
              <p:cNvPr id="20" name="Picture 19">
                <a:extLst>
                  <a:ext uri="{FF2B5EF4-FFF2-40B4-BE49-F238E27FC236}">
                    <a16:creationId xmlns:a16="http://schemas.microsoft.com/office/drawing/2014/main" id="{2F0E8C25-7B58-4229-A264-346C41E5B92B}"/>
                  </a:ext>
                </a:extLst>
              </p:cNvPr>
              <p:cNvPicPr>
                <a:picLocks noChangeAspect="1"/>
              </p:cNvPicPr>
              <p:nvPr/>
            </p:nvPicPr>
            <p:blipFill rotWithShape="1">
              <a:blip r:embed="rId13"/>
              <a:srcRect t="7492"/>
              <a:stretch/>
            </p:blipFill>
            <p:spPr>
              <a:xfrm>
                <a:off x="11152864" y="3829050"/>
                <a:ext cx="559256" cy="517356"/>
              </a:xfrm>
              <a:prstGeom prst="rect">
                <a:avLst/>
              </a:prstGeom>
            </p:spPr>
          </p:pic>
          <p:pic>
            <p:nvPicPr>
              <p:cNvPr id="21" name="Picture 2" descr="http://www.ebaytechblog.com/wp-content/uploads/2014/05/spark_logo.png">
                <a:extLst>
                  <a:ext uri="{FF2B5EF4-FFF2-40B4-BE49-F238E27FC236}">
                    <a16:creationId xmlns:a16="http://schemas.microsoft.com/office/drawing/2014/main" id="{14331604-BF67-4CEA-B1CC-FF1AE0CD141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089514" y="4488491"/>
                <a:ext cx="685956" cy="36424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 name="Freeform 5">
                <a:extLst>
                  <a:ext uri="{FF2B5EF4-FFF2-40B4-BE49-F238E27FC236}">
                    <a16:creationId xmlns:a16="http://schemas.microsoft.com/office/drawing/2014/main" id="{A960B529-1F42-4070-8085-A73CBE51693E}"/>
                  </a:ext>
                </a:extLst>
              </p:cNvPr>
              <p:cNvSpPr>
                <a:spLocks noChangeAspect="1" noEditPoints="1"/>
              </p:cNvSpPr>
              <p:nvPr/>
            </p:nvSpPr>
            <p:spPr bwMode="auto">
              <a:xfrm>
                <a:off x="11202553" y="5129533"/>
                <a:ext cx="461567" cy="473534"/>
              </a:xfrm>
              <a:custGeom>
                <a:avLst/>
                <a:gdLst>
                  <a:gd name="T0" fmla="*/ 9 w 37"/>
                  <a:gd name="T1" fmla="*/ 0 h 38"/>
                  <a:gd name="T2" fmla="*/ 28 w 37"/>
                  <a:gd name="T3" fmla="*/ 0 h 38"/>
                  <a:gd name="T4" fmla="*/ 28 w 37"/>
                  <a:gd name="T5" fmla="*/ 5 h 38"/>
                  <a:gd name="T6" fmla="*/ 26 w 37"/>
                  <a:gd name="T7" fmla="*/ 5 h 38"/>
                  <a:gd name="T8" fmla="*/ 26 w 37"/>
                  <a:gd name="T9" fmla="*/ 11 h 38"/>
                  <a:gd name="T10" fmla="*/ 37 w 37"/>
                  <a:gd name="T11" fmla="*/ 33 h 38"/>
                  <a:gd name="T12" fmla="*/ 34 w 37"/>
                  <a:gd name="T13" fmla="*/ 38 h 38"/>
                  <a:gd name="T14" fmla="*/ 3 w 37"/>
                  <a:gd name="T15" fmla="*/ 38 h 38"/>
                  <a:gd name="T16" fmla="*/ 0 w 37"/>
                  <a:gd name="T17" fmla="*/ 33 h 38"/>
                  <a:gd name="T18" fmla="*/ 11 w 37"/>
                  <a:gd name="T19" fmla="*/ 11 h 38"/>
                  <a:gd name="T20" fmla="*/ 11 w 37"/>
                  <a:gd name="T21" fmla="*/ 5 h 38"/>
                  <a:gd name="T22" fmla="*/ 9 w 37"/>
                  <a:gd name="T23" fmla="*/ 5 h 38"/>
                  <a:gd name="T24" fmla="*/ 9 w 37"/>
                  <a:gd name="T25" fmla="*/ 0 h 38"/>
                  <a:gd name="T26" fmla="*/ 16 w 37"/>
                  <a:gd name="T27" fmla="*/ 13 h 38"/>
                  <a:gd name="T28" fmla="*/ 11 w 37"/>
                  <a:gd name="T29" fmla="*/ 22 h 38"/>
                  <a:gd name="T30" fmla="*/ 6 w 37"/>
                  <a:gd name="T31" fmla="*/ 32 h 38"/>
                  <a:gd name="T32" fmla="*/ 6 w 37"/>
                  <a:gd name="T33" fmla="*/ 33 h 38"/>
                  <a:gd name="T34" fmla="*/ 8 w 37"/>
                  <a:gd name="T35" fmla="*/ 33 h 38"/>
                  <a:gd name="T36" fmla="*/ 17 w 37"/>
                  <a:gd name="T37" fmla="*/ 16 h 38"/>
                  <a:gd name="T38" fmla="*/ 23 w 37"/>
                  <a:gd name="T39" fmla="*/ 16 h 38"/>
                  <a:gd name="T40" fmla="*/ 21 w 37"/>
                  <a:gd name="T41" fmla="*/ 9 h 38"/>
                  <a:gd name="T42" fmla="*/ 21 w 37"/>
                  <a:gd name="T43" fmla="*/ 5 h 38"/>
                  <a:gd name="T44" fmla="*/ 16 w 37"/>
                  <a:gd name="T45" fmla="*/ 5 h 38"/>
                  <a:gd name="T46" fmla="*/ 16 w 37"/>
                  <a:gd name="T47"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9" y="0"/>
                    </a:moveTo>
                    <a:cubicBezTo>
                      <a:pt x="15" y="0"/>
                      <a:pt x="22" y="0"/>
                      <a:pt x="28" y="0"/>
                    </a:cubicBezTo>
                    <a:cubicBezTo>
                      <a:pt x="28" y="2"/>
                      <a:pt x="28" y="3"/>
                      <a:pt x="28" y="5"/>
                    </a:cubicBezTo>
                    <a:cubicBezTo>
                      <a:pt x="27" y="5"/>
                      <a:pt x="27" y="5"/>
                      <a:pt x="26" y="5"/>
                    </a:cubicBezTo>
                    <a:cubicBezTo>
                      <a:pt x="26" y="7"/>
                      <a:pt x="26" y="9"/>
                      <a:pt x="26" y="11"/>
                    </a:cubicBezTo>
                    <a:cubicBezTo>
                      <a:pt x="30" y="18"/>
                      <a:pt x="34" y="26"/>
                      <a:pt x="37" y="33"/>
                    </a:cubicBezTo>
                    <a:cubicBezTo>
                      <a:pt x="36" y="35"/>
                      <a:pt x="35" y="37"/>
                      <a:pt x="34" y="38"/>
                    </a:cubicBezTo>
                    <a:cubicBezTo>
                      <a:pt x="24" y="38"/>
                      <a:pt x="14" y="38"/>
                      <a:pt x="3" y="38"/>
                    </a:cubicBezTo>
                    <a:cubicBezTo>
                      <a:pt x="2" y="36"/>
                      <a:pt x="1" y="34"/>
                      <a:pt x="0" y="33"/>
                    </a:cubicBezTo>
                    <a:cubicBezTo>
                      <a:pt x="4" y="25"/>
                      <a:pt x="7" y="18"/>
                      <a:pt x="11" y="11"/>
                    </a:cubicBezTo>
                    <a:cubicBezTo>
                      <a:pt x="11" y="9"/>
                      <a:pt x="11" y="7"/>
                      <a:pt x="11" y="5"/>
                    </a:cubicBezTo>
                    <a:cubicBezTo>
                      <a:pt x="10" y="5"/>
                      <a:pt x="10" y="5"/>
                      <a:pt x="9" y="5"/>
                    </a:cubicBezTo>
                    <a:cubicBezTo>
                      <a:pt x="9" y="3"/>
                      <a:pt x="9" y="1"/>
                      <a:pt x="9" y="0"/>
                    </a:cubicBezTo>
                    <a:close/>
                    <a:moveTo>
                      <a:pt x="16" y="13"/>
                    </a:moveTo>
                    <a:cubicBezTo>
                      <a:pt x="14" y="16"/>
                      <a:pt x="13" y="19"/>
                      <a:pt x="11" y="22"/>
                    </a:cubicBezTo>
                    <a:cubicBezTo>
                      <a:pt x="9" y="25"/>
                      <a:pt x="8" y="29"/>
                      <a:pt x="6" y="32"/>
                    </a:cubicBezTo>
                    <a:cubicBezTo>
                      <a:pt x="6" y="33"/>
                      <a:pt x="6" y="33"/>
                      <a:pt x="6" y="33"/>
                    </a:cubicBezTo>
                    <a:cubicBezTo>
                      <a:pt x="7" y="33"/>
                      <a:pt x="7" y="33"/>
                      <a:pt x="8" y="33"/>
                    </a:cubicBezTo>
                    <a:cubicBezTo>
                      <a:pt x="11" y="27"/>
                      <a:pt x="14" y="22"/>
                      <a:pt x="17" y="16"/>
                    </a:cubicBezTo>
                    <a:cubicBezTo>
                      <a:pt x="19" y="16"/>
                      <a:pt x="21" y="16"/>
                      <a:pt x="23" y="16"/>
                    </a:cubicBezTo>
                    <a:cubicBezTo>
                      <a:pt x="21" y="13"/>
                      <a:pt x="21" y="11"/>
                      <a:pt x="21" y="9"/>
                    </a:cubicBezTo>
                    <a:cubicBezTo>
                      <a:pt x="21" y="7"/>
                      <a:pt x="21" y="6"/>
                      <a:pt x="21" y="5"/>
                    </a:cubicBezTo>
                    <a:cubicBezTo>
                      <a:pt x="19" y="5"/>
                      <a:pt x="18" y="5"/>
                      <a:pt x="16" y="5"/>
                    </a:cubicBezTo>
                    <a:cubicBezTo>
                      <a:pt x="16" y="8"/>
                      <a:pt x="16" y="10"/>
                      <a:pt x="16" y="13"/>
                    </a:cubicBezTo>
                    <a:close/>
                  </a:path>
                </a:pathLst>
              </a:custGeom>
              <a:solidFill>
                <a:srgbClr val="0072C6"/>
              </a:solidFill>
              <a:ln>
                <a:noFill/>
              </a:ln>
            </p:spPr>
            <p:txBody>
              <a:bodyPr vert="horz" wrap="square" lIns="68570" tIns="34285" rIns="68570" bIns="34285" numCol="1" anchor="t" anchorCtr="0" compatLnSpc="1">
                <a:prstTxWarp prst="textNoShape">
                  <a:avLst/>
                </a:prstTxWarp>
              </a:bodyPr>
              <a:lstStyle/>
              <a:p>
                <a:pPr defTabSz="698763">
                  <a:defRPr/>
                </a:pPr>
                <a:endParaRPr lang="en-US" sz="1350" kern="0">
                  <a:solidFill>
                    <a:srgbClr val="000000"/>
                  </a:solidFill>
                  <a:latin typeface="Segoe UI"/>
                </a:endParaRPr>
              </a:p>
            </p:txBody>
          </p:sp>
          <p:grpSp>
            <p:nvGrpSpPr>
              <p:cNvPr id="23" name="Group 22">
                <a:extLst>
                  <a:ext uri="{FF2B5EF4-FFF2-40B4-BE49-F238E27FC236}">
                    <a16:creationId xmlns:a16="http://schemas.microsoft.com/office/drawing/2014/main" id="{1F689B5A-5FC0-406C-A248-CBD947652722}"/>
                  </a:ext>
                </a:extLst>
              </p:cNvPr>
              <p:cNvGrpSpPr>
                <a:grpSpLocks noChangeAspect="1"/>
              </p:cNvGrpSpPr>
              <p:nvPr/>
            </p:nvGrpSpPr>
            <p:grpSpPr>
              <a:xfrm>
                <a:off x="11091750" y="3199202"/>
                <a:ext cx="643049" cy="493776"/>
                <a:chOff x="10142710" y="5123678"/>
                <a:chExt cx="879773" cy="675549"/>
              </a:xfrm>
              <a:solidFill>
                <a:schemeClr val="tx1"/>
              </a:solidFill>
            </p:grpSpPr>
            <p:sp>
              <p:nvSpPr>
                <p:cNvPr id="24" name="Freeform 74">
                  <a:extLst>
                    <a:ext uri="{FF2B5EF4-FFF2-40B4-BE49-F238E27FC236}">
                      <a16:creationId xmlns:a16="http://schemas.microsoft.com/office/drawing/2014/main" id="{39C3BCC8-5F78-4ACE-B49D-DC1F6FE4AA0F}"/>
                    </a:ext>
                  </a:extLst>
                </p:cNvPr>
                <p:cNvSpPr>
                  <a:spLocks noEditPoints="1"/>
                </p:cNvSpPr>
                <p:nvPr/>
              </p:nvSpPr>
              <p:spPr bwMode="auto">
                <a:xfrm>
                  <a:off x="10142710" y="5123678"/>
                  <a:ext cx="879773" cy="675549"/>
                </a:xfrm>
                <a:custGeom>
                  <a:avLst/>
                  <a:gdLst>
                    <a:gd name="T0" fmla="*/ 473 w 1312"/>
                    <a:gd name="T1" fmla="*/ 825 h 1007"/>
                    <a:gd name="T2" fmla="*/ 390 w 1312"/>
                    <a:gd name="T3" fmla="*/ 891 h 1007"/>
                    <a:gd name="T4" fmla="*/ 193 w 1312"/>
                    <a:gd name="T5" fmla="*/ 961 h 1007"/>
                    <a:gd name="T6" fmla="*/ 27 w 1312"/>
                    <a:gd name="T7" fmla="*/ 749 h 1007"/>
                    <a:gd name="T8" fmla="*/ 99 w 1312"/>
                    <a:gd name="T9" fmla="*/ 621 h 1007"/>
                    <a:gd name="T10" fmla="*/ 26 w 1312"/>
                    <a:gd name="T11" fmla="*/ 446 h 1007"/>
                    <a:gd name="T12" fmla="*/ 115 w 1312"/>
                    <a:gd name="T13" fmla="*/ 299 h 1007"/>
                    <a:gd name="T14" fmla="*/ 120 w 1312"/>
                    <a:gd name="T15" fmla="*/ 393 h 1007"/>
                    <a:gd name="T16" fmla="*/ 84 w 1312"/>
                    <a:gd name="T17" fmla="*/ 430 h 1007"/>
                    <a:gd name="T18" fmla="*/ 190 w 1312"/>
                    <a:gd name="T19" fmla="*/ 312 h 1007"/>
                    <a:gd name="T20" fmla="*/ 546 w 1312"/>
                    <a:gd name="T21" fmla="*/ 136 h 1007"/>
                    <a:gd name="T22" fmla="*/ 869 w 1312"/>
                    <a:gd name="T23" fmla="*/ 9 h 1007"/>
                    <a:gd name="T24" fmla="*/ 1130 w 1312"/>
                    <a:gd name="T25" fmla="*/ 218 h 1007"/>
                    <a:gd name="T26" fmla="*/ 1277 w 1312"/>
                    <a:gd name="T27" fmla="*/ 194 h 1007"/>
                    <a:gd name="T28" fmla="*/ 1069 w 1312"/>
                    <a:gd name="T29" fmla="*/ 634 h 1007"/>
                    <a:gd name="T30" fmla="*/ 874 w 1312"/>
                    <a:gd name="T31" fmla="*/ 704 h 1007"/>
                    <a:gd name="T32" fmla="*/ 834 w 1312"/>
                    <a:gd name="T33" fmla="*/ 674 h 1007"/>
                    <a:gd name="T34" fmla="*/ 744 w 1312"/>
                    <a:gd name="T35" fmla="*/ 920 h 1007"/>
                    <a:gd name="T36" fmla="*/ 607 w 1312"/>
                    <a:gd name="T37" fmla="*/ 1000 h 1007"/>
                    <a:gd name="T38" fmla="*/ 1102 w 1312"/>
                    <a:gd name="T39" fmla="*/ 230 h 1007"/>
                    <a:gd name="T40" fmla="*/ 998 w 1312"/>
                    <a:gd name="T41" fmla="*/ 130 h 1007"/>
                    <a:gd name="T42" fmla="*/ 643 w 1312"/>
                    <a:gd name="T43" fmla="*/ 83 h 1007"/>
                    <a:gd name="T44" fmla="*/ 575 w 1312"/>
                    <a:gd name="T45" fmla="*/ 157 h 1007"/>
                    <a:gd name="T46" fmla="*/ 330 w 1312"/>
                    <a:gd name="T47" fmla="*/ 411 h 1007"/>
                    <a:gd name="T48" fmla="*/ 446 w 1312"/>
                    <a:gd name="T49" fmla="*/ 448 h 1007"/>
                    <a:gd name="T50" fmla="*/ 417 w 1312"/>
                    <a:gd name="T51" fmla="*/ 642 h 1007"/>
                    <a:gd name="T52" fmla="*/ 628 w 1312"/>
                    <a:gd name="T53" fmla="*/ 584 h 1007"/>
                    <a:gd name="T54" fmla="*/ 648 w 1312"/>
                    <a:gd name="T55" fmla="*/ 323 h 1007"/>
                    <a:gd name="T56" fmla="*/ 673 w 1312"/>
                    <a:gd name="T57" fmla="*/ 591 h 1007"/>
                    <a:gd name="T58" fmla="*/ 505 w 1312"/>
                    <a:gd name="T59" fmla="*/ 667 h 1007"/>
                    <a:gd name="T60" fmla="*/ 350 w 1312"/>
                    <a:gd name="T61" fmla="*/ 594 h 1007"/>
                    <a:gd name="T62" fmla="*/ 311 w 1312"/>
                    <a:gd name="T63" fmla="*/ 389 h 1007"/>
                    <a:gd name="T64" fmla="*/ 411 w 1312"/>
                    <a:gd name="T65" fmla="*/ 244 h 1007"/>
                    <a:gd name="T66" fmla="*/ 191 w 1312"/>
                    <a:gd name="T67" fmla="*/ 768 h 1007"/>
                    <a:gd name="T68" fmla="*/ 209 w 1312"/>
                    <a:gd name="T69" fmla="*/ 936 h 1007"/>
                    <a:gd name="T70" fmla="*/ 354 w 1312"/>
                    <a:gd name="T71" fmla="*/ 900 h 1007"/>
                    <a:gd name="T72" fmla="*/ 395 w 1312"/>
                    <a:gd name="T73" fmla="*/ 769 h 1007"/>
                    <a:gd name="T74" fmla="*/ 552 w 1312"/>
                    <a:gd name="T75" fmla="*/ 774 h 1007"/>
                    <a:gd name="T76" fmla="*/ 566 w 1312"/>
                    <a:gd name="T77" fmla="*/ 829 h 1007"/>
                    <a:gd name="T78" fmla="*/ 489 w 1312"/>
                    <a:gd name="T79" fmla="*/ 878 h 1007"/>
                    <a:gd name="T80" fmla="*/ 676 w 1312"/>
                    <a:gd name="T81" fmla="*/ 896 h 1007"/>
                    <a:gd name="T82" fmla="*/ 781 w 1312"/>
                    <a:gd name="T83" fmla="*/ 630 h 1007"/>
                    <a:gd name="T84" fmla="*/ 886 w 1312"/>
                    <a:gd name="T85" fmla="*/ 675 h 1007"/>
                    <a:gd name="T86" fmla="*/ 1012 w 1312"/>
                    <a:gd name="T87" fmla="*/ 621 h 1007"/>
                    <a:gd name="T88" fmla="*/ 905 w 1312"/>
                    <a:gd name="T89" fmla="*/ 644 h 1007"/>
                    <a:gd name="T90" fmla="*/ 1057 w 1312"/>
                    <a:gd name="T91" fmla="*/ 603 h 1007"/>
                    <a:gd name="T92" fmla="*/ 1248 w 1312"/>
                    <a:gd name="T93" fmla="*/ 195 h 1007"/>
                    <a:gd name="T94" fmla="*/ 1127 w 1312"/>
                    <a:gd name="T95" fmla="*/ 286 h 1007"/>
                    <a:gd name="T96" fmla="*/ 1102 w 1312"/>
                    <a:gd name="T97" fmla="*/ 413 h 1007"/>
                    <a:gd name="T98" fmla="*/ 1081 w 1312"/>
                    <a:gd name="T99" fmla="*/ 331 h 1007"/>
                    <a:gd name="T100" fmla="*/ 1060 w 1312"/>
                    <a:gd name="T101" fmla="*/ 321 h 1007"/>
                    <a:gd name="T102" fmla="*/ 1103 w 1312"/>
                    <a:gd name="T103" fmla="*/ 296 h 1007"/>
                    <a:gd name="T104" fmla="*/ 1066 w 1312"/>
                    <a:gd name="T105" fmla="*/ 263 h 1007"/>
                    <a:gd name="T106" fmla="*/ 1044 w 1312"/>
                    <a:gd name="T107" fmla="*/ 277 h 1007"/>
                    <a:gd name="T108" fmla="*/ 117 w 1312"/>
                    <a:gd name="T109" fmla="*/ 661 h 1007"/>
                    <a:gd name="T110" fmla="*/ 129 w 1312"/>
                    <a:gd name="T111" fmla="*/ 836 h 1007"/>
                    <a:gd name="T112" fmla="*/ 117 w 1312"/>
                    <a:gd name="T113" fmla="*/ 661 h 1007"/>
                    <a:gd name="T114" fmla="*/ 725 w 1312"/>
                    <a:gd name="T115" fmla="*/ 882 h 1007"/>
                    <a:gd name="T116" fmla="*/ 848 w 1312"/>
                    <a:gd name="T117" fmla="*/ 859 h 1007"/>
                    <a:gd name="T118" fmla="*/ 83 w 1312"/>
                    <a:gd name="T119" fmla="*/ 335 h 1007"/>
                    <a:gd name="T120" fmla="*/ 52 w 1312"/>
                    <a:gd name="T121" fmla="*/ 457 h 1007"/>
                    <a:gd name="T122" fmla="*/ 86 w 1312"/>
                    <a:gd name="T123" fmla="*/ 453 h 1007"/>
                    <a:gd name="T124" fmla="*/ 76 w 1312"/>
                    <a:gd name="T125" fmla="*/ 39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2" h="1007">
                      <a:moveTo>
                        <a:pt x="541" y="999"/>
                      </a:moveTo>
                      <a:cubicBezTo>
                        <a:pt x="501" y="975"/>
                        <a:pt x="479" y="938"/>
                        <a:pt x="462" y="896"/>
                      </a:cubicBezTo>
                      <a:cubicBezTo>
                        <a:pt x="453" y="872"/>
                        <a:pt x="446" y="847"/>
                        <a:pt x="473" y="825"/>
                      </a:cubicBezTo>
                      <a:cubicBezTo>
                        <a:pt x="453" y="824"/>
                        <a:pt x="437" y="823"/>
                        <a:pt x="421" y="822"/>
                      </a:cubicBezTo>
                      <a:cubicBezTo>
                        <a:pt x="412" y="822"/>
                        <a:pt x="407" y="826"/>
                        <a:pt x="408" y="835"/>
                      </a:cubicBezTo>
                      <a:cubicBezTo>
                        <a:pt x="411" y="857"/>
                        <a:pt x="401" y="874"/>
                        <a:pt x="390" y="891"/>
                      </a:cubicBezTo>
                      <a:cubicBezTo>
                        <a:pt x="381" y="904"/>
                        <a:pt x="378" y="919"/>
                        <a:pt x="377" y="934"/>
                      </a:cubicBezTo>
                      <a:cubicBezTo>
                        <a:pt x="374" y="979"/>
                        <a:pt x="356" y="994"/>
                        <a:pt x="311" y="991"/>
                      </a:cubicBezTo>
                      <a:cubicBezTo>
                        <a:pt x="270" y="988"/>
                        <a:pt x="231" y="975"/>
                        <a:pt x="193" y="961"/>
                      </a:cubicBezTo>
                      <a:cubicBezTo>
                        <a:pt x="157" y="948"/>
                        <a:pt x="146" y="927"/>
                        <a:pt x="162" y="892"/>
                      </a:cubicBezTo>
                      <a:cubicBezTo>
                        <a:pt x="169" y="877"/>
                        <a:pt x="166" y="873"/>
                        <a:pt x="150" y="870"/>
                      </a:cubicBezTo>
                      <a:cubicBezTo>
                        <a:pt x="89" y="860"/>
                        <a:pt x="40" y="810"/>
                        <a:pt x="27" y="749"/>
                      </a:cubicBezTo>
                      <a:cubicBezTo>
                        <a:pt x="24" y="735"/>
                        <a:pt x="26" y="725"/>
                        <a:pt x="38" y="716"/>
                      </a:cubicBezTo>
                      <a:cubicBezTo>
                        <a:pt x="58" y="702"/>
                        <a:pt x="75" y="683"/>
                        <a:pt x="88" y="662"/>
                      </a:cubicBezTo>
                      <a:cubicBezTo>
                        <a:pt x="95" y="649"/>
                        <a:pt x="102" y="636"/>
                        <a:pt x="99" y="621"/>
                      </a:cubicBezTo>
                      <a:cubicBezTo>
                        <a:pt x="93" y="586"/>
                        <a:pt x="91" y="551"/>
                        <a:pt x="94" y="515"/>
                      </a:cubicBezTo>
                      <a:cubicBezTo>
                        <a:pt x="95" y="506"/>
                        <a:pt x="94" y="500"/>
                        <a:pt x="82" y="499"/>
                      </a:cubicBezTo>
                      <a:cubicBezTo>
                        <a:pt x="49" y="497"/>
                        <a:pt x="33" y="476"/>
                        <a:pt x="26" y="446"/>
                      </a:cubicBezTo>
                      <a:cubicBezTo>
                        <a:pt x="24" y="435"/>
                        <a:pt x="0" y="410"/>
                        <a:pt x="16" y="373"/>
                      </a:cubicBezTo>
                      <a:cubicBezTo>
                        <a:pt x="33" y="335"/>
                        <a:pt x="65" y="316"/>
                        <a:pt x="101" y="301"/>
                      </a:cubicBezTo>
                      <a:cubicBezTo>
                        <a:pt x="106" y="300"/>
                        <a:pt x="111" y="296"/>
                        <a:pt x="115" y="299"/>
                      </a:cubicBezTo>
                      <a:cubicBezTo>
                        <a:pt x="120" y="304"/>
                        <a:pt x="116" y="310"/>
                        <a:pt x="114" y="314"/>
                      </a:cubicBezTo>
                      <a:cubicBezTo>
                        <a:pt x="108" y="325"/>
                        <a:pt x="110" y="335"/>
                        <a:pt x="116" y="346"/>
                      </a:cubicBezTo>
                      <a:cubicBezTo>
                        <a:pt x="124" y="360"/>
                        <a:pt x="124" y="377"/>
                        <a:pt x="120" y="393"/>
                      </a:cubicBezTo>
                      <a:cubicBezTo>
                        <a:pt x="118" y="400"/>
                        <a:pt x="115" y="404"/>
                        <a:pt x="108" y="397"/>
                      </a:cubicBezTo>
                      <a:cubicBezTo>
                        <a:pt x="104" y="394"/>
                        <a:pt x="103" y="388"/>
                        <a:pt x="96" y="390"/>
                      </a:cubicBezTo>
                      <a:cubicBezTo>
                        <a:pt x="97" y="404"/>
                        <a:pt x="90" y="417"/>
                        <a:pt x="84" y="430"/>
                      </a:cubicBezTo>
                      <a:cubicBezTo>
                        <a:pt x="87" y="433"/>
                        <a:pt x="91" y="433"/>
                        <a:pt x="94" y="432"/>
                      </a:cubicBezTo>
                      <a:cubicBezTo>
                        <a:pt x="116" y="423"/>
                        <a:pt x="129" y="404"/>
                        <a:pt x="139" y="384"/>
                      </a:cubicBezTo>
                      <a:cubicBezTo>
                        <a:pt x="152" y="357"/>
                        <a:pt x="169" y="333"/>
                        <a:pt x="190" y="312"/>
                      </a:cubicBezTo>
                      <a:cubicBezTo>
                        <a:pt x="255" y="246"/>
                        <a:pt x="337" y="218"/>
                        <a:pt x="426" y="206"/>
                      </a:cubicBezTo>
                      <a:cubicBezTo>
                        <a:pt x="445" y="203"/>
                        <a:pt x="460" y="197"/>
                        <a:pt x="472" y="183"/>
                      </a:cubicBezTo>
                      <a:cubicBezTo>
                        <a:pt x="493" y="161"/>
                        <a:pt x="513" y="138"/>
                        <a:pt x="546" y="136"/>
                      </a:cubicBezTo>
                      <a:cubicBezTo>
                        <a:pt x="553" y="136"/>
                        <a:pt x="556" y="130"/>
                        <a:pt x="560" y="125"/>
                      </a:cubicBezTo>
                      <a:cubicBezTo>
                        <a:pt x="608" y="65"/>
                        <a:pt x="670" y="27"/>
                        <a:pt x="745" y="10"/>
                      </a:cubicBezTo>
                      <a:cubicBezTo>
                        <a:pt x="778" y="3"/>
                        <a:pt x="841" y="0"/>
                        <a:pt x="869" y="9"/>
                      </a:cubicBezTo>
                      <a:cubicBezTo>
                        <a:pt x="908" y="23"/>
                        <a:pt x="942" y="46"/>
                        <a:pt x="975" y="72"/>
                      </a:cubicBezTo>
                      <a:cubicBezTo>
                        <a:pt x="996" y="89"/>
                        <a:pt x="1015" y="110"/>
                        <a:pt x="1038" y="124"/>
                      </a:cubicBezTo>
                      <a:cubicBezTo>
                        <a:pt x="1077" y="148"/>
                        <a:pt x="1108" y="178"/>
                        <a:pt x="1130" y="218"/>
                      </a:cubicBezTo>
                      <a:cubicBezTo>
                        <a:pt x="1136" y="228"/>
                        <a:pt x="1142" y="229"/>
                        <a:pt x="1151" y="225"/>
                      </a:cubicBezTo>
                      <a:cubicBezTo>
                        <a:pt x="1169" y="216"/>
                        <a:pt x="1182" y="202"/>
                        <a:pt x="1194" y="186"/>
                      </a:cubicBezTo>
                      <a:cubicBezTo>
                        <a:pt x="1221" y="152"/>
                        <a:pt x="1256" y="156"/>
                        <a:pt x="1277" y="194"/>
                      </a:cubicBezTo>
                      <a:cubicBezTo>
                        <a:pt x="1291" y="220"/>
                        <a:pt x="1298" y="247"/>
                        <a:pt x="1303" y="276"/>
                      </a:cubicBezTo>
                      <a:cubicBezTo>
                        <a:pt x="1312" y="333"/>
                        <a:pt x="1310" y="424"/>
                        <a:pt x="1299" y="483"/>
                      </a:cubicBezTo>
                      <a:cubicBezTo>
                        <a:pt x="1267" y="592"/>
                        <a:pt x="1181" y="648"/>
                        <a:pt x="1069" y="634"/>
                      </a:cubicBezTo>
                      <a:cubicBezTo>
                        <a:pt x="1051" y="632"/>
                        <a:pt x="1040" y="635"/>
                        <a:pt x="1036" y="654"/>
                      </a:cubicBezTo>
                      <a:cubicBezTo>
                        <a:pt x="1033" y="667"/>
                        <a:pt x="1024" y="677"/>
                        <a:pt x="1016" y="688"/>
                      </a:cubicBezTo>
                      <a:cubicBezTo>
                        <a:pt x="990" y="724"/>
                        <a:pt x="921" y="747"/>
                        <a:pt x="874" y="704"/>
                      </a:cubicBezTo>
                      <a:cubicBezTo>
                        <a:pt x="862" y="693"/>
                        <a:pt x="850" y="682"/>
                        <a:pt x="838" y="670"/>
                      </a:cubicBezTo>
                      <a:cubicBezTo>
                        <a:pt x="837" y="668"/>
                        <a:pt x="835" y="666"/>
                        <a:pt x="833" y="668"/>
                      </a:cubicBezTo>
                      <a:cubicBezTo>
                        <a:pt x="832" y="669"/>
                        <a:pt x="834" y="672"/>
                        <a:pt x="834" y="674"/>
                      </a:cubicBezTo>
                      <a:cubicBezTo>
                        <a:pt x="865" y="732"/>
                        <a:pt x="864" y="797"/>
                        <a:pt x="874" y="859"/>
                      </a:cubicBezTo>
                      <a:cubicBezTo>
                        <a:pt x="882" y="904"/>
                        <a:pt x="865" y="923"/>
                        <a:pt x="820" y="922"/>
                      </a:cubicBezTo>
                      <a:cubicBezTo>
                        <a:pt x="794" y="921"/>
                        <a:pt x="768" y="925"/>
                        <a:pt x="744" y="920"/>
                      </a:cubicBezTo>
                      <a:cubicBezTo>
                        <a:pt x="706" y="911"/>
                        <a:pt x="680" y="926"/>
                        <a:pt x="655" y="951"/>
                      </a:cubicBezTo>
                      <a:cubicBezTo>
                        <a:pt x="649" y="957"/>
                        <a:pt x="643" y="962"/>
                        <a:pt x="638" y="970"/>
                      </a:cubicBezTo>
                      <a:cubicBezTo>
                        <a:pt x="630" y="982"/>
                        <a:pt x="621" y="993"/>
                        <a:pt x="607" y="1000"/>
                      </a:cubicBezTo>
                      <a:cubicBezTo>
                        <a:pt x="591" y="1007"/>
                        <a:pt x="553" y="1007"/>
                        <a:pt x="541" y="999"/>
                      </a:cubicBezTo>
                      <a:close/>
                      <a:moveTo>
                        <a:pt x="1099" y="229"/>
                      </a:moveTo>
                      <a:cubicBezTo>
                        <a:pt x="1100" y="230"/>
                        <a:pt x="1101" y="230"/>
                        <a:pt x="1102" y="230"/>
                      </a:cubicBezTo>
                      <a:cubicBezTo>
                        <a:pt x="1102" y="229"/>
                        <a:pt x="1102" y="228"/>
                        <a:pt x="1102" y="227"/>
                      </a:cubicBezTo>
                      <a:cubicBezTo>
                        <a:pt x="1077" y="188"/>
                        <a:pt x="1054" y="147"/>
                        <a:pt x="996" y="149"/>
                      </a:cubicBezTo>
                      <a:cubicBezTo>
                        <a:pt x="1006" y="142"/>
                        <a:pt x="1006" y="137"/>
                        <a:pt x="998" y="130"/>
                      </a:cubicBezTo>
                      <a:cubicBezTo>
                        <a:pt x="965" y="99"/>
                        <a:pt x="930" y="70"/>
                        <a:pt x="889" y="50"/>
                      </a:cubicBezTo>
                      <a:cubicBezTo>
                        <a:pt x="856" y="33"/>
                        <a:pt x="822" y="27"/>
                        <a:pt x="785" y="32"/>
                      </a:cubicBezTo>
                      <a:cubicBezTo>
                        <a:pt x="734" y="39"/>
                        <a:pt x="687" y="57"/>
                        <a:pt x="643" y="83"/>
                      </a:cubicBezTo>
                      <a:cubicBezTo>
                        <a:pt x="622" y="96"/>
                        <a:pt x="604" y="112"/>
                        <a:pt x="591" y="137"/>
                      </a:cubicBezTo>
                      <a:cubicBezTo>
                        <a:pt x="612" y="139"/>
                        <a:pt x="632" y="134"/>
                        <a:pt x="656" y="139"/>
                      </a:cubicBezTo>
                      <a:cubicBezTo>
                        <a:pt x="627" y="151"/>
                        <a:pt x="601" y="153"/>
                        <a:pt x="575" y="157"/>
                      </a:cubicBezTo>
                      <a:cubicBezTo>
                        <a:pt x="552" y="161"/>
                        <a:pt x="531" y="166"/>
                        <a:pt x="514" y="183"/>
                      </a:cubicBezTo>
                      <a:cubicBezTo>
                        <a:pt x="463" y="236"/>
                        <a:pt x="413" y="290"/>
                        <a:pt x="368" y="348"/>
                      </a:cubicBezTo>
                      <a:cubicBezTo>
                        <a:pt x="353" y="367"/>
                        <a:pt x="340" y="388"/>
                        <a:pt x="330" y="411"/>
                      </a:cubicBezTo>
                      <a:cubicBezTo>
                        <a:pt x="323" y="431"/>
                        <a:pt x="324" y="449"/>
                        <a:pt x="337" y="466"/>
                      </a:cubicBezTo>
                      <a:cubicBezTo>
                        <a:pt x="351" y="486"/>
                        <a:pt x="368" y="504"/>
                        <a:pt x="381" y="528"/>
                      </a:cubicBezTo>
                      <a:cubicBezTo>
                        <a:pt x="403" y="500"/>
                        <a:pt x="424" y="475"/>
                        <a:pt x="446" y="448"/>
                      </a:cubicBezTo>
                      <a:cubicBezTo>
                        <a:pt x="448" y="459"/>
                        <a:pt x="443" y="464"/>
                        <a:pt x="440" y="470"/>
                      </a:cubicBezTo>
                      <a:cubicBezTo>
                        <a:pt x="423" y="501"/>
                        <a:pt x="404" y="531"/>
                        <a:pt x="389" y="563"/>
                      </a:cubicBezTo>
                      <a:cubicBezTo>
                        <a:pt x="370" y="602"/>
                        <a:pt x="378" y="622"/>
                        <a:pt x="417" y="642"/>
                      </a:cubicBezTo>
                      <a:cubicBezTo>
                        <a:pt x="425" y="645"/>
                        <a:pt x="433" y="648"/>
                        <a:pt x="442" y="650"/>
                      </a:cubicBezTo>
                      <a:cubicBezTo>
                        <a:pt x="470" y="657"/>
                        <a:pt x="495" y="646"/>
                        <a:pt x="519" y="631"/>
                      </a:cubicBezTo>
                      <a:cubicBezTo>
                        <a:pt x="553" y="610"/>
                        <a:pt x="587" y="588"/>
                        <a:pt x="628" y="584"/>
                      </a:cubicBezTo>
                      <a:cubicBezTo>
                        <a:pt x="642" y="583"/>
                        <a:pt x="648" y="577"/>
                        <a:pt x="652" y="565"/>
                      </a:cubicBezTo>
                      <a:cubicBezTo>
                        <a:pt x="662" y="535"/>
                        <a:pt x="662" y="504"/>
                        <a:pt x="658" y="472"/>
                      </a:cubicBezTo>
                      <a:cubicBezTo>
                        <a:pt x="651" y="423"/>
                        <a:pt x="644" y="373"/>
                        <a:pt x="648" y="323"/>
                      </a:cubicBezTo>
                      <a:cubicBezTo>
                        <a:pt x="649" y="311"/>
                        <a:pt x="648" y="298"/>
                        <a:pt x="660" y="286"/>
                      </a:cubicBezTo>
                      <a:cubicBezTo>
                        <a:pt x="663" y="338"/>
                        <a:pt x="668" y="386"/>
                        <a:pt x="680" y="433"/>
                      </a:cubicBezTo>
                      <a:cubicBezTo>
                        <a:pt x="693" y="487"/>
                        <a:pt x="691" y="539"/>
                        <a:pt x="673" y="591"/>
                      </a:cubicBezTo>
                      <a:cubicBezTo>
                        <a:pt x="669" y="602"/>
                        <a:pt x="664" y="607"/>
                        <a:pt x="652" y="608"/>
                      </a:cubicBezTo>
                      <a:cubicBezTo>
                        <a:pt x="626" y="609"/>
                        <a:pt x="601" y="618"/>
                        <a:pt x="578" y="630"/>
                      </a:cubicBezTo>
                      <a:cubicBezTo>
                        <a:pt x="554" y="642"/>
                        <a:pt x="529" y="654"/>
                        <a:pt x="505" y="667"/>
                      </a:cubicBezTo>
                      <a:cubicBezTo>
                        <a:pt x="462" y="688"/>
                        <a:pt x="421" y="685"/>
                        <a:pt x="385" y="652"/>
                      </a:cubicBezTo>
                      <a:cubicBezTo>
                        <a:pt x="377" y="646"/>
                        <a:pt x="370" y="639"/>
                        <a:pt x="362" y="633"/>
                      </a:cubicBezTo>
                      <a:cubicBezTo>
                        <a:pt x="347" y="623"/>
                        <a:pt x="342" y="610"/>
                        <a:pt x="350" y="594"/>
                      </a:cubicBezTo>
                      <a:cubicBezTo>
                        <a:pt x="369" y="557"/>
                        <a:pt x="352" y="529"/>
                        <a:pt x="327" y="503"/>
                      </a:cubicBezTo>
                      <a:cubicBezTo>
                        <a:pt x="326" y="503"/>
                        <a:pt x="326" y="502"/>
                        <a:pt x="325" y="502"/>
                      </a:cubicBezTo>
                      <a:cubicBezTo>
                        <a:pt x="291" y="467"/>
                        <a:pt x="287" y="431"/>
                        <a:pt x="311" y="389"/>
                      </a:cubicBezTo>
                      <a:cubicBezTo>
                        <a:pt x="341" y="339"/>
                        <a:pt x="373" y="289"/>
                        <a:pt x="414" y="247"/>
                      </a:cubicBezTo>
                      <a:cubicBezTo>
                        <a:pt x="414" y="246"/>
                        <a:pt x="414" y="244"/>
                        <a:pt x="413" y="243"/>
                      </a:cubicBezTo>
                      <a:cubicBezTo>
                        <a:pt x="412" y="243"/>
                        <a:pt x="412" y="244"/>
                        <a:pt x="411" y="244"/>
                      </a:cubicBezTo>
                      <a:cubicBezTo>
                        <a:pt x="382" y="245"/>
                        <a:pt x="355" y="254"/>
                        <a:pt x="329" y="263"/>
                      </a:cubicBezTo>
                      <a:cubicBezTo>
                        <a:pt x="193" y="313"/>
                        <a:pt x="114" y="438"/>
                        <a:pt x="127" y="582"/>
                      </a:cubicBezTo>
                      <a:cubicBezTo>
                        <a:pt x="133" y="649"/>
                        <a:pt x="157" y="712"/>
                        <a:pt x="191" y="768"/>
                      </a:cubicBezTo>
                      <a:cubicBezTo>
                        <a:pt x="214" y="804"/>
                        <a:pt x="214" y="838"/>
                        <a:pt x="203" y="875"/>
                      </a:cubicBezTo>
                      <a:cubicBezTo>
                        <a:pt x="200" y="884"/>
                        <a:pt x="197" y="893"/>
                        <a:pt x="194" y="901"/>
                      </a:cubicBezTo>
                      <a:cubicBezTo>
                        <a:pt x="187" y="919"/>
                        <a:pt x="191" y="929"/>
                        <a:pt x="209" y="936"/>
                      </a:cubicBezTo>
                      <a:cubicBezTo>
                        <a:pt x="242" y="948"/>
                        <a:pt x="276" y="956"/>
                        <a:pt x="310" y="960"/>
                      </a:cubicBezTo>
                      <a:cubicBezTo>
                        <a:pt x="337" y="963"/>
                        <a:pt x="347" y="954"/>
                        <a:pt x="347" y="927"/>
                      </a:cubicBezTo>
                      <a:cubicBezTo>
                        <a:pt x="347" y="917"/>
                        <a:pt x="346" y="908"/>
                        <a:pt x="354" y="900"/>
                      </a:cubicBezTo>
                      <a:cubicBezTo>
                        <a:pt x="376" y="876"/>
                        <a:pt x="382" y="846"/>
                        <a:pt x="382" y="813"/>
                      </a:cubicBezTo>
                      <a:cubicBezTo>
                        <a:pt x="382" y="787"/>
                        <a:pt x="380" y="761"/>
                        <a:pt x="385" y="735"/>
                      </a:cubicBezTo>
                      <a:cubicBezTo>
                        <a:pt x="390" y="747"/>
                        <a:pt x="394" y="758"/>
                        <a:pt x="395" y="769"/>
                      </a:cubicBezTo>
                      <a:cubicBezTo>
                        <a:pt x="397" y="786"/>
                        <a:pt x="406" y="791"/>
                        <a:pt x="422" y="793"/>
                      </a:cubicBezTo>
                      <a:cubicBezTo>
                        <a:pt x="458" y="798"/>
                        <a:pt x="495" y="795"/>
                        <a:pt x="531" y="792"/>
                      </a:cubicBezTo>
                      <a:cubicBezTo>
                        <a:pt x="543" y="790"/>
                        <a:pt x="549" y="785"/>
                        <a:pt x="552" y="774"/>
                      </a:cubicBezTo>
                      <a:cubicBezTo>
                        <a:pt x="555" y="764"/>
                        <a:pt x="559" y="754"/>
                        <a:pt x="563" y="744"/>
                      </a:cubicBezTo>
                      <a:cubicBezTo>
                        <a:pt x="564" y="744"/>
                        <a:pt x="565" y="745"/>
                        <a:pt x="566" y="745"/>
                      </a:cubicBezTo>
                      <a:cubicBezTo>
                        <a:pt x="566" y="773"/>
                        <a:pt x="566" y="800"/>
                        <a:pt x="566" y="829"/>
                      </a:cubicBezTo>
                      <a:cubicBezTo>
                        <a:pt x="558" y="828"/>
                        <a:pt x="556" y="818"/>
                        <a:pt x="550" y="820"/>
                      </a:cubicBezTo>
                      <a:cubicBezTo>
                        <a:pt x="529" y="831"/>
                        <a:pt x="506" y="840"/>
                        <a:pt x="490" y="859"/>
                      </a:cubicBezTo>
                      <a:cubicBezTo>
                        <a:pt x="486" y="864"/>
                        <a:pt x="486" y="871"/>
                        <a:pt x="489" y="878"/>
                      </a:cubicBezTo>
                      <a:cubicBezTo>
                        <a:pt x="502" y="910"/>
                        <a:pt x="518" y="941"/>
                        <a:pt x="545" y="964"/>
                      </a:cubicBezTo>
                      <a:cubicBezTo>
                        <a:pt x="561" y="978"/>
                        <a:pt x="589" y="977"/>
                        <a:pt x="601" y="962"/>
                      </a:cubicBezTo>
                      <a:cubicBezTo>
                        <a:pt x="622" y="935"/>
                        <a:pt x="648" y="914"/>
                        <a:pt x="676" y="896"/>
                      </a:cubicBezTo>
                      <a:cubicBezTo>
                        <a:pt x="720" y="866"/>
                        <a:pt x="746" y="822"/>
                        <a:pt x="767" y="775"/>
                      </a:cubicBezTo>
                      <a:cubicBezTo>
                        <a:pt x="782" y="743"/>
                        <a:pt x="791" y="710"/>
                        <a:pt x="800" y="676"/>
                      </a:cubicBezTo>
                      <a:cubicBezTo>
                        <a:pt x="807" y="645"/>
                        <a:pt x="807" y="646"/>
                        <a:pt x="781" y="630"/>
                      </a:cubicBezTo>
                      <a:cubicBezTo>
                        <a:pt x="764" y="620"/>
                        <a:pt x="747" y="610"/>
                        <a:pt x="741" y="587"/>
                      </a:cubicBezTo>
                      <a:cubicBezTo>
                        <a:pt x="745" y="588"/>
                        <a:pt x="747" y="588"/>
                        <a:pt x="748" y="589"/>
                      </a:cubicBezTo>
                      <a:cubicBezTo>
                        <a:pt x="795" y="616"/>
                        <a:pt x="847" y="635"/>
                        <a:pt x="886" y="675"/>
                      </a:cubicBezTo>
                      <a:cubicBezTo>
                        <a:pt x="889" y="679"/>
                        <a:pt x="893" y="681"/>
                        <a:pt x="897" y="684"/>
                      </a:cubicBezTo>
                      <a:cubicBezTo>
                        <a:pt x="949" y="717"/>
                        <a:pt x="1003" y="695"/>
                        <a:pt x="1015" y="634"/>
                      </a:cubicBezTo>
                      <a:cubicBezTo>
                        <a:pt x="1016" y="629"/>
                        <a:pt x="1020" y="623"/>
                        <a:pt x="1012" y="621"/>
                      </a:cubicBezTo>
                      <a:cubicBezTo>
                        <a:pt x="1004" y="620"/>
                        <a:pt x="1003" y="625"/>
                        <a:pt x="1001" y="630"/>
                      </a:cubicBezTo>
                      <a:cubicBezTo>
                        <a:pt x="984" y="671"/>
                        <a:pt x="957" y="683"/>
                        <a:pt x="917" y="667"/>
                      </a:cubicBezTo>
                      <a:cubicBezTo>
                        <a:pt x="906" y="663"/>
                        <a:pt x="901" y="656"/>
                        <a:pt x="905" y="644"/>
                      </a:cubicBezTo>
                      <a:cubicBezTo>
                        <a:pt x="913" y="617"/>
                        <a:pt x="918" y="589"/>
                        <a:pt x="912" y="557"/>
                      </a:cubicBezTo>
                      <a:cubicBezTo>
                        <a:pt x="921" y="562"/>
                        <a:pt x="928" y="564"/>
                        <a:pt x="934" y="567"/>
                      </a:cubicBezTo>
                      <a:cubicBezTo>
                        <a:pt x="974" y="585"/>
                        <a:pt x="1014" y="597"/>
                        <a:pt x="1057" y="603"/>
                      </a:cubicBezTo>
                      <a:cubicBezTo>
                        <a:pt x="1184" y="620"/>
                        <a:pt x="1265" y="560"/>
                        <a:pt x="1282" y="433"/>
                      </a:cubicBezTo>
                      <a:cubicBezTo>
                        <a:pt x="1291" y="363"/>
                        <a:pt x="1281" y="294"/>
                        <a:pt x="1266" y="226"/>
                      </a:cubicBezTo>
                      <a:cubicBezTo>
                        <a:pt x="1264" y="215"/>
                        <a:pt x="1257" y="204"/>
                        <a:pt x="1248" y="195"/>
                      </a:cubicBezTo>
                      <a:cubicBezTo>
                        <a:pt x="1239" y="187"/>
                        <a:pt x="1229" y="184"/>
                        <a:pt x="1221" y="195"/>
                      </a:cubicBezTo>
                      <a:cubicBezTo>
                        <a:pt x="1201" y="224"/>
                        <a:pt x="1175" y="243"/>
                        <a:pt x="1142" y="254"/>
                      </a:cubicBezTo>
                      <a:cubicBezTo>
                        <a:pt x="1128" y="259"/>
                        <a:pt x="1123" y="269"/>
                        <a:pt x="1127" y="286"/>
                      </a:cubicBezTo>
                      <a:cubicBezTo>
                        <a:pt x="1134" y="320"/>
                        <a:pt x="1133" y="355"/>
                        <a:pt x="1123" y="389"/>
                      </a:cubicBezTo>
                      <a:cubicBezTo>
                        <a:pt x="1119" y="403"/>
                        <a:pt x="1115" y="418"/>
                        <a:pt x="1101" y="428"/>
                      </a:cubicBezTo>
                      <a:cubicBezTo>
                        <a:pt x="1099" y="422"/>
                        <a:pt x="1101" y="418"/>
                        <a:pt x="1102" y="413"/>
                      </a:cubicBezTo>
                      <a:cubicBezTo>
                        <a:pt x="1107" y="390"/>
                        <a:pt x="1112" y="366"/>
                        <a:pt x="1111" y="342"/>
                      </a:cubicBezTo>
                      <a:cubicBezTo>
                        <a:pt x="1111" y="335"/>
                        <a:pt x="1112" y="326"/>
                        <a:pt x="1104" y="323"/>
                      </a:cubicBezTo>
                      <a:cubicBezTo>
                        <a:pt x="1095" y="319"/>
                        <a:pt x="1087" y="325"/>
                        <a:pt x="1081" y="331"/>
                      </a:cubicBezTo>
                      <a:cubicBezTo>
                        <a:pt x="1074" y="340"/>
                        <a:pt x="1071" y="350"/>
                        <a:pt x="1068" y="360"/>
                      </a:cubicBezTo>
                      <a:cubicBezTo>
                        <a:pt x="1063" y="374"/>
                        <a:pt x="1062" y="390"/>
                        <a:pt x="1050" y="402"/>
                      </a:cubicBezTo>
                      <a:cubicBezTo>
                        <a:pt x="1049" y="375"/>
                        <a:pt x="1050" y="348"/>
                        <a:pt x="1060" y="321"/>
                      </a:cubicBezTo>
                      <a:cubicBezTo>
                        <a:pt x="1031" y="328"/>
                        <a:pt x="1032" y="360"/>
                        <a:pt x="1011" y="374"/>
                      </a:cubicBezTo>
                      <a:cubicBezTo>
                        <a:pt x="1020" y="315"/>
                        <a:pt x="1051" y="291"/>
                        <a:pt x="1093" y="300"/>
                      </a:cubicBezTo>
                      <a:cubicBezTo>
                        <a:pt x="1097" y="300"/>
                        <a:pt x="1102" y="302"/>
                        <a:pt x="1103" y="296"/>
                      </a:cubicBezTo>
                      <a:cubicBezTo>
                        <a:pt x="1105" y="290"/>
                        <a:pt x="1099" y="290"/>
                        <a:pt x="1095" y="287"/>
                      </a:cubicBezTo>
                      <a:cubicBezTo>
                        <a:pt x="1089" y="284"/>
                        <a:pt x="1075" y="291"/>
                        <a:pt x="1076" y="276"/>
                      </a:cubicBezTo>
                      <a:cubicBezTo>
                        <a:pt x="1076" y="269"/>
                        <a:pt x="1076" y="262"/>
                        <a:pt x="1066" y="263"/>
                      </a:cubicBezTo>
                      <a:cubicBezTo>
                        <a:pt x="1058" y="263"/>
                        <a:pt x="1055" y="269"/>
                        <a:pt x="1057" y="277"/>
                      </a:cubicBezTo>
                      <a:cubicBezTo>
                        <a:pt x="1058" y="281"/>
                        <a:pt x="1057" y="285"/>
                        <a:pt x="1051" y="285"/>
                      </a:cubicBezTo>
                      <a:cubicBezTo>
                        <a:pt x="1046" y="285"/>
                        <a:pt x="1045" y="281"/>
                        <a:pt x="1044" y="277"/>
                      </a:cubicBezTo>
                      <a:cubicBezTo>
                        <a:pt x="1037" y="252"/>
                        <a:pt x="1053" y="229"/>
                        <a:pt x="1079" y="228"/>
                      </a:cubicBezTo>
                      <a:cubicBezTo>
                        <a:pt x="1086" y="227"/>
                        <a:pt x="1093" y="229"/>
                        <a:pt x="1099" y="229"/>
                      </a:cubicBezTo>
                      <a:close/>
                      <a:moveTo>
                        <a:pt x="117" y="661"/>
                      </a:moveTo>
                      <a:cubicBezTo>
                        <a:pt x="106" y="689"/>
                        <a:pt x="89" y="705"/>
                        <a:pt x="72" y="720"/>
                      </a:cubicBezTo>
                      <a:cubicBezTo>
                        <a:pt x="55" y="736"/>
                        <a:pt x="55" y="752"/>
                        <a:pt x="64" y="770"/>
                      </a:cubicBezTo>
                      <a:cubicBezTo>
                        <a:pt x="78" y="799"/>
                        <a:pt x="100" y="821"/>
                        <a:pt x="129" y="836"/>
                      </a:cubicBezTo>
                      <a:cubicBezTo>
                        <a:pt x="140" y="842"/>
                        <a:pt x="152" y="845"/>
                        <a:pt x="165" y="843"/>
                      </a:cubicBezTo>
                      <a:cubicBezTo>
                        <a:pt x="182" y="841"/>
                        <a:pt x="194" y="823"/>
                        <a:pt x="186" y="809"/>
                      </a:cubicBezTo>
                      <a:cubicBezTo>
                        <a:pt x="160" y="764"/>
                        <a:pt x="136" y="717"/>
                        <a:pt x="117" y="661"/>
                      </a:cubicBezTo>
                      <a:close/>
                      <a:moveTo>
                        <a:pt x="820" y="700"/>
                      </a:moveTo>
                      <a:cubicBezTo>
                        <a:pt x="816" y="706"/>
                        <a:pt x="814" y="708"/>
                        <a:pt x="814" y="710"/>
                      </a:cubicBezTo>
                      <a:cubicBezTo>
                        <a:pt x="797" y="774"/>
                        <a:pt x="773" y="834"/>
                        <a:pt x="725" y="882"/>
                      </a:cubicBezTo>
                      <a:cubicBezTo>
                        <a:pt x="714" y="893"/>
                        <a:pt x="725" y="895"/>
                        <a:pt x="733" y="896"/>
                      </a:cubicBezTo>
                      <a:cubicBezTo>
                        <a:pt x="761" y="899"/>
                        <a:pt x="789" y="898"/>
                        <a:pt x="817" y="897"/>
                      </a:cubicBezTo>
                      <a:cubicBezTo>
                        <a:pt x="844" y="897"/>
                        <a:pt x="856" y="884"/>
                        <a:pt x="848" y="859"/>
                      </a:cubicBezTo>
                      <a:cubicBezTo>
                        <a:pt x="841" y="835"/>
                        <a:pt x="842" y="811"/>
                        <a:pt x="840" y="788"/>
                      </a:cubicBezTo>
                      <a:cubicBezTo>
                        <a:pt x="838" y="759"/>
                        <a:pt x="831" y="732"/>
                        <a:pt x="820" y="700"/>
                      </a:cubicBezTo>
                      <a:close/>
                      <a:moveTo>
                        <a:pt x="83" y="335"/>
                      </a:moveTo>
                      <a:cubicBezTo>
                        <a:pt x="61" y="346"/>
                        <a:pt x="46" y="362"/>
                        <a:pt x="33" y="381"/>
                      </a:cubicBezTo>
                      <a:cubicBezTo>
                        <a:pt x="27" y="391"/>
                        <a:pt x="23" y="404"/>
                        <a:pt x="31" y="413"/>
                      </a:cubicBezTo>
                      <a:cubicBezTo>
                        <a:pt x="41" y="427"/>
                        <a:pt x="45" y="442"/>
                        <a:pt x="52" y="457"/>
                      </a:cubicBezTo>
                      <a:cubicBezTo>
                        <a:pt x="60" y="474"/>
                        <a:pt x="80" y="480"/>
                        <a:pt x="100" y="475"/>
                      </a:cubicBezTo>
                      <a:cubicBezTo>
                        <a:pt x="120" y="469"/>
                        <a:pt x="118" y="453"/>
                        <a:pt x="120" y="437"/>
                      </a:cubicBezTo>
                      <a:cubicBezTo>
                        <a:pt x="107" y="444"/>
                        <a:pt x="98" y="452"/>
                        <a:pt x="86" y="453"/>
                      </a:cubicBezTo>
                      <a:cubicBezTo>
                        <a:pt x="75" y="454"/>
                        <a:pt x="68" y="449"/>
                        <a:pt x="63" y="440"/>
                      </a:cubicBezTo>
                      <a:cubicBezTo>
                        <a:pt x="58" y="432"/>
                        <a:pt x="61" y="427"/>
                        <a:pt x="67" y="421"/>
                      </a:cubicBezTo>
                      <a:cubicBezTo>
                        <a:pt x="75" y="414"/>
                        <a:pt x="77" y="404"/>
                        <a:pt x="76" y="394"/>
                      </a:cubicBezTo>
                      <a:cubicBezTo>
                        <a:pt x="76" y="374"/>
                        <a:pt x="73" y="354"/>
                        <a:pt x="83"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kern="0" dirty="0">
                    <a:solidFill>
                      <a:srgbClr val="000000"/>
                    </a:solidFill>
                  </a:endParaRPr>
                </a:p>
              </p:txBody>
            </p:sp>
            <p:sp>
              <p:nvSpPr>
                <p:cNvPr id="25" name="Freeform 9">
                  <a:extLst>
                    <a:ext uri="{FF2B5EF4-FFF2-40B4-BE49-F238E27FC236}">
                      <a16:creationId xmlns:a16="http://schemas.microsoft.com/office/drawing/2014/main" id="{AE1476F4-78CC-42E6-B234-CD6A15769329}"/>
                    </a:ext>
                  </a:extLst>
                </p:cNvPr>
                <p:cNvSpPr>
                  <a:spLocks/>
                </p:cNvSpPr>
                <p:nvPr/>
              </p:nvSpPr>
              <p:spPr bwMode="auto">
                <a:xfrm>
                  <a:off x="10690515" y="5302125"/>
                  <a:ext cx="97155" cy="65147"/>
                </a:xfrm>
                <a:custGeom>
                  <a:avLst/>
                  <a:gdLst>
                    <a:gd name="T0" fmla="*/ 45 w 145"/>
                    <a:gd name="T1" fmla="*/ 94 h 97"/>
                    <a:gd name="T2" fmla="*/ 60 w 145"/>
                    <a:gd name="T3" fmla="*/ 71 h 97"/>
                    <a:gd name="T4" fmla="*/ 67 w 145"/>
                    <a:gd name="T5" fmla="*/ 56 h 97"/>
                    <a:gd name="T6" fmla="*/ 46 w 145"/>
                    <a:gd name="T7" fmla="*/ 55 h 97"/>
                    <a:gd name="T8" fmla="*/ 33 w 145"/>
                    <a:gd name="T9" fmla="*/ 72 h 97"/>
                    <a:gd name="T10" fmla="*/ 0 w 145"/>
                    <a:gd name="T11" fmla="*/ 67 h 97"/>
                    <a:gd name="T12" fmla="*/ 95 w 145"/>
                    <a:gd name="T13" fmla="*/ 0 h 97"/>
                    <a:gd name="T14" fmla="*/ 111 w 145"/>
                    <a:gd name="T15" fmla="*/ 32 h 97"/>
                    <a:gd name="T16" fmla="*/ 145 w 145"/>
                    <a:gd name="T17" fmla="*/ 42 h 97"/>
                    <a:gd name="T18" fmla="*/ 49 w 145"/>
                    <a:gd name="T19" fmla="*/ 97 h 97"/>
                    <a:gd name="T20" fmla="*/ 45 w 145"/>
                    <a:gd name="T21" fmla="*/ 9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97">
                      <a:moveTo>
                        <a:pt x="45" y="94"/>
                      </a:moveTo>
                      <a:cubicBezTo>
                        <a:pt x="47" y="84"/>
                        <a:pt x="53" y="77"/>
                        <a:pt x="60" y="71"/>
                      </a:cubicBezTo>
                      <a:cubicBezTo>
                        <a:pt x="64" y="67"/>
                        <a:pt x="75" y="65"/>
                        <a:pt x="67" y="56"/>
                      </a:cubicBezTo>
                      <a:cubicBezTo>
                        <a:pt x="61" y="49"/>
                        <a:pt x="52" y="49"/>
                        <a:pt x="46" y="55"/>
                      </a:cubicBezTo>
                      <a:cubicBezTo>
                        <a:pt x="41" y="59"/>
                        <a:pt x="38" y="65"/>
                        <a:pt x="33" y="72"/>
                      </a:cubicBezTo>
                      <a:cubicBezTo>
                        <a:pt x="26" y="47"/>
                        <a:pt x="13" y="60"/>
                        <a:pt x="0" y="67"/>
                      </a:cubicBezTo>
                      <a:cubicBezTo>
                        <a:pt x="18" y="25"/>
                        <a:pt x="49" y="3"/>
                        <a:pt x="95" y="0"/>
                      </a:cubicBezTo>
                      <a:cubicBezTo>
                        <a:pt x="83" y="18"/>
                        <a:pt x="108" y="19"/>
                        <a:pt x="111" y="32"/>
                      </a:cubicBezTo>
                      <a:cubicBezTo>
                        <a:pt x="115" y="57"/>
                        <a:pt x="134" y="29"/>
                        <a:pt x="145" y="42"/>
                      </a:cubicBezTo>
                      <a:cubicBezTo>
                        <a:pt x="110" y="55"/>
                        <a:pt x="75" y="69"/>
                        <a:pt x="49" y="97"/>
                      </a:cubicBezTo>
                      <a:cubicBezTo>
                        <a:pt x="48" y="96"/>
                        <a:pt x="46" y="95"/>
                        <a:pt x="4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kern="0" dirty="0">
                    <a:solidFill>
                      <a:srgbClr val="000000"/>
                    </a:solidFill>
                  </a:endParaRPr>
                </a:p>
              </p:txBody>
            </p:sp>
          </p:grpSp>
        </p:grpSp>
        <p:sp>
          <p:nvSpPr>
            <p:cNvPr id="13" name="Text Placeholder 2">
              <a:extLst>
                <a:ext uri="{FF2B5EF4-FFF2-40B4-BE49-F238E27FC236}">
                  <a16:creationId xmlns:a16="http://schemas.microsoft.com/office/drawing/2014/main" id="{A83BEEE8-1FCD-4B5E-8E77-7F0C1A0D44EC}"/>
                </a:ext>
              </a:extLst>
            </p:cNvPr>
            <p:cNvSpPr txBox="1">
              <a:spLocks/>
            </p:cNvSpPr>
            <p:nvPr/>
          </p:nvSpPr>
          <p:spPr>
            <a:xfrm>
              <a:off x="14241" y="5577095"/>
              <a:ext cx="2336316" cy="683732"/>
            </a:xfrm>
            <a:prstGeom prst="rect">
              <a:avLst/>
            </a:prstGeom>
          </p:spPr>
          <p:txBody>
            <a:bodyPr lIns="457200" tIns="0"/>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GB" sz="1600">
                  <a:solidFill>
                    <a:srgbClr val="C00000"/>
                  </a:solidFill>
                </a:rPr>
                <a:t>Unstructured</a:t>
              </a:r>
            </a:p>
            <a:p>
              <a:pPr>
                <a:spcBef>
                  <a:spcPts val="0"/>
                </a:spcBef>
              </a:pPr>
              <a:r>
                <a:rPr lang="en-GB" sz="1600">
                  <a:solidFill>
                    <a:srgbClr val="C00000"/>
                  </a:solidFill>
                </a:rPr>
                <a:t>Semi-structured</a:t>
              </a:r>
            </a:p>
            <a:p>
              <a:pPr>
                <a:spcBef>
                  <a:spcPts val="0"/>
                </a:spcBef>
              </a:pPr>
              <a:r>
                <a:rPr lang="en-GB" sz="1600">
                  <a:solidFill>
                    <a:srgbClr val="C00000"/>
                  </a:solidFill>
                </a:rPr>
                <a:t>Structured</a:t>
              </a:r>
              <a:endParaRPr lang="en-GB" sz="1600" dirty="0">
                <a:solidFill>
                  <a:srgbClr val="C00000"/>
                </a:solidFill>
              </a:endParaRPr>
            </a:p>
          </p:txBody>
        </p:sp>
      </p:grpSp>
      <p:sp>
        <p:nvSpPr>
          <p:cNvPr id="77" name="Text Placeholder 3">
            <a:extLst>
              <a:ext uri="{FF2B5EF4-FFF2-40B4-BE49-F238E27FC236}">
                <a16:creationId xmlns:a16="http://schemas.microsoft.com/office/drawing/2014/main" id="{838747AC-0E18-4EB5-A0E2-7FD06E5EE798}"/>
              </a:ext>
            </a:extLst>
          </p:cNvPr>
          <p:cNvSpPr txBox="1">
            <a:spLocks/>
          </p:cNvSpPr>
          <p:nvPr/>
        </p:nvSpPr>
        <p:spPr>
          <a:xfrm>
            <a:off x="674935" y="1353336"/>
            <a:ext cx="7892160" cy="623248"/>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900"/>
              </a:spcAft>
            </a:pPr>
            <a:r>
              <a:rPr lang="en-US" sz="1600" dirty="0">
                <a:solidFill>
                  <a:schemeClr val="accent2"/>
                </a:solidFill>
                <a:latin typeface="+mj-lt"/>
              </a:rPr>
              <a:t>A highly scalable, distributed, parallel file system in the cloud </a:t>
            </a:r>
            <a:br>
              <a:rPr lang="en-US" sz="1600" dirty="0">
                <a:solidFill>
                  <a:schemeClr val="accent2"/>
                </a:solidFill>
                <a:latin typeface="+mj-lt"/>
              </a:rPr>
            </a:br>
            <a:r>
              <a:rPr lang="en-US" sz="1600" dirty="0">
                <a:solidFill>
                  <a:schemeClr val="accent2"/>
                </a:solidFill>
                <a:latin typeface="+mj-lt"/>
              </a:rPr>
              <a:t>specifically designed to work with multiple analytic frameworks</a:t>
            </a:r>
            <a:endParaRPr lang="en-US" sz="1600" dirty="0">
              <a:latin typeface="+mj-lt"/>
            </a:endParaRPr>
          </a:p>
        </p:txBody>
      </p:sp>
      <p:sp>
        <p:nvSpPr>
          <p:cNvPr id="78" name="Text Placeholder 2">
            <a:extLst>
              <a:ext uri="{FF2B5EF4-FFF2-40B4-BE49-F238E27FC236}">
                <a16:creationId xmlns:a16="http://schemas.microsoft.com/office/drawing/2014/main" id="{1B4A16F5-2FB7-470C-8BC5-179FB0500FB5}"/>
              </a:ext>
            </a:extLst>
          </p:cNvPr>
          <p:cNvSpPr txBox="1">
            <a:spLocks/>
          </p:cNvSpPr>
          <p:nvPr/>
        </p:nvSpPr>
        <p:spPr>
          <a:xfrm>
            <a:off x="5785691" y="5513442"/>
            <a:ext cx="3377918" cy="924739"/>
          </a:xfrm>
          <a:prstGeom prst="rect">
            <a:avLst/>
          </a:prstGeom>
        </p:spPr>
        <p:txBody>
          <a:bodyPr lIns="457200" tIns="0"/>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GB" sz="1400" dirty="0">
                <a:solidFill>
                  <a:srgbClr val="C00000"/>
                </a:solidFill>
              </a:rPr>
              <a:t>Unlimited account size TB, PB</a:t>
            </a:r>
          </a:p>
          <a:p>
            <a:pPr>
              <a:spcBef>
                <a:spcPts val="0"/>
              </a:spcBef>
            </a:pPr>
            <a:r>
              <a:rPr lang="en-GB" sz="1400" dirty="0">
                <a:solidFill>
                  <a:srgbClr val="C00000"/>
                </a:solidFill>
              </a:rPr>
              <a:t>Individual files size from gigabytes to petabytes</a:t>
            </a:r>
          </a:p>
          <a:p>
            <a:pPr>
              <a:spcBef>
                <a:spcPts val="0"/>
              </a:spcBef>
            </a:pPr>
            <a:r>
              <a:rPr lang="en-GB" sz="1400" dirty="0">
                <a:solidFill>
                  <a:srgbClr val="C00000"/>
                </a:solidFill>
              </a:rPr>
              <a:t>No limits to scale</a:t>
            </a:r>
          </a:p>
          <a:p>
            <a:pPr>
              <a:spcBef>
                <a:spcPts val="0"/>
              </a:spcBef>
            </a:pPr>
            <a:endParaRPr lang="en-GB" sz="1600" dirty="0">
              <a:solidFill>
                <a:srgbClr val="C00000"/>
              </a:solidFill>
            </a:endParaRPr>
          </a:p>
        </p:txBody>
      </p:sp>
    </p:spTree>
    <p:extLst>
      <p:ext uri="{BB962C8B-B14F-4D97-AF65-F5344CB8AC3E}">
        <p14:creationId xmlns:p14="http://schemas.microsoft.com/office/powerpoint/2010/main" val="1428606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74248" y="140481"/>
            <a:ext cx="8067824" cy="753512"/>
          </a:xfrm>
        </p:spPr>
        <p:txBody>
          <a:bodyPr/>
          <a:lstStyle/>
          <a:p>
            <a:r>
              <a:rPr lang="en-US" sz="3200" dirty="0">
                <a:solidFill>
                  <a:schemeClr val="tx1"/>
                </a:solidFill>
              </a:rPr>
              <a:t>Azure HDInsight – What is it?</a:t>
            </a:r>
          </a:p>
        </p:txBody>
      </p:sp>
      <p:sp>
        <p:nvSpPr>
          <p:cNvPr id="4" name="TextBox 3"/>
          <p:cNvSpPr txBox="1"/>
          <p:nvPr/>
        </p:nvSpPr>
        <p:spPr>
          <a:xfrm>
            <a:off x="413196" y="1373542"/>
            <a:ext cx="8387334" cy="397764"/>
          </a:xfrm>
          <a:prstGeom prst="rect">
            <a:avLst/>
          </a:prstGeom>
          <a:solidFill>
            <a:schemeClr val="accent2"/>
          </a:solidFill>
        </p:spPr>
        <p:txBody>
          <a:bodyPr wrap="none" lIns="137160" tIns="109728" rIns="137160" bIns="109728" rtlCol="0">
            <a:noAutofit/>
          </a:bodyPr>
          <a:lstStyle/>
          <a:p>
            <a:pPr algn="ctr">
              <a:lnSpc>
                <a:spcPct val="90000"/>
              </a:lnSpc>
              <a:spcAft>
                <a:spcPts val="450"/>
              </a:spcAft>
            </a:pPr>
            <a:r>
              <a:rPr lang="en-US" sz="1500" dirty="0">
                <a:solidFill>
                  <a:schemeClr val="bg1"/>
                </a:solidFill>
                <a:latin typeface="Segoe UI Semibold" panose="020B0702040204020203" pitchFamily="34" charset="0"/>
                <a:cs typeface="Segoe UI Semibold" panose="020B0702040204020203" pitchFamily="34" charset="0"/>
              </a:rPr>
              <a:t>A standard Apache Hadoop distribution offered as a managed service on Microsoft Azure</a:t>
            </a:r>
          </a:p>
        </p:txBody>
      </p:sp>
      <p:sp>
        <p:nvSpPr>
          <p:cNvPr id="5" name="TextBox 4"/>
          <p:cNvSpPr txBox="1"/>
          <p:nvPr/>
        </p:nvSpPr>
        <p:spPr>
          <a:xfrm>
            <a:off x="201928" y="2132856"/>
            <a:ext cx="5135875" cy="3816423"/>
          </a:xfrm>
          <a:prstGeom prst="rect">
            <a:avLst/>
          </a:prstGeom>
          <a:noFill/>
        </p:spPr>
        <p:txBody>
          <a:bodyPr wrap="square" lIns="137160" tIns="109728" rIns="137160" bIns="109728" rtlCol="0">
            <a:noAutofit/>
          </a:bodyPr>
          <a:lstStyle/>
          <a:p>
            <a:pPr marL="285750" indent="-285750">
              <a:lnSpc>
                <a:spcPts val="1950"/>
              </a:lnSpc>
              <a:spcBef>
                <a:spcPts val="225"/>
              </a:spcBef>
              <a:spcAft>
                <a:spcPts val="225"/>
              </a:spcAft>
              <a:buClr>
                <a:schemeClr val="tx1"/>
              </a:buClr>
              <a:buSzPct val="75000"/>
              <a:buFont typeface="Arial" panose="020B0604020202020204" pitchFamily="34" charset="0"/>
              <a:buChar char="•"/>
            </a:pPr>
            <a:r>
              <a:rPr lang="en-US" dirty="0">
                <a:latin typeface="+mj-lt"/>
              </a:rPr>
              <a:t>Based on Hortonworks Data Platform (HDP)</a:t>
            </a:r>
          </a:p>
          <a:p>
            <a:pPr marL="285750" indent="-285750">
              <a:lnSpc>
                <a:spcPts val="1950"/>
              </a:lnSpc>
              <a:spcBef>
                <a:spcPts val="225"/>
              </a:spcBef>
              <a:spcAft>
                <a:spcPts val="225"/>
              </a:spcAft>
              <a:buClr>
                <a:schemeClr val="tx1"/>
              </a:buClr>
              <a:buSzPct val="75000"/>
              <a:buFont typeface="Arial" panose="020B0604020202020204" pitchFamily="34" charset="0"/>
              <a:buChar char="•"/>
            </a:pPr>
            <a:r>
              <a:rPr lang="en-US" dirty="0">
                <a:latin typeface="+mj-lt"/>
              </a:rPr>
              <a:t>Provisioned as clusters on Azure that can run on Windows or Linux servers</a:t>
            </a:r>
          </a:p>
          <a:p>
            <a:pPr marL="285750" indent="-285750">
              <a:lnSpc>
                <a:spcPts val="1950"/>
              </a:lnSpc>
              <a:spcBef>
                <a:spcPts val="225"/>
              </a:spcBef>
              <a:spcAft>
                <a:spcPts val="225"/>
              </a:spcAft>
              <a:buClr>
                <a:schemeClr val="tx1"/>
              </a:buClr>
              <a:buSzPct val="75000"/>
              <a:buFont typeface="Arial" panose="020B0604020202020204" pitchFamily="34" charset="0"/>
              <a:buChar char="•"/>
            </a:pPr>
            <a:r>
              <a:rPr lang="en-US" dirty="0">
                <a:latin typeface="+mj-lt"/>
              </a:rPr>
              <a:t>Offers capacity-on-demand, pay-as-you-go pricing model</a:t>
            </a:r>
          </a:p>
          <a:p>
            <a:pPr marL="285750" indent="-285750">
              <a:lnSpc>
                <a:spcPts val="1950"/>
              </a:lnSpc>
              <a:spcBef>
                <a:spcPts val="225"/>
              </a:spcBef>
              <a:buClr>
                <a:schemeClr val="tx1"/>
              </a:buClr>
              <a:buSzPct val="75000"/>
              <a:buFont typeface="Arial" panose="020B0604020202020204" pitchFamily="34" charset="0"/>
              <a:buChar char="•"/>
            </a:pPr>
            <a:r>
              <a:rPr lang="en-US" dirty="0">
                <a:latin typeface="+mj-lt"/>
              </a:rPr>
              <a:t>Integrates with:</a:t>
            </a:r>
          </a:p>
          <a:p>
            <a:pPr marL="508635" lvl="1" indent="-285750">
              <a:lnSpc>
                <a:spcPts val="1875"/>
              </a:lnSpc>
              <a:spcBef>
                <a:spcPts val="225"/>
              </a:spcBef>
              <a:buClr>
                <a:schemeClr val="tx1"/>
              </a:buClr>
              <a:buSzPct val="75000"/>
              <a:buFont typeface="Arial" panose="020B0604020202020204" pitchFamily="34" charset="0"/>
              <a:buChar char="•"/>
            </a:pPr>
            <a:r>
              <a:rPr lang="en-US" sz="1600" dirty="0">
                <a:latin typeface="+mj-lt"/>
              </a:rPr>
              <a:t>Azure Blob Storage and Azure Data Lake Store for Hadoop File System (HDFS) </a:t>
            </a:r>
          </a:p>
          <a:p>
            <a:pPr marL="508635" lvl="1" indent="-285750">
              <a:lnSpc>
                <a:spcPts val="1875"/>
              </a:lnSpc>
              <a:spcBef>
                <a:spcPts val="225"/>
              </a:spcBef>
              <a:buClr>
                <a:schemeClr val="tx1"/>
              </a:buClr>
              <a:buSzPct val="75000"/>
              <a:buFont typeface="Arial" panose="020B0604020202020204" pitchFamily="34" charset="0"/>
              <a:buChar char="•"/>
            </a:pPr>
            <a:r>
              <a:rPr lang="en-US" sz="1600" dirty="0">
                <a:latin typeface="+mj-lt"/>
              </a:rPr>
              <a:t>Azure Portal for management and administration</a:t>
            </a:r>
          </a:p>
          <a:p>
            <a:pPr marL="508635" lvl="1" indent="-285750">
              <a:lnSpc>
                <a:spcPts val="1875"/>
              </a:lnSpc>
              <a:spcBef>
                <a:spcPts val="225"/>
              </a:spcBef>
              <a:buClr>
                <a:schemeClr val="tx1"/>
              </a:buClr>
              <a:buSzPct val="75000"/>
              <a:buFont typeface="Arial" panose="020B0604020202020204" pitchFamily="34" charset="0"/>
              <a:buChar char="•"/>
            </a:pPr>
            <a:r>
              <a:rPr lang="en-US" sz="1600" dirty="0">
                <a:latin typeface="+mj-lt"/>
              </a:rPr>
              <a:t>Visual Studio for application development tooling</a:t>
            </a:r>
          </a:p>
          <a:p>
            <a:pPr marL="285750" indent="-285750">
              <a:lnSpc>
                <a:spcPct val="90000"/>
              </a:lnSpc>
              <a:spcAft>
                <a:spcPts val="450"/>
              </a:spcAft>
              <a:buClr>
                <a:schemeClr val="tx1"/>
              </a:buClr>
              <a:buSzPct val="75000"/>
              <a:buFont typeface="Arial" panose="020B0604020202020204" pitchFamily="34" charset="0"/>
              <a:buChar char="•"/>
            </a:pPr>
            <a:endParaRPr lang="en-US" sz="1600" dirty="0">
              <a:latin typeface="+mj-lt"/>
            </a:endParaRPr>
          </a:p>
        </p:txBody>
      </p:sp>
      <p:sp>
        <p:nvSpPr>
          <p:cNvPr id="21" name="TextBox 20"/>
          <p:cNvSpPr txBox="1"/>
          <p:nvPr/>
        </p:nvSpPr>
        <p:spPr>
          <a:xfrm flipH="1">
            <a:off x="5714217" y="5308456"/>
            <a:ext cx="3019506" cy="480059"/>
          </a:xfrm>
          <a:prstGeom prst="rect">
            <a:avLst/>
          </a:prstGeom>
          <a:noFill/>
        </p:spPr>
        <p:txBody>
          <a:bodyPr wrap="square" lIns="137160" tIns="68580" rIns="137160" bIns="68580" rtlCol="0">
            <a:noAutofit/>
          </a:bodyPr>
          <a:lstStyle/>
          <a:p>
            <a:pPr>
              <a:lnSpc>
                <a:spcPct val="90000"/>
              </a:lnSpc>
              <a:spcAft>
                <a:spcPts val="450"/>
              </a:spcAft>
            </a:pPr>
            <a:r>
              <a:rPr lang="en-US" sz="1350" dirty="0">
                <a:latin typeface="+mj-lt"/>
              </a:rPr>
              <a:t>In addition to the core, HDInsight supports the Hadoop ecosystem</a:t>
            </a:r>
          </a:p>
        </p:txBody>
      </p:sp>
      <p:grpSp>
        <p:nvGrpSpPr>
          <p:cNvPr id="3" name="Group 2"/>
          <p:cNvGrpSpPr/>
          <p:nvPr/>
        </p:nvGrpSpPr>
        <p:grpSpPr>
          <a:xfrm>
            <a:off x="5538449" y="2244470"/>
            <a:ext cx="3402731" cy="2778775"/>
            <a:chOff x="7385787" y="2749022"/>
            <a:chExt cx="4536975" cy="3705033"/>
          </a:xfrm>
        </p:grpSpPr>
        <p:pic>
          <p:nvPicPr>
            <p:cNvPr id="6" name="Picture 2" descr="https://svn.apache.org/repos/asf/tez/site/images/ApacheTez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1031" y="2872267"/>
              <a:ext cx="885810" cy="88581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a:spLocks/>
            </p:cNvSpPr>
            <p:nvPr/>
          </p:nvSpPr>
          <p:spPr bwMode="auto">
            <a:xfrm>
              <a:off x="7950111" y="2899242"/>
              <a:ext cx="670559" cy="540058"/>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noFill/>
            <a:ln w="3175">
              <a:noFill/>
            </a:ln>
          </p:spPr>
          <p:txBody>
            <a:bodyPr vert="horz" wrap="square" lIns="67232" tIns="33616" rIns="67232" bIns="33616" numCol="1" anchor="t" anchorCtr="0" compatLnSpc="1">
              <a:prstTxWarp prst="textNoShape">
                <a:avLst/>
              </a:prstTxWarp>
              <a:noAutofit/>
            </a:bodyPr>
            <a:lstStyle/>
            <a:p>
              <a:pPr defTabSz="685775"/>
              <a:endParaRPr lang="en-IN" sz="1324" dirty="0">
                <a:solidFill>
                  <a:srgbClr val="505050"/>
                </a:solidFill>
              </a:endParaRPr>
            </a:p>
          </p:txBody>
        </p:sp>
        <p:grpSp>
          <p:nvGrpSpPr>
            <p:cNvPr id="12" name="Group 11"/>
            <p:cNvGrpSpPr/>
            <p:nvPr/>
          </p:nvGrpSpPr>
          <p:grpSpPr>
            <a:xfrm>
              <a:off x="9143600" y="4103715"/>
              <a:ext cx="1085345" cy="1085344"/>
              <a:chOff x="8618618" y="4718304"/>
              <a:chExt cx="1085345" cy="1085344"/>
            </a:xfrm>
          </p:grpSpPr>
          <p:sp>
            <p:nvSpPr>
              <p:cNvPr id="9" name="Oval 8"/>
              <p:cNvSpPr/>
              <p:nvPr/>
            </p:nvSpPr>
            <p:spPr bwMode="auto">
              <a:xfrm>
                <a:off x="8618618" y="4718304"/>
                <a:ext cx="1085345" cy="108534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3616" rIns="0" bIns="0" numCol="1" spcCol="0" rtlCol="0" fromWordArt="0" anchor="t" anchorCtr="0" forceAA="0" compatLnSpc="1">
                <a:prstTxWarp prst="textNoShape">
                  <a:avLst/>
                </a:prstTxWarp>
                <a:noAutofit/>
              </a:bodyPr>
              <a:lstStyle/>
              <a:p>
                <a:pPr algn="ctr" defTabSz="685577" fontAlgn="base">
                  <a:spcBef>
                    <a:spcPct val="0"/>
                  </a:spcBef>
                  <a:spcAft>
                    <a:spcPct val="0"/>
                  </a:spcAft>
                </a:pPr>
                <a:r>
                  <a:rPr lang="en-IN" sz="882" dirty="0">
                    <a:solidFill>
                      <a:srgbClr val="FFFFFF"/>
                    </a:solidFill>
                    <a:latin typeface="Segoe UI Semibold" panose="020B0702040204020203" pitchFamily="34" charset="0"/>
                    <a:ea typeface="Segoe UI" pitchFamily="34" charset="0"/>
                    <a:cs typeface="Segoe UI Semibold" panose="020B0702040204020203" pitchFamily="34" charset="0"/>
                  </a:rPr>
                  <a:t>Hive</a:t>
                </a:r>
              </a:p>
            </p:txBody>
          </p:sp>
          <p:sp>
            <p:nvSpPr>
              <p:cNvPr id="10" name="Freeform 9"/>
              <p:cNvSpPr>
                <a:spLocks/>
              </p:cNvSpPr>
              <p:nvPr/>
            </p:nvSpPr>
            <p:spPr bwMode="auto">
              <a:xfrm>
                <a:off x="8967355" y="5403212"/>
                <a:ext cx="328975" cy="33685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chemeClr val="bg1"/>
              </a:solidFill>
              <a:ln w="3175" cap="flat">
                <a:noFill/>
                <a:prstDash val="solid"/>
                <a:miter lim="800000"/>
                <a:headEnd/>
                <a:tailEnd/>
              </a:ln>
            </p:spPr>
            <p:txBody>
              <a:bodyPr vert="horz" wrap="square" lIns="67232" tIns="33616" rIns="67232" bIns="33616" numCol="1" anchor="t" anchorCtr="0" compatLnSpc="1">
                <a:prstTxWarp prst="textNoShape">
                  <a:avLst/>
                </a:prstTxWarp>
                <a:noAutofit/>
              </a:bodyPr>
              <a:lstStyle/>
              <a:p>
                <a:pPr defTabSz="685775"/>
                <a:endParaRPr lang="en-IN" sz="1324" dirty="0">
                  <a:solidFill>
                    <a:srgbClr val="505050"/>
                  </a:solidFill>
                </a:endParaRPr>
              </a:p>
            </p:txBody>
          </p:sp>
          <p:sp>
            <p:nvSpPr>
              <p:cNvPr id="11" name="Freeform 10"/>
              <p:cNvSpPr>
                <a:spLocks/>
              </p:cNvSpPr>
              <p:nvPr/>
            </p:nvSpPr>
            <p:spPr bwMode="auto">
              <a:xfrm>
                <a:off x="8766049" y="5124616"/>
                <a:ext cx="603726" cy="434894"/>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chemeClr val="bg1"/>
              </a:solidFill>
              <a:ln w="3175">
                <a:noFill/>
              </a:ln>
            </p:spPr>
            <p:txBody>
              <a:bodyPr vert="horz" wrap="square" lIns="67232" tIns="33616" rIns="67232" bIns="33616" numCol="1" anchor="t" anchorCtr="0" compatLnSpc="1">
                <a:prstTxWarp prst="textNoShape">
                  <a:avLst/>
                </a:prstTxWarp>
                <a:noAutofit/>
              </a:bodyPr>
              <a:lstStyle/>
              <a:p>
                <a:pPr defTabSz="685775"/>
                <a:endParaRPr lang="en-IN" sz="1324" dirty="0">
                  <a:solidFill>
                    <a:srgbClr val="505050"/>
                  </a:solidFill>
                </a:endParaRPr>
              </a:p>
            </p:txBody>
          </p:sp>
        </p:grpSp>
        <p:pic>
          <p:nvPicPr>
            <p:cNvPr id="19" name="Picture 4" descr="http://www.thebhwgroup.com/blog/wp-content/uploads/2014/10/pi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57514" y="4163717"/>
              <a:ext cx="647979" cy="9744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stretch>
              <a:fillRect/>
            </a:stretch>
          </p:blipFill>
          <p:spPr>
            <a:xfrm>
              <a:off x="7385787" y="4102809"/>
              <a:ext cx="1128491" cy="1035313"/>
            </a:xfrm>
            <a:prstGeom prst="rect">
              <a:avLst/>
            </a:prstGeom>
            <a:solidFill>
              <a:schemeClr val="accent3"/>
            </a:solidFill>
          </p:spPr>
        </p:pic>
        <p:pic>
          <p:nvPicPr>
            <p:cNvPr id="27650" name="Picture 2" descr="https://zeppelin.incubator.apache.org/assets/themes/zeppelin/img/spark_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83903" y="2987725"/>
              <a:ext cx="1025398" cy="102539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www.mapr.com/sites/default/files/squoop-ima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6520" y="5453772"/>
              <a:ext cx="1796566" cy="598856"/>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s://cwiki.apache.org/confluence/download/attachments/30737784/oozie_282x1178.png?version=1&amp;modificationDate=1349284899000&amp;api=v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62502" y="5529188"/>
              <a:ext cx="1871537" cy="448025"/>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Apache HBas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41851" y="3316328"/>
              <a:ext cx="1468114" cy="374838"/>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p:cNvSpPr/>
            <p:nvPr/>
          </p:nvSpPr>
          <p:spPr bwMode="auto">
            <a:xfrm>
              <a:off x="8165732" y="3161770"/>
              <a:ext cx="3032617" cy="2969233"/>
            </a:xfrm>
            <a:prstGeom prst="ellipse">
              <a:avLst/>
            </a:prstGeom>
            <a:noFill/>
            <a:ln>
              <a:solidFill>
                <a:schemeClr val="bg1">
                  <a:lumMod val="9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500" b="1" dirty="0">
                <a:solidFill>
                  <a:schemeClr val="bg1"/>
                </a:solidFill>
                <a:latin typeface="+mj-lt"/>
                <a:ea typeface="Segoe UI" pitchFamily="34" charset="0"/>
                <a:cs typeface="Segoe UI" pitchFamily="34" charset="0"/>
              </a:endParaRPr>
            </a:p>
          </p:txBody>
        </p:sp>
        <p:sp>
          <p:nvSpPr>
            <p:cNvPr id="2" name="Rectangle 1"/>
            <p:cNvSpPr/>
            <p:nvPr/>
          </p:nvSpPr>
          <p:spPr bwMode="auto">
            <a:xfrm>
              <a:off x="7505700" y="2749022"/>
              <a:ext cx="4417062" cy="3705033"/>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Footer Placeholder 12">
            <a:extLst>
              <a:ext uri="{FF2B5EF4-FFF2-40B4-BE49-F238E27FC236}">
                <a16:creationId xmlns:a16="http://schemas.microsoft.com/office/drawing/2014/main" id="{903BC960-E4B0-4C32-9686-BACFCF47E515}"/>
              </a:ext>
            </a:extLst>
          </p:cNvPr>
          <p:cNvSpPr>
            <a:spLocks noGrp="1"/>
          </p:cNvSpPr>
          <p:nvPr>
            <p:ph type="ftr" sz="quarter" idx="11"/>
          </p:nvPr>
        </p:nvSpPr>
        <p:spPr/>
        <p:txBody>
          <a:bodyPr/>
          <a:lstStyle/>
          <a:p>
            <a:pPr defTabSz="685644"/>
            <a:r>
              <a:rPr lang="en-US">
                <a:solidFill>
                  <a:srgbClr val="505050"/>
                </a:solidFill>
              </a:rPr>
              <a:t>Cloud and Big Data</a:t>
            </a:r>
            <a:endParaRPr lang="en-US" dirty="0">
              <a:solidFill>
                <a:srgbClr val="505050"/>
              </a:solidFill>
            </a:endParaRPr>
          </a:p>
        </p:txBody>
      </p:sp>
      <p:sp>
        <p:nvSpPr>
          <p:cNvPr id="14" name="Slide Number Placeholder 13">
            <a:extLst>
              <a:ext uri="{FF2B5EF4-FFF2-40B4-BE49-F238E27FC236}">
                <a16:creationId xmlns:a16="http://schemas.microsoft.com/office/drawing/2014/main" id="{63E2C753-0F19-44CD-B470-AD86FB2BEA33}"/>
              </a:ext>
            </a:extLst>
          </p:cNvPr>
          <p:cNvSpPr>
            <a:spLocks noGrp="1"/>
          </p:cNvSpPr>
          <p:nvPr>
            <p:ph type="sldNum" sz="quarter" idx="12"/>
          </p:nvPr>
        </p:nvSpPr>
        <p:spPr/>
        <p:txBody>
          <a:bodyPr/>
          <a:lstStyle/>
          <a:p>
            <a:pPr defTabSz="685644"/>
            <a:fld id="{27258FFF-F925-446B-8502-81C933981705}" type="slidenum">
              <a:rPr lang="en-US" smtClean="0">
                <a:solidFill>
                  <a:srgbClr val="505050"/>
                </a:solidFill>
              </a:rPr>
              <a:pPr defTabSz="685644"/>
              <a:t>41</a:t>
            </a:fld>
            <a:endParaRPr lang="en-US" dirty="0">
              <a:solidFill>
                <a:srgbClr val="505050"/>
              </a:solidFill>
            </a:endParaRPr>
          </a:p>
        </p:txBody>
      </p:sp>
    </p:spTree>
    <p:extLst>
      <p:ext uri="{BB962C8B-B14F-4D97-AF65-F5344CB8AC3E}">
        <p14:creationId xmlns:p14="http://schemas.microsoft.com/office/powerpoint/2010/main" val="137768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46135" y="1375981"/>
            <a:ext cx="1596928" cy="2654506"/>
          </a:xfrm>
          <a:prstGeom prst="rect">
            <a:avLst/>
          </a:prstGeom>
          <a:noFill/>
        </p:spPr>
        <p:txBody>
          <a:bodyPr wrap="square" lIns="68516" tIns="34257" rIns="68516" bIns="34257" rtlCol="0">
            <a:spAutoFit/>
          </a:bodyPr>
          <a:lstStyle/>
          <a:p>
            <a:pPr defTabSz="913703"/>
            <a:r>
              <a:rPr lang="en-US" sz="1400" u="sng" dirty="0">
                <a:solidFill>
                  <a:srgbClr val="292929"/>
                </a:solidFill>
                <a:latin typeface="+mj-lt"/>
              </a:rPr>
              <a:t>Legend</a:t>
            </a:r>
          </a:p>
          <a:p>
            <a:pPr defTabSz="913703"/>
            <a:r>
              <a:rPr lang="en-US" sz="1400" dirty="0">
                <a:solidFill>
                  <a:srgbClr val="C00000"/>
                </a:solidFill>
                <a:latin typeface="+mj-lt"/>
              </a:rPr>
              <a:t>Red = </a:t>
            </a:r>
          </a:p>
          <a:p>
            <a:pPr defTabSz="913703"/>
            <a:r>
              <a:rPr lang="en-US" sz="1400" dirty="0">
                <a:solidFill>
                  <a:srgbClr val="C00000"/>
                </a:solidFill>
                <a:latin typeface="+mj-lt"/>
              </a:rPr>
              <a:t>Core Hadoop</a:t>
            </a:r>
          </a:p>
          <a:p>
            <a:pPr defTabSz="913703"/>
            <a:r>
              <a:rPr lang="en-US" sz="1400" dirty="0">
                <a:solidFill>
                  <a:srgbClr val="0071BC"/>
                </a:solidFill>
                <a:latin typeface="+mj-lt"/>
              </a:rPr>
              <a:t>Blue = </a:t>
            </a:r>
            <a:br>
              <a:rPr lang="en-US" sz="1400" dirty="0">
                <a:solidFill>
                  <a:srgbClr val="0071BC"/>
                </a:solidFill>
                <a:latin typeface="+mj-lt"/>
              </a:rPr>
            </a:br>
            <a:r>
              <a:rPr lang="en-US" sz="1400" dirty="0">
                <a:solidFill>
                  <a:srgbClr val="0071BC"/>
                </a:solidFill>
                <a:latin typeface="+mj-lt"/>
              </a:rPr>
              <a:t>Data processing</a:t>
            </a:r>
          </a:p>
          <a:p>
            <a:pPr defTabSz="913703"/>
            <a:r>
              <a:rPr lang="en-US" sz="1400" dirty="0">
                <a:solidFill>
                  <a:schemeClr val="bg2">
                    <a:lumMod val="50000"/>
                  </a:schemeClr>
                </a:solidFill>
                <a:latin typeface="+mj-lt"/>
              </a:rPr>
              <a:t>Gray = Microsoft integration points and value adds</a:t>
            </a:r>
          </a:p>
          <a:p>
            <a:pPr defTabSz="913703"/>
            <a:r>
              <a:rPr lang="en-US" sz="1400" dirty="0">
                <a:solidFill>
                  <a:srgbClr val="FF8A00"/>
                </a:solidFill>
                <a:latin typeface="+mj-lt"/>
              </a:rPr>
              <a:t>Orange = </a:t>
            </a:r>
          </a:p>
          <a:p>
            <a:pPr defTabSz="913703"/>
            <a:r>
              <a:rPr lang="en-US" sz="1400" dirty="0">
                <a:solidFill>
                  <a:srgbClr val="FF8A00"/>
                </a:solidFill>
                <a:latin typeface="+mj-lt"/>
              </a:rPr>
              <a:t>Data movement</a:t>
            </a:r>
          </a:p>
          <a:p>
            <a:pPr defTabSz="913703"/>
            <a:r>
              <a:rPr lang="en-US" sz="1400" dirty="0">
                <a:solidFill>
                  <a:srgbClr val="8CC600">
                    <a:lumMod val="75000"/>
                  </a:srgbClr>
                </a:solidFill>
                <a:latin typeface="+mj-lt"/>
              </a:rPr>
              <a:t>Green = Packages</a:t>
            </a:r>
          </a:p>
        </p:txBody>
      </p:sp>
      <p:sp>
        <p:nvSpPr>
          <p:cNvPr id="4" name="Text Placeholder 3"/>
          <p:cNvSpPr>
            <a:spLocks noGrp="1"/>
          </p:cNvSpPr>
          <p:nvPr>
            <p:ph type="body" sz="quarter" idx="13"/>
          </p:nvPr>
        </p:nvSpPr>
        <p:spPr>
          <a:xfrm>
            <a:off x="958927" y="189104"/>
            <a:ext cx="7789537" cy="644859"/>
          </a:xfrm>
        </p:spPr>
        <p:txBody>
          <a:bodyPr/>
          <a:lstStyle/>
          <a:p>
            <a:r>
              <a:rPr lang="en-US" sz="3200" dirty="0">
                <a:solidFill>
                  <a:schemeClr val="tx1"/>
                </a:solidFill>
              </a:rPr>
              <a:t>HDInsight and Hadoop ecosystem (2017)</a:t>
            </a:r>
          </a:p>
        </p:txBody>
      </p:sp>
      <p:grpSp>
        <p:nvGrpSpPr>
          <p:cNvPr id="6" name="Group 5">
            <a:extLst>
              <a:ext uri="{FF2B5EF4-FFF2-40B4-BE49-F238E27FC236}">
                <a16:creationId xmlns:a16="http://schemas.microsoft.com/office/drawing/2014/main" id="{ACFA82EC-0789-46F0-B9D2-ACF82065DB19}"/>
              </a:ext>
            </a:extLst>
          </p:cNvPr>
          <p:cNvGrpSpPr>
            <a:grpSpLocks noChangeAspect="1"/>
          </p:cNvGrpSpPr>
          <p:nvPr/>
        </p:nvGrpSpPr>
        <p:grpSpPr>
          <a:xfrm>
            <a:off x="277632" y="1442674"/>
            <a:ext cx="6638407" cy="3972652"/>
            <a:chOff x="703237" y="1992034"/>
            <a:chExt cx="6381869" cy="3819131"/>
          </a:xfrm>
        </p:grpSpPr>
        <p:sp>
          <p:nvSpPr>
            <p:cNvPr id="32" name="Rectangle 31"/>
            <p:cNvSpPr/>
            <p:nvPr/>
          </p:nvSpPr>
          <p:spPr bwMode="auto">
            <a:xfrm>
              <a:off x="1329840" y="4800713"/>
              <a:ext cx="3885292" cy="36840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913703"/>
              <a:r>
                <a:rPr lang="en-US" sz="1598" dirty="0">
                  <a:solidFill>
                    <a:prstClr val="white"/>
                  </a:solidFill>
                  <a:latin typeface="+mj-lt"/>
                  <a:cs typeface="Segoe UI" pitchFamily="34" charset="0"/>
                </a:rPr>
                <a:t>Distributed storage (HDFS)</a:t>
              </a:r>
              <a:endParaRPr lang="en-US" sz="1598" dirty="0">
                <a:solidFill>
                  <a:prstClr val="white"/>
                </a:solidFill>
                <a:latin typeface="+mj-lt"/>
              </a:endParaRPr>
            </a:p>
          </p:txBody>
        </p:sp>
        <p:sp>
          <p:nvSpPr>
            <p:cNvPr id="31" name="Rectangle 30"/>
            <p:cNvSpPr/>
            <p:nvPr/>
          </p:nvSpPr>
          <p:spPr bwMode="auto">
            <a:xfrm>
              <a:off x="3211711" y="3118289"/>
              <a:ext cx="1107877" cy="56019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598" spc="-29" dirty="0">
                  <a:solidFill>
                    <a:schemeClr val="bg1"/>
                  </a:solidFill>
                  <a:latin typeface="+mj-lt"/>
                  <a:ea typeface="Segoe UI" pitchFamily="34" charset="0"/>
                  <a:cs typeface="Segoe UI" pitchFamily="34" charset="0"/>
                </a:rPr>
                <a:t>Query</a:t>
              </a:r>
            </a:p>
            <a:p>
              <a:pPr algn="ctr" defTabSz="513663" fontAlgn="base">
                <a:spcBef>
                  <a:spcPct val="0"/>
                </a:spcBef>
                <a:spcAft>
                  <a:spcPct val="0"/>
                </a:spcAft>
              </a:pPr>
              <a:r>
                <a:rPr lang="en-US" sz="1598" spc="-29" dirty="0">
                  <a:solidFill>
                    <a:schemeClr val="bg1"/>
                  </a:solidFill>
                  <a:latin typeface="+mj-lt"/>
                  <a:ea typeface="Segoe UI" pitchFamily="34" charset="0"/>
                  <a:cs typeface="Segoe UI" pitchFamily="34" charset="0"/>
                </a:rPr>
                <a:t>(Hive)</a:t>
              </a:r>
            </a:p>
          </p:txBody>
        </p:sp>
        <p:sp>
          <p:nvSpPr>
            <p:cNvPr id="34" name="Rectangle 33"/>
            <p:cNvSpPr/>
            <p:nvPr/>
          </p:nvSpPr>
          <p:spPr bwMode="auto">
            <a:xfrm>
              <a:off x="2041889" y="3723408"/>
              <a:ext cx="2276172" cy="67403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913703"/>
              <a:r>
                <a:rPr lang="en-US" sz="1598" dirty="0">
                  <a:solidFill>
                    <a:prstClr val="white"/>
                  </a:solidFill>
                  <a:latin typeface="+mj-lt"/>
                  <a:cs typeface="Segoe UI" pitchFamily="34" charset="0"/>
                </a:rPr>
                <a:t>Distributed processing</a:t>
              </a:r>
            </a:p>
            <a:p>
              <a:pPr algn="ctr" defTabSz="913703"/>
              <a:r>
                <a:rPr lang="en-US" sz="1598" dirty="0">
                  <a:solidFill>
                    <a:prstClr val="white"/>
                  </a:solidFill>
                  <a:latin typeface="+mj-lt"/>
                  <a:cs typeface="Segoe UI" pitchFamily="34" charset="0"/>
                </a:rPr>
                <a:t>(MapReduce)</a:t>
              </a:r>
              <a:endParaRPr lang="en-US" sz="1598" dirty="0">
                <a:solidFill>
                  <a:prstClr val="white"/>
                </a:solidFill>
                <a:latin typeface="+mj-lt"/>
              </a:endParaRPr>
            </a:p>
          </p:txBody>
        </p:sp>
        <p:sp>
          <p:nvSpPr>
            <p:cNvPr id="35" name="Rectangle 34"/>
            <p:cNvSpPr/>
            <p:nvPr/>
          </p:nvSpPr>
          <p:spPr bwMode="auto">
            <a:xfrm>
              <a:off x="2041892" y="3119443"/>
              <a:ext cx="1127143" cy="56100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499" spc="-29" dirty="0">
                  <a:gradFill>
                    <a:gsLst>
                      <a:gs pos="0">
                        <a:srgbClr val="FFFFFF"/>
                      </a:gs>
                      <a:gs pos="100000">
                        <a:srgbClr val="FFFFFF"/>
                      </a:gs>
                    </a:gsLst>
                    <a:lin ang="5400000" scaled="0"/>
                  </a:gradFill>
                  <a:latin typeface="+mj-lt"/>
                  <a:ea typeface="Segoe UI" pitchFamily="34" charset="0"/>
                  <a:cs typeface="Segoe UI" pitchFamily="34" charset="0"/>
                </a:rPr>
                <a:t>Scripting</a:t>
              </a:r>
            </a:p>
            <a:p>
              <a:pPr algn="ctr" defTabSz="513663" fontAlgn="base">
                <a:spcBef>
                  <a:spcPct val="0"/>
                </a:spcBef>
                <a:spcAft>
                  <a:spcPct val="0"/>
                </a:spcAft>
              </a:pPr>
              <a:r>
                <a:rPr lang="en-US" sz="1499" spc="-29" dirty="0">
                  <a:gradFill>
                    <a:gsLst>
                      <a:gs pos="0">
                        <a:srgbClr val="FFFFFF"/>
                      </a:gs>
                      <a:gs pos="100000">
                        <a:srgbClr val="FFFFFF"/>
                      </a:gs>
                    </a:gsLst>
                    <a:lin ang="5400000" scaled="0"/>
                  </a:gradFill>
                  <a:latin typeface="+mj-lt"/>
                  <a:ea typeface="Segoe UI" pitchFamily="34" charset="0"/>
                  <a:cs typeface="Segoe UI" pitchFamily="34" charset="0"/>
                </a:rPr>
                <a:t>(Pig)</a:t>
              </a:r>
            </a:p>
          </p:txBody>
        </p:sp>
        <p:sp>
          <p:nvSpPr>
            <p:cNvPr id="36" name="Rectangle 35"/>
            <p:cNvSpPr/>
            <p:nvPr/>
          </p:nvSpPr>
          <p:spPr bwMode="auto">
            <a:xfrm>
              <a:off x="1329839" y="3126177"/>
              <a:ext cx="664050" cy="127126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NoSQL Database</a:t>
              </a:r>
            </a:p>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(HBase)</a:t>
              </a:r>
            </a:p>
          </p:txBody>
        </p:sp>
        <p:sp>
          <p:nvSpPr>
            <p:cNvPr id="37" name="Rectangle 36"/>
            <p:cNvSpPr/>
            <p:nvPr/>
          </p:nvSpPr>
          <p:spPr bwMode="auto">
            <a:xfrm>
              <a:off x="1329840" y="2615003"/>
              <a:ext cx="2988224" cy="46381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200" spc="-29" dirty="0">
                  <a:gradFill>
                    <a:gsLst>
                      <a:gs pos="0">
                        <a:srgbClr val="FFFFFF"/>
                      </a:gs>
                      <a:gs pos="100000">
                        <a:srgbClr val="FFFFFF"/>
                      </a:gs>
                    </a:gsLst>
                    <a:lin ang="5400000" scaled="0"/>
                  </a:gradFill>
                  <a:latin typeface="+mj-lt"/>
                  <a:ea typeface="Segoe UI" pitchFamily="34" charset="0"/>
                  <a:cs typeface="Segoe UI" pitchFamily="34" charset="0"/>
                </a:rPr>
                <a:t>Metadata</a:t>
              </a:r>
            </a:p>
            <a:p>
              <a:pPr algn="ctr" defTabSz="513663" fontAlgn="base">
                <a:spcBef>
                  <a:spcPct val="0"/>
                </a:spcBef>
                <a:spcAft>
                  <a:spcPct val="0"/>
                </a:spcAft>
              </a:pPr>
              <a:r>
                <a:rPr lang="en-US" sz="1200" spc="-29" dirty="0">
                  <a:gradFill>
                    <a:gsLst>
                      <a:gs pos="0">
                        <a:srgbClr val="FFFFFF"/>
                      </a:gs>
                      <a:gs pos="100000">
                        <a:srgbClr val="FFFFFF"/>
                      </a:gs>
                    </a:gsLst>
                    <a:lin ang="5400000" scaled="0"/>
                  </a:gradFill>
                  <a:latin typeface="+mj-lt"/>
                  <a:ea typeface="Segoe UI" pitchFamily="34" charset="0"/>
                  <a:cs typeface="Segoe UI" pitchFamily="34" charset="0"/>
                </a:rPr>
                <a:t>(HCatalog)</a:t>
              </a:r>
            </a:p>
          </p:txBody>
        </p:sp>
        <p:sp>
          <p:nvSpPr>
            <p:cNvPr id="40" name="Rectangle 39"/>
            <p:cNvSpPr/>
            <p:nvPr/>
          </p:nvSpPr>
          <p:spPr bwMode="auto">
            <a:xfrm>
              <a:off x="5245457" y="1998769"/>
              <a:ext cx="578600" cy="381239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200" spc="-29" dirty="0">
                  <a:solidFill>
                    <a:srgbClr val="000000"/>
                  </a:solidFill>
                  <a:latin typeface="+mj-lt"/>
                  <a:ea typeface="Segoe UI" pitchFamily="34" charset="0"/>
                  <a:cs typeface="Segoe UI" pitchFamily="34" charset="0"/>
                </a:rPr>
                <a:t>Data integration</a:t>
              </a:r>
            </a:p>
            <a:p>
              <a:pPr algn="ctr" defTabSz="513663" fontAlgn="base">
                <a:spcBef>
                  <a:spcPct val="0"/>
                </a:spcBef>
                <a:spcAft>
                  <a:spcPct val="0"/>
                </a:spcAft>
              </a:pPr>
              <a:r>
                <a:rPr lang="en-US" sz="1200" spc="-29" dirty="0">
                  <a:solidFill>
                    <a:srgbClr val="000000"/>
                  </a:solidFill>
                  <a:latin typeface="+mj-lt"/>
                  <a:ea typeface="Segoe UI" pitchFamily="34" charset="0"/>
                  <a:cs typeface="Segoe UI" pitchFamily="34" charset="0"/>
                </a:rPr>
                <a:t>(ODBC/SQOOP/REST) </a:t>
              </a:r>
            </a:p>
          </p:txBody>
        </p:sp>
        <p:sp>
          <p:nvSpPr>
            <p:cNvPr id="41" name="Rectangle 40"/>
            <p:cNvSpPr/>
            <p:nvPr/>
          </p:nvSpPr>
          <p:spPr bwMode="auto">
            <a:xfrm>
              <a:off x="5865833" y="1998770"/>
              <a:ext cx="1213415" cy="102408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598" spc="-29" dirty="0">
                  <a:gradFill>
                    <a:gsLst>
                      <a:gs pos="0">
                        <a:srgbClr val="FFFFFF"/>
                      </a:gs>
                      <a:gs pos="100000">
                        <a:srgbClr val="FFFFFF"/>
                      </a:gs>
                    </a:gsLst>
                    <a:lin ang="5400000" scaled="0"/>
                  </a:gradFill>
                  <a:latin typeface="+mj-lt"/>
                  <a:ea typeface="Segoe UI" pitchFamily="34" charset="0"/>
                  <a:cs typeface="Segoe UI" pitchFamily="34" charset="0"/>
                </a:rPr>
                <a:t>Relational</a:t>
              </a:r>
            </a:p>
            <a:p>
              <a:pPr algn="ctr" defTabSz="513663" fontAlgn="base">
                <a:spcBef>
                  <a:spcPct val="0"/>
                </a:spcBef>
                <a:spcAft>
                  <a:spcPct val="0"/>
                </a:spcAft>
              </a:pPr>
              <a:r>
                <a:rPr lang="en-US" sz="1598" spc="-29" dirty="0">
                  <a:gradFill>
                    <a:gsLst>
                      <a:gs pos="0">
                        <a:srgbClr val="FFFFFF"/>
                      </a:gs>
                      <a:gs pos="100000">
                        <a:srgbClr val="FFFFFF"/>
                      </a:gs>
                    </a:gsLst>
                    <a:lin ang="5400000" scaled="0"/>
                  </a:gradFill>
                  <a:latin typeface="+mj-lt"/>
                  <a:ea typeface="Segoe UI" pitchFamily="34" charset="0"/>
                  <a:cs typeface="Segoe UI" pitchFamily="34" charset="0"/>
                </a:rPr>
                <a:t>(SQL Server) </a:t>
              </a:r>
            </a:p>
          </p:txBody>
        </p:sp>
        <p:sp>
          <p:nvSpPr>
            <p:cNvPr id="12" name="Rectangle 11"/>
            <p:cNvSpPr/>
            <p:nvPr/>
          </p:nvSpPr>
          <p:spPr bwMode="auto">
            <a:xfrm>
              <a:off x="4468038" y="1998770"/>
              <a:ext cx="733216" cy="575609"/>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Machine Learning</a:t>
              </a:r>
            </a:p>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(Mahout)</a:t>
              </a:r>
            </a:p>
          </p:txBody>
        </p:sp>
        <p:sp>
          <p:nvSpPr>
            <p:cNvPr id="13" name="Rectangle 12"/>
            <p:cNvSpPr/>
            <p:nvPr/>
          </p:nvSpPr>
          <p:spPr bwMode="auto">
            <a:xfrm>
              <a:off x="2895295" y="1999923"/>
              <a:ext cx="733216" cy="575609"/>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Graph</a:t>
              </a:r>
            </a:p>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(Pegasus)</a:t>
              </a:r>
            </a:p>
          </p:txBody>
        </p:sp>
        <p:sp>
          <p:nvSpPr>
            <p:cNvPr id="14" name="Rectangle 13"/>
            <p:cNvSpPr/>
            <p:nvPr/>
          </p:nvSpPr>
          <p:spPr bwMode="auto">
            <a:xfrm>
              <a:off x="3681937" y="1998770"/>
              <a:ext cx="733216" cy="575609"/>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Stats processing</a:t>
              </a:r>
            </a:p>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(RHadoop)</a:t>
              </a:r>
            </a:p>
          </p:txBody>
        </p:sp>
        <p:sp>
          <p:nvSpPr>
            <p:cNvPr id="18" name="Rectangle 17"/>
            <p:cNvSpPr/>
            <p:nvPr/>
          </p:nvSpPr>
          <p:spPr bwMode="auto">
            <a:xfrm>
              <a:off x="703237" y="4126054"/>
              <a:ext cx="578600" cy="104306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solidFill>
                    <a:srgbClr val="000000"/>
                  </a:solidFill>
                  <a:latin typeface="+mj-lt"/>
                  <a:ea typeface="Segoe UI" pitchFamily="34" charset="0"/>
                  <a:cs typeface="Segoe UI" pitchFamily="34" charset="0"/>
                </a:rPr>
                <a:t>Event pipeline</a:t>
              </a:r>
            </a:p>
            <a:p>
              <a:pPr algn="ctr" defTabSz="513663" fontAlgn="base">
                <a:spcBef>
                  <a:spcPct val="0"/>
                </a:spcBef>
                <a:spcAft>
                  <a:spcPct val="0"/>
                </a:spcAft>
              </a:pPr>
              <a:r>
                <a:rPr lang="en-US" sz="1099" spc="-29" dirty="0">
                  <a:solidFill>
                    <a:srgbClr val="000000"/>
                  </a:solidFill>
                  <a:latin typeface="+mj-lt"/>
                  <a:ea typeface="Segoe UI" pitchFamily="34" charset="0"/>
                  <a:cs typeface="Segoe UI" pitchFamily="34" charset="0"/>
                </a:rPr>
                <a:t>(Event hub/ flume)</a:t>
              </a:r>
            </a:p>
          </p:txBody>
        </p:sp>
        <p:sp>
          <p:nvSpPr>
            <p:cNvPr id="20" name="Rectangle 19"/>
            <p:cNvSpPr/>
            <p:nvPr/>
          </p:nvSpPr>
          <p:spPr bwMode="auto">
            <a:xfrm rot="16200000">
              <a:off x="4366669" y="4973744"/>
              <a:ext cx="589313" cy="108552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Active Directory  (Security)</a:t>
              </a:r>
            </a:p>
          </p:txBody>
        </p:sp>
        <p:sp>
          <p:nvSpPr>
            <p:cNvPr id="21" name="Rectangle 20"/>
            <p:cNvSpPr/>
            <p:nvPr/>
          </p:nvSpPr>
          <p:spPr bwMode="auto">
            <a:xfrm rot="16200000">
              <a:off x="956563" y="4975161"/>
              <a:ext cx="589313" cy="108269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Monitoring &amp; deployment (System Center)</a:t>
              </a:r>
            </a:p>
          </p:txBody>
        </p:sp>
        <p:sp>
          <p:nvSpPr>
            <p:cNvPr id="19" name="Rectangle 18"/>
            <p:cNvSpPr/>
            <p:nvPr/>
          </p:nvSpPr>
          <p:spPr bwMode="auto">
            <a:xfrm>
              <a:off x="2117793" y="1992034"/>
              <a:ext cx="733216" cy="57560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C#, F#, .NET</a:t>
              </a:r>
            </a:p>
          </p:txBody>
        </p:sp>
        <p:sp>
          <p:nvSpPr>
            <p:cNvPr id="22" name="Rectangle 21"/>
            <p:cNvSpPr/>
            <p:nvPr/>
          </p:nvSpPr>
          <p:spPr bwMode="auto">
            <a:xfrm>
              <a:off x="1331151" y="1992034"/>
              <a:ext cx="733216" cy="57560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JavaScript</a:t>
              </a:r>
            </a:p>
          </p:txBody>
        </p:sp>
        <p:sp>
          <p:nvSpPr>
            <p:cNvPr id="25" name="Rectangle 24"/>
            <p:cNvSpPr/>
            <p:nvPr/>
          </p:nvSpPr>
          <p:spPr bwMode="auto">
            <a:xfrm>
              <a:off x="709872" y="1998772"/>
              <a:ext cx="578600" cy="108005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Pipeline/ workflow</a:t>
              </a:r>
            </a:p>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(Oozie)</a:t>
              </a:r>
            </a:p>
          </p:txBody>
        </p:sp>
        <p:sp>
          <p:nvSpPr>
            <p:cNvPr id="23" name="Rectangle 22"/>
            <p:cNvSpPr/>
            <p:nvPr/>
          </p:nvSpPr>
          <p:spPr bwMode="auto">
            <a:xfrm rot="16200000">
              <a:off x="3221518" y="4975161"/>
              <a:ext cx="589313" cy="108269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Azure Storage Vault (ASV)</a:t>
              </a:r>
            </a:p>
          </p:txBody>
        </p:sp>
        <p:sp>
          <p:nvSpPr>
            <p:cNvPr id="24" name="Rectangle 23"/>
            <p:cNvSpPr/>
            <p:nvPr/>
          </p:nvSpPr>
          <p:spPr bwMode="auto">
            <a:xfrm>
              <a:off x="4362265" y="2615001"/>
              <a:ext cx="841826" cy="178243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499" spc="-29" dirty="0">
                  <a:gradFill>
                    <a:gsLst>
                      <a:gs pos="0">
                        <a:srgbClr val="FFFFFF"/>
                      </a:gs>
                      <a:gs pos="100000">
                        <a:srgbClr val="FFFFFF"/>
                      </a:gs>
                    </a:gsLst>
                    <a:lin ang="5400000" scaled="0"/>
                  </a:gradFill>
                  <a:latin typeface="+mj-lt"/>
                  <a:ea typeface="Segoe UI" pitchFamily="34" charset="0"/>
                  <a:cs typeface="Segoe UI" pitchFamily="34" charset="0"/>
                </a:rPr>
                <a:t>PDW PolyBase</a:t>
              </a:r>
            </a:p>
          </p:txBody>
        </p:sp>
        <p:sp>
          <p:nvSpPr>
            <p:cNvPr id="26" name="Rectangle 25"/>
            <p:cNvSpPr/>
            <p:nvPr/>
          </p:nvSpPr>
          <p:spPr bwMode="auto">
            <a:xfrm>
              <a:off x="5865424" y="4159377"/>
              <a:ext cx="1219682" cy="165178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598" spc="-29" dirty="0">
                  <a:gradFill>
                    <a:gsLst>
                      <a:gs pos="0">
                        <a:srgbClr val="FFFFFF"/>
                      </a:gs>
                      <a:gs pos="100000">
                        <a:srgbClr val="FFFFFF"/>
                      </a:gs>
                    </a:gsLst>
                    <a:lin ang="5400000" scaled="0"/>
                  </a:gradFill>
                  <a:latin typeface="+mj-lt"/>
                  <a:ea typeface="Segoe UI" pitchFamily="34" charset="0"/>
                  <a:cs typeface="Segoe UI" pitchFamily="34" charset="0"/>
                </a:rPr>
                <a:t>Business Intelligence </a:t>
              </a:r>
            </a:p>
            <a:p>
              <a:pPr algn="ctr" defTabSz="513663" fontAlgn="base">
                <a:spcBef>
                  <a:spcPct val="0"/>
                </a:spcBef>
                <a:spcAft>
                  <a:spcPct val="0"/>
                </a:spcAft>
              </a:pPr>
              <a:r>
                <a:rPr lang="en-US" sz="1598" spc="-29" dirty="0">
                  <a:gradFill>
                    <a:gsLst>
                      <a:gs pos="0">
                        <a:srgbClr val="FFFFFF"/>
                      </a:gs>
                      <a:gs pos="100000">
                        <a:srgbClr val="FFFFFF"/>
                      </a:gs>
                    </a:gsLst>
                    <a:lin ang="5400000" scaled="0"/>
                  </a:gradFill>
                  <a:latin typeface="+mj-lt"/>
                  <a:ea typeface="Segoe UI" pitchFamily="34" charset="0"/>
                  <a:cs typeface="Segoe UI" pitchFamily="34" charset="0"/>
                </a:rPr>
                <a:t>(Excel, Power BI, SSAS)</a:t>
              </a:r>
            </a:p>
          </p:txBody>
        </p:sp>
        <p:sp>
          <p:nvSpPr>
            <p:cNvPr id="28" name="Rectangle 27"/>
            <p:cNvSpPr/>
            <p:nvPr/>
          </p:nvSpPr>
          <p:spPr bwMode="auto">
            <a:xfrm rot="16200000">
              <a:off x="2097460" y="4975161"/>
              <a:ext cx="589313" cy="108269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World's data (Azure Data Marketplace)</a:t>
              </a:r>
            </a:p>
          </p:txBody>
        </p:sp>
        <p:sp>
          <p:nvSpPr>
            <p:cNvPr id="29" name="Rectangle 28"/>
            <p:cNvSpPr/>
            <p:nvPr/>
          </p:nvSpPr>
          <p:spPr bwMode="auto">
            <a:xfrm>
              <a:off x="5868259" y="3056182"/>
              <a:ext cx="1213415" cy="106987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598" spc="-29" dirty="0">
                  <a:gradFill>
                    <a:gsLst>
                      <a:gs pos="0">
                        <a:srgbClr val="FFFFFF"/>
                      </a:gs>
                      <a:gs pos="100000">
                        <a:srgbClr val="FFFFFF"/>
                      </a:gs>
                    </a:gsLst>
                    <a:lin ang="5400000" scaled="0"/>
                  </a:gradFill>
                  <a:latin typeface="+mj-lt"/>
                  <a:ea typeface="Segoe UI" pitchFamily="34" charset="0"/>
                  <a:cs typeface="Segoe UI" pitchFamily="34" charset="0"/>
                </a:rPr>
                <a:t>Event-driven processing</a:t>
              </a:r>
            </a:p>
          </p:txBody>
        </p:sp>
        <p:sp>
          <p:nvSpPr>
            <p:cNvPr id="27" name="Rectangle 26"/>
            <p:cNvSpPr/>
            <p:nvPr/>
          </p:nvSpPr>
          <p:spPr bwMode="auto">
            <a:xfrm>
              <a:off x="1331151" y="4414871"/>
              <a:ext cx="3870103" cy="36840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388" tIns="25693" rIns="25693" bIns="51388" numCol="1" spcCol="0" rtlCol="0" fromWordArt="0" anchor="ctr" anchorCtr="0" forceAA="0" compatLnSpc="1">
              <a:prstTxWarp prst="textNoShape">
                <a:avLst/>
              </a:prstTxWarp>
              <a:noAutofit/>
            </a:bodyPr>
            <a:lstStyle/>
            <a:p>
              <a:pPr algn="ctr" defTabSz="913703"/>
              <a:r>
                <a:rPr lang="en-US" sz="1598" dirty="0">
                  <a:solidFill>
                    <a:prstClr val="white"/>
                  </a:solidFill>
                  <a:latin typeface="+mj-lt"/>
                  <a:cs typeface="Segoe UI" pitchFamily="34" charset="0"/>
                </a:rPr>
                <a:t>YARN</a:t>
              </a:r>
              <a:endParaRPr lang="en-US" sz="1598" dirty="0">
                <a:solidFill>
                  <a:prstClr val="white"/>
                </a:solidFill>
                <a:latin typeface="+mj-lt"/>
              </a:endParaRPr>
            </a:p>
          </p:txBody>
        </p:sp>
        <p:sp>
          <p:nvSpPr>
            <p:cNvPr id="30" name="Rectangle 29"/>
            <p:cNvSpPr/>
            <p:nvPr/>
          </p:nvSpPr>
          <p:spPr bwMode="auto">
            <a:xfrm>
              <a:off x="718027" y="3131550"/>
              <a:ext cx="578600" cy="9561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388" tIns="25693" rIns="25693" bIns="51388" numCol="1" spcCol="0" rtlCol="0" fromWordArt="0" anchor="ctr" anchorCtr="0" forceAA="0" compatLnSpc="1">
              <a:prstTxWarp prst="textNoShape">
                <a:avLst/>
              </a:prstTxWarp>
              <a:noAutofit/>
            </a:bodyPr>
            <a:lstStyle/>
            <a:p>
              <a:pPr algn="ctr" defTabSz="513663" fontAlgn="base">
                <a:spcBef>
                  <a:spcPct val="0"/>
                </a:spcBef>
                <a:spcAft>
                  <a:spcPct val="0"/>
                </a:spcAft>
              </a:pPr>
              <a:r>
                <a:rPr lang="en-US" sz="1099" spc="-29" dirty="0">
                  <a:gradFill>
                    <a:gsLst>
                      <a:gs pos="0">
                        <a:srgbClr val="FFFFFF"/>
                      </a:gs>
                      <a:gs pos="100000">
                        <a:srgbClr val="FFFFFF"/>
                      </a:gs>
                    </a:gsLst>
                    <a:lin ang="5400000" scaled="0"/>
                  </a:gradFill>
                  <a:latin typeface="+mj-lt"/>
                  <a:ea typeface="Segoe UI" pitchFamily="34" charset="0"/>
                  <a:cs typeface="Segoe UI" pitchFamily="34" charset="0"/>
                </a:rPr>
                <a:t>Real-time processing (Storm)</a:t>
              </a:r>
            </a:p>
          </p:txBody>
        </p:sp>
      </p:grpSp>
      <p:sp>
        <p:nvSpPr>
          <p:cNvPr id="3" name="Footer Placeholder 2">
            <a:extLst>
              <a:ext uri="{FF2B5EF4-FFF2-40B4-BE49-F238E27FC236}">
                <a16:creationId xmlns:a16="http://schemas.microsoft.com/office/drawing/2014/main" id="{48A16709-1F2E-4A8E-9A26-5776B7A325FA}"/>
              </a:ext>
            </a:extLst>
          </p:cNvPr>
          <p:cNvSpPr>
            <a:spLocks noGrp="1"/>
          </p:cNvSpPr>
          <p:nvPr>
            <p:ph type="ftr" sz="quarter" idx="11"/>
          </p:nvPr>
        </p:nvSpPr>
        <p:spPr/>
        <p:txBody>
          <a:bodyPr/>
          <a:lstStyle/>
          <a:p>
            <a:pPr defTabSz="685644"/>
            <a:r>
              <a:rPr lang="en-US">
                <a:solidFill>
                  <a:srgbClr val="505050"/>
                </a:solidFill>
              </a:rPr>
              <a:t>Cloud and Big Data</a:t>
            </a:r>
            <a:endParaRPr lang="en-US" dirty="0">
              <a:solidFill>
                <a:srgbClr val="505050"/>
              </a:solidFill>
            </a:endParaRPr>
          </a:p>
        </p:txBody>
      </p:sp>
      <p:sp>
        <p:nvSpPr>
          <p:cNvPr id="5" name="Slide Number Placeholder 4">
            <a:extLst>
              <a:ext uri="{FF2B5EF4-FFF2-40B4-BE49-F238E27FC236}">
                <a16:creationId xmlns:a16="http://schemas.microsoft.com/office/drawing/2014/main" id="{7DFC48D4-F20D-40B7-BA43-79CC0EA6A6BD}"/>
              </a:ext>
            </a:extLst>
          </p:cNvPr>
          <p:cNvSpPr>
            <a:spLocks noGrp="1"/>
          </p:cNvSpPr>
          <p:nvPr>
            <p:ph type="sldNum" sz="quarter" idx="12"/>
          </p:nvPr>
        </p:nvSpPr>
        <p:spPr/>
        <p:txBody>
          <a:bodyPr/>
          <a:lstStyle/>
          <a:p>
            <a:pPr defTabSz="685644"/>
            <a:fld id="{27258FFF-F925-446B-8502-81C933981705}" type="slidenum">
              <a:rPr lang="en-US" smtClean="0">
                <a:solidFill>
                  <a:srgbClr val="505050"/>
                </a:solidFill>
              </a:rPr>
              <a:pPr defTabSz="685644"/>
              <a:t>42</a:t>
            </a:fld>
            <a:endParaRPr lang="en-US" dirty="0">
              <a:solidFill>
                <a:srgbClr val="505050"/>
              </a:solidFill>
            </a:endParaRPr>
          </a:p>
        </p:txBody>
      </p:sp>
      <p:sp>
        <p:nvSpPr>
          <p:cNvPr id="33" name="TextBox 32">
            <a:extLst>
              <a:ext uri="{FF2B5EF4-FFF2-40B4-BE49-F238E27FC236}">
                <a16:creationId xmlns:a16="http://schemas.microsoft.com/office/drawing/2014/main" id="{9B3CD719-7542-4EFC-A3BF-A6F4480E2617}"/>
              </a:ext>
            </a:extLst>
          </p:cNvPr>
          <p:cNvSpPr txBox="1"/>
          <p:nvPr/>
        </p:nvSpPr>
        <p:spPr>
          <a:xfrm>
            <a:off x="7255595" y="4572506"/>
            <a:ext cx="1596928" cy="1298687"/>
          </a:xfrm>
          <a:prstGeom prst="rect">
            <a:avLst/>
          </a:prstGeom>
          <a:noFill/>
        </p:spPr>
        <p:txBody>
          <a:bodyPr wrap="square" lIns="68516" tIns="34257" rIns="68516" bIns="34257" rtlCol="0">
            <a:spAutoFit/>
          </a:bodyPr>
          <a:lstStyle/>
          <a:p>
            <a:pPr defTabSz="913703"/>
            <a:r>
              <a:rPr lang="en-US" sz="1598" u="sng" dirty="0">
                <a:solidFill>
                  <a:srgbClr val="292929"/>
                </a:solidFill>
                <a:latin typeface="+mj-lt"/>
              </a:rPr>
              <a:t>HDInsight supports Mahout, HBase, Storm, Hive, Spark</a:t>
            </a:r>
            <a:endParaRPr lang="en-US" sz="1598" dirty="0">
              <a:solidFill>
                <a:srgbClr val="0071BC"/>
              </a:solidFill>
              <a:latin typeface="+mj-lt"/>
            </a:endParaRPr>
          </a:p>
        </p:txBody>
      </p:sp>
    </p:spTree>
    <p:extLst>
      <p:ext uri="{BB962C8B-B14F-4D97-AF65-F5344CB8AC3E}">
        <p14:creationId xmlns:p14="http://schemas.microsoft.com/office/powerpoint/2010/main" val="6616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902E-9C21-44A2-B9AD-8242DBB61B06}"/>
              </a:ext>
            </a:extLst>
          </p:cNvPr>
          <p:cNvSpPr>
            <a:spLocks noGrp="1"/>
          </p:cNvSpPr>
          <p:nvPr>
            <p:ph type="title"/>
          </p:nvPr>
        </p:nvSpPr>
        <p:spPr/>
        <p:txBody>
          <a:bodyPr/>
          <a:lstStyle/>
          <a:p>
            <a:r>
              <a:rPr lang="en-US" dirty="0"/>
              <a:t>DevOps and </a:t>
            </a:r>
            <a:r>
              <a:rPr lang="en-US" dirty="0" err="1"/>
              <a:t>DataOps</a:t>
            </a:r>
            <a:endParaRPr lang="en-US" dirty="0"/>
          </a:p>
        </p:txBody>
      </p:sp>
      <p:sp>
        <p:nvSpPr>
          <p:cNvPr id="3" name="Content Placeholder 2">
            <a:extLst>
              <a:ext uri="{FF2B5EF4-FFF2-40B4-BE49-F238E27FC236}">
                <a16:creationId xmlns:a16="http://schemas.microsoft.com/office/drawing/2014/main" id="{C2250EF7-0AF6-4E18-9E29-DBCA7640D0C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0412519-07C1-4127-9D93-AD4CE0745FD4}"/>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AE3C60B9-3D12-4C7D-8FB6-CB7528CE278C}"/>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85C71A10-877E-4EB6-ACB1-B7E78901993A}"/>
              </a:ext>
            </a:extLst>
          </p:cNvPr>
          <p:cNvSpPr>
            <a:spLocks noGrp="1"/>
          </p:cNvSpPr>
          <p:nvPr>
            <p:ph type="sldNum" sz="quarter" idx="12"/>
          </p:nvPr>
        </p:nvSpPr>
        <p:spPr/>
        <p:txBody>
          <a:bodyPr/>
          <a:lstStyle/>
          <a:p>
            <a:fld id="{5444D61A-D5EF-4AD7-8CFF-82B00AE13C42}" type="slidenum">
              <a:rPr lang="en-GB" smtClean="0"/>
              <a:pPr/>
              <a:t>43</a:t>
            </a:fld>
            <a:endParaRPr lang="en-GB"/>
          </a:p>
        </p:txBody>
      </p:sp>
    </p:spTree>
    <p:extLst>
      <p:ext uri="{BB962C8B-B14F-4D97-AF65-F5344CB8AC3E}">
        <p14:creationId xmlns:p14="http://schemas.microsoft.com/office/powerpoint/2010/main" val="2430368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normAutofit/>
          </a:bodyPr>
          <a:lstStyle/>
          <a:p>
            <a:pPr marL="0" indent="0">
              <a:buNone/>
            </a:pPr>
            <a:r>
              <a:rPr lang="en-US" sz="2000" b="1" dirty="0"/>
              <a:t>DevOps</a:t>
            </a:r>
            <a:r>
              <a:rPr lang="en-US" sz="2000" dirty="0"/>
              <a:t> is the practice of operations and development engineers participating together in the entire service lifecycle, from design through the development process to production support.</a:t>
            </a:r>
          </a:p>
          <a:p>
            <a:pPr marL="0" indent="0">
              <a:buNone/>
            </a:pPr>
            <a:r>
              <a:rPr lang="en-US" sz="2000" dirty="0"/>
              <a:t>DevOps Essentials</a:t>
            </a:r>
          </a:p>
          <a:p>
            <a:r>
              <a:rPr lang="en-US" sz="2000" dirty="0"/>
              <a:t>Better Software, Faster time to market</a:t>
            </a:r>
          </a:p>
          <a:p>
            <a:r>
              <a:rPr lang="en-US" sz="2000" dirty="0"/>
              <a:t>Movement Comes from Open Source</a:t>
            </a:r>
          </a:p>
          <a:p>
            <a:r>
              <a:rPr lang="en-US" sz="2000" dirty="0"/>
              <a:t>Synergy of </a:t>
            </a:r>
            <a:r>
              <a:rPr lang="en-US" sz="2000" b="1" dirty="0"/>
              <a:t>Development and Operations</a:t>
            </a:r>
          </a:p>
          <a:p>
            <a:r>
              <a:rPr lang="en-US" sz="2000" dirty="0"/>
              <a:t>Covers the *entire* Application </a:t>
            </a:r>
            <a:r>
              <a:rPr lang="en-US" sz="2000" dirty="0" err="1"/>
              <a:t>LifeCycle</a:t>
            </a:r>
            <a:endParaRPr lang="en-US" sz="2000" dirty="0"/>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44</a:t>
            </a:fld>
            <a:endParaRPr lang="en-GB"/>
          </a:p>
        </p:txBody>
      </p:sp>
      <p:pic>
        <p:nvPicPr>
          <p:cNvPr id="7" name="Graphic 6">
            <a:extLst>
              <a:ext uri="{FF2B5EF4-FFF2-40B4-BE49-F238E27FC236}">
                <a16:creationId xmlns:a16="http://schemas.microsoft.com/office/drawing/2014/main" id="{9EDF2BB7-9AD3-4178-A954-6A26EA6695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4262" y="2240716"/>
            <a:ext cx="3543552" cy="3366374"/>
          </a:xfrm>
          <a:prstGeom prst="rect">
            <a:avLst/>
          </a:prstGeom>
        </p:spPr>
      </p:pic>
    </p:spTree>
    <p:extLst>
      <p:ext uri="{BB962C8B-B14F-4D97-AF65-F5344CB8AC3E}">
        <p14:creationId xmlns:p14="http://schemas.microsoft.com/office/powerpoint/2010/main" val="2280096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561930E4-4F57-4843-889D-80D3ABEB82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0966" y="4124690"/>
            <a:ext cx="4562016" cy="2585142"/>
          </a:xfrm>
          <a:prstGeom prst="rect">
            <a:avLst/>
          </a:prstGeom>
        </p:spPr>
      </p:pic>
      <p:sp>
        <p:nvSpPr>
          <p:cNvPr id="2" name="Title 1"/>
          <p:cNvSpPr>
            <a:spLocks noGrp="1"/>
          </p:cNvSpPr>
          <p:nvPr>
            <p:ph type="title"/>
          </p:nvPr>
        </p:nvSpPr>
        <p:spPr/>
        <p:txBody>
          <a:bodyPr/>
          <a:lstStyle/>
          <a:p>
            <a:r>
              <a:rPr lang="en-US" dirty="0"/>
              <a:t>DevOps Toolchain</a:t>
            </a:r>
          </a:p>
        </p:txBody>
      </p:sp>
      <p:sp>
        <p:nvSpPr>
          <p:cNvPr id="3" name="Content Placeholder 2"/>
          <p:cNvSpPr>
            <a:spLocks noGrp="1"/>
          </p:cNvSpPr>
          <p:nvPr>
            <p:ph idx="1"/>
          </p:nvPr>
        </p:nvSpPr>
        <p:spPr>
          <a:xfrm>
            <a:off x="179512" y="1268760"/>
            <a:ext cx="8784976" cy="5040560"/>
          </a:xfrm>
        </p:spPr>
        <p:txBody>
          <a:bodyPr>
            <a:normAutofit fontScale="77500" lnSpcReduction="20000"/>
          </a:bodyPr>
          <a:lstStyle/>
          <a:p>
            <a:pPr marL="0" indent="0">
              <a:buNone/>
            </a:pPr>
            <a:r>
              <a:rPr lang="en-US" dirty="0"/>
              <a:t>DevOps is a cultural shift and collaboration between development, operations and testing, enabled by DevOps toolchain</a:t>
            </a:r>
          </a:p>
          <a:p>
            <a:r>
              <a:rPr lang="en-US" b="1" dirty="0"/>
              <a:t>Code </a:t>
            </a:r>
            <a:r>
              <a:rPr lang="en-US" dirty="0"/>
              <a:t>— Code development and review, version control tools, code merging</a:t>
            </a:r>
          </a:p>
          <a:p>
            <a:r>
              <a:rPr lang="en-US" b="1" dirty="0"/>
              <a:t>Build</a:t>
            </a:r>
            <a:r>
              <a:rPr lang="en-US" dirty="0"/>
              <a:t> — Continuous integration tools, build status</a:t>
            </a:r>
          </a:p>
          <a:p>
            <a:r>
              <a:rPr lang="en-US" b="1" dirty="0"/>
              <a:t>Test </a:t>
            </a:r>
            <a:r>
              <a:rPr lang="en-US" dirty="0"/>
              <a:t>— Test and results determine performance</a:t>
            </a:r>
          </a:p>
          <a:p>
            <a:r>
              <a:rPr lang="en-US" b="1" dirty="0"/>
              <a:t>Package</a:t>
            </a:r>
            <a:r>
              <a:rPr lang="en-US" dirty="0"/>
              <a:t> — Artifact repository, application pre-deployment staging</a:t>
            </a:r>
          </a:p>
          <a:p>
            <a:r>
              <a:rPr lang="en-US" b="1" dirty="0"/>
              <a:t>Release</a:t>
            </a:r>
            <a:r>
              <a:rPr lang="en-US" dirty="0"/>
              <a:t> — Change management, </a:t>
            </a:r>
            <a:br>
              <a:rPr lang="en-US" dirty="0"/>
            </a:br>
            <a:r>
              <a:rPr lang="en-US" dirty="0"/>
              <a:t>release approvals, release automation</a:t>
            </a:r>
          </a:p>
          <a:p>
            <a:r>
              <a:rPr lang="en-US" b="1" dirty="0"/>
              <a:t>Configure</a:t>
            </a:r>
            <a:r>
              <a:rPr lang="en-US" dirty="0"/>
              <a:t> — Infrastructure </a:t>
            </a:r>
            <a:br>
              <a:rPr lang="en-US" dirty="0"/>
            </a:br>
            <a:r>
              <a:rPr lang="en-US" dirty="0"/>
              <a:t>configuration and management, </a:t>
            </a:r>
            <a:br>
              <a:rPr lang="en-US" dirty="0"/>
            </a:br>
            <a:r>
              <a:rPr lang="en-US" dirty="0"/>
              <a:t>Infrastructure as Code tools</a:t>
            </a:r>
          </a:p>
          <a:p>
            <a:r>
              <a:rPr lang="en-US" b="1" dirty="0"/>
              <a:t>Monitor</a:t>
            </a:r>
            <a:r>
              <a:rPr lang="en-US" dirty="0"/>
              <a:t> — Applications </a:t>
            </a:r>
            <a:br>
              <a:rPr lang="en-US" dirty="0"/>
            </a:br>
            <a:r>
              <a:rPr lang="en-US" dirty="0"/>
              <a:t>performance monitoring, </a:t>
            </a:r>
            <a:br>
              <a:rPr lang="en-US" dirty="0"/>
            </a:br>
            <a:r>
              <a:rPr lang="en-US" dirty="0"/>
              <a:t>end–user experience</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dirty="0"/>
          </a:p>
        </p:txBody>
      </p:sp>
      <p:sp>
        <p:nvSpPr>
          <p:cNvPr id="6" name="Slide Number Placeholder 5"/>
          <p:cNvSpPr>
            <a:spLocks noGrp="1"/>
          </p:cNvSpPr>
          <p:nvPr>
            <p:ph type="sldNum" sz="quarter" idx="12"/>
          </p:nvPr>
        </p:nvSpPr>
        <p:spPr/>
        <p:txBody>
          <a:bodyPr/>
          <a:lstStyle/>
          <a:p>
            <a:fld id="{5444D61A-D5EF-4AD7-8CFF-82B00AE13C42}" type="slidenum">
              <a:rPr lang="en-GB" smtClean="0"/>
              <a:pPr/>
              <a:t>45</a:t>
            </a:fld>
            <a:endParaRPr lang="en-GB"/>
          </a:p>
        </p:txBody>
      </p:sp>
    </p:spTree>
    <p:extLst>
      <p:ext uri="{BB962C8B-B14F-4D97-AF65-F5344CB8AC3E}">
        <p14:creationId xmlns:p14="http://schemas.microsoft.com/office/powerpoint/2010/main" val="506343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Cloud-powered Services Development Lifecycle</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GB"/>
              <a:t>Cloud and Big Data</a:t>
            </a:r>
          </a:p>
        </p:txBody>
      </p:sp>
      <p:sp>
        <p:nvSpPr>
          <p:cNvPr id="6" name="Slide Number Placeholder 5"/>
          <p:cNvSpPr>
            <a:spLocks noGrp="1"/>
          </p:cNvSpPr>
          <p:nvPr>
            <p:ph type="sldNum" sz="quarter" idx="12"/>
          </p:nvPr>
        </p:nvSpPr>
        <p:spPr/>
        <p:txBody>
          <a:bodyPr/>
          <a:lstStyle/>
          <a:p>
            <a:fld id="{5444D61A-D5EF-4AD7-8CFF-82B00AE13C42}" type="slidenum">
              <a:rPr lang="en-GB" smtClean="0"/>
              <a:pPr/>
              <a:t>46</a:t>
            </a:fld>
            <a:endParaRPr lang="en-GB"/>
          </a:p>
        </p:txBody>
      </p:sp>
      <p:sp>
        <p:nvSpPr>
          <p:cNvPr id="3" name="Content Placeholder 2"/>
          <p:cNvSpPr>
            <a:spLocks noGrp="1"/>
          </p:cNvSpPr>
          <p:nvPr>
            <p:ph idx="1"/>
          </p:nvPr>
        </p:nvSpPr>
        <p:spPr>
          <a:xfrm>
            <a:off x="184200" y="4646144"/>
            <a:ext cx="8784976" cy="1411148"/>
          </a:xfrm>
        </p:spPr>
        <p:txBody>
          <a:bodyPr>
            <a:noAutofit/>
          </a:bodyPr>
          <a:lstStyle/>
          <a:p>
            <a:r>
              <a:rPr lang="en-US" sz="1400" dirty="0"/>
              <a:t>Easily creates test environment close to real</a:t>
            </a:r>
          </a:p>
          <a:p>
            <a:r>
              <a:rPr lang="en-US" sz="1400" dirty="0"/>
              <a:t>Powered by cloud  deployment automation tools</a:t>
            </a:r>
          </a:p>
          <a:p>
            <a:pPr lvl="1"/>
            <a:r>
              <a:rPr lang="en-US" sz="1100" dirty="0"/>
              <a:t>To enable configuration Management and Orchestration, Deployment  automation</a:t>
            </a:r>
          </a:p>
          <a:p>
            <a:r>
              <a:rPr lang="en-US" sz="1400" dirty="0"/>
              <a:t>Continuous development – test – integration </a:t>
            </a:r>
          </a:p>
          <a:p>
            <a:pPr lvl="1"/>
            <a:r>
              <a:rPr lang="en-US" sz="1100" dirty="0"/>
              <a:t>CloudFormation Template, Configuration Template, Bootstrap Template</a:t>
            </a:r>
          </a:p>
          <a:p>
            <a:r>
              <a:rPr lang="en-US" sz="1400" dirty="0"/>
              <a:t>Can be used with Puppet and Chef, two configuration and deployment management systems for clouds</a:t>
            </a:r>
          </a:p>
        </p:txBody>
      </p:sp>
      <p:sp>
        <p:nvSpPr>
          <p:cNvPr id="25" name="Content Placeholder 2"/>
          <p:cNvSpPr txBox="1">
            <a:spLocks/>
          </p:cNvSpPr>
          <p:nvPr/>
        </p:nvSpPr>
        <p:spPr>
          <a:xfrm>
            <a:off x="143508" y="6165304"/>
            <a:ext cx="8784976" cy="396044"/>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[ref] Building Powerful Web Applications in the AWS Cloud” by Louis Columbus </a:t>
            </a:r>
            <a:br>
              <a:rPr lang="en-US" dirty="0"/>
            </a:br>
            <a:r>
              <a:rPr lang="en-US" dirty="0"/>
              <a:t>http://softwarestrategiesblog.com/2011/03/10/building-powerful-web-applications-in-the-aws-cloud/ </a:t>
            </a:r>
          </a:p>
        </p:txBody>
      </p:sp>
      <p:grpSp>
        <p:nvGrpSpPr>
          <p:cNvPr id="41" name="Group 40"/>
          <p:cNvGrpSpPr/>
          <p:nvPr/>
        </p:nvGrpSpPr>
        <p:grpSpPr>
          <a:xfrm>
            <a:off x="1115616" y="1324478"/>
            <a:ext cx="7272807" cy="3326477"/>
            <a:chOff x="927040" y="1339315"/>
            <a:chExt cx="7272807" cy="3326477"/>
          </a:xfrm>
        </p:grpSpPr>
        <p:grpSp>
          <p:nvGrpSpPr>
            <p:cNvPr id="29" name="Group 28"/>
            <p:cNvGrpSpPr/>
            <p:nvPr/>
          </p:nvGrpSpPr>
          <p:grpSpPr>
            <a:xfrm flipV="1">
              <a:off x="1593114" y="1339315"/>
              <a:ext cx="5377383" cy="911891"/>
              <a:chOff x="1824195" y="1872379"/>
              <a:chExt cx="5377383" cy="911891"/>
            </a:xfrm>
          </p:grpSpPr>
          <p:cxnSp>
            <p:nvCxnSpPr>
              <p:cNvPr id="30" name="Straight Arrow Connector 29"/>
              <p:cNvCxnSpPr/>
              <p:nvPr/>
            </p:nvCxnSpPr>
            <p:spPr>
              <a:xfrm>
                <a:off x="2513129" y="1880828"/>
                <a:ext cx="438128"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097376" y="1879316"/>
                <a:ext cx="438128"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3607541" y="2266745"/>
                <a:ext cx="1" cy="50870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824195" y="2266745"/>
                <a:ext cx="1" cy="50870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390888" y="2257358"/>
                <a:ext cx="1" cy="50870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684524" y="1872380"/>
                <a:ext cx="13069" cy="892368"/>
              </a:xfrm>
              <a:prstGeom prst="straightConnector1">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6301313" y="1890589"/>
                <a:ext cx="12752" cy="893681"/>
              </a:xfrm>
              <a:prstGeom prst="straightConnector1">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4467870" y="1872380"/>
                <a:ext cx="2961" cy="892368"/>
              </a:xfrm>
              <a:prstGeom prst="straightConnector1">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847055" y="2764748"/>
                <a:ext cx="5354523" cy="1312"/>
              </a:xfrm>
              <a:prstGeom prst="straightConnector1">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7201046" y="2257358"/>
                <a:ext cx="532" cy="507390"/>
              </a:xfrm>
              <a:prstGeom prst="straightConnector1">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305252" y="1872379"/>
                <a:ext cx="438128"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descr="CloudForma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1925" y="3831480"/>
              <a:ext cx="731520" cy="731520"/>
            </a:xfrm>
            <a:prstGeom prst="rect">
              <a:avLst/>
            </a:prstGeom>
          </p:spPr>
        </p:pic>
        <p:sp>
          <p:nvSpPr>
            <p:cNvPr id="12" name="Rounded Rectangle 11"/>
            <p:cNvSpPr/>
            <p:nvPr/>
          </p:nvSpPr>
          <p:spPr>
            <a:xfrm>
              <a:off x="927040" y="1835404"/>
              <a:ext cx="1332148" cy="756084"/>
            </a:xfrm>
            <a:prstGeom prst="roundRect">
              <a:avLst/>
            </a:prstGeom>
            <a:solidFill>
              <a:srgbClr val="F99645"/>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mj-lt"/>
                </a:rPr>
                <a:t>Dev</a:t>
              </a:r>
              <a:endParaRPr lang="en-GB" sz="2000" dirty="0">
                <a:solidFill>
                  <a:schemeClr val="bg1"/>
                </a:solidFill>
                <a:latin typeface="+mj-lt"/>
              </a:endParaRPr>
            </a:p>
          </p:txBody>
        </p:sp>
        <p:sp>
          <p:nvSpPr>
            <p:cNvPr id="13" name="Rounded Rectangle 12"/>
            <p:cNvSpPr/>
            <p:nvPr/>
          </p:nvSpPr>
          <p:spPr>
            <a:xfrm>
              <a:off x="2725125" y="1835404"/>
              <a:ext cx="1332148" cy="756084"/>
            </a:xfrm>
            <a:prstGeom prst="roundRect">
              <a:avLst/>
            </a:prstGeom>
            <a:solidFill>
              <a:srgbClr val="4F82BB"/>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Test/QA</a:t>
              </a:r>
              <a:endParaRPr lang="en-GB" sz="2000" dirty="0">
                <a:solidFill>
                  <a:schemeClr val="bg1"/>
                </a:solidFill>
                <a:latin typeface="+mj-lt"/>
              </a:endParaRPr>
            </a:p>
          </p:txBody>
        </p:sp>
        <p:sp>
          <p:nvSpPr>
            <p:cNvPr id="14" name="Rounded Rectangle 13"/>
            <p:cNvSpPr/>
            <p:nvPr/>
          </p:nvSpPr>
          <p:spPr>
            <a:xfrm>
              <a:off x="4515729" y="1835404"/>
              <a:ext cx="1332148" cy="756084"/>
            </a:xfrm>
            <a:prstGeom prst="roundRect">
              <a:avLst/>
            </a:prstGeom>
            <a:solidFill>
              <a:srgbClr val="8064A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Staging</a:t>
              </a:r>
              <a:endParaRPr lang="en-GB" sz="2000" dirty="0">
                <a:solidFill>
                  <a:schemeClr val="bg1"/>
                </a:solidFill>
                <a:latin typeface="+mj-lt"/>
              </a:endParaRPr>
            </a:p>
          </p:txBody>
        </p:sp>
        <p:sp>
          <p:nvSpPr>
            <p:cNvPr id="15" name="Rounded Rectangle 14"/>
            <p:cNvSpPr/>
            <p:nvPr/>
          </p:nvSpPr>
          <p:spPr>
            <a:xfrm>
              <a:off x="6322841" y="1839472"/>
              <a:ext cx="1332148" cy="756084"/>
            </a:xfrm>
            <a:prstGeom prst="roundRect">
              <a:avLst/>
            </a:prstGeom>
            <a:solidFill>
              <a:srgbClr val="9BBB58"/>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Prod</a:t>
              </a:r>
              <a:endParaRPr lang="en-GB" sz="2000" dirty="0">
                <a:solidFill>
                  <a:schemeClr val="bg1"/>
                </a:solidFill>
                <a:latin typeface="+mj-lt"/>
              </a:endParaRPr>
            </a:p>
          </p:txBody>
        </p:sp>
        <p:sp>
          <p:nvSpPr>
            <p:cNvPr id="16" name="TextBox 32"/>
            <p:cNvSpPr txBox="1">
              <a:spLocks noChangeArrowheads="1"/>
            </p:cNvSpPr>
            <p:nvPr/>
          </p:nvSpPr>
          <p:spPr bwMode="auto">
            <a:xfrm>
              <a:off x="1897200" y="3569801"/>
              <a:ext cx="5258532" cy="295466"/>
            </a:xfrm>
            <a:prstGeom prst="rect">
              <a:avLst/>
            </a:prstGeom>
            <a:noFill/>
            <a:ln w="9525">
              <a:noFill/>
              <a:miter lim="800000"/>
              <a:headEnd/>
              <a:tailEnd/>
            </a:ln>
          </p:spPr>
          <p:txBody>
            <a:bodyPr wrap="square" lIns="9144" tIns="9144" rIns="9144" bIns="9144">
              <a:spAutoFit/>
            </a:bodyPr>
            <a:lstStyle/>
            <a:p>
              <a:r>
                <a:rPr lang="en-US" b="1" dirty="0">
                  <a:latin typeface="Helvetica Neue"/>
                  <a:ea typeface="Verdana" pitchFamily="34" charset="0"/>
                  <a:cs typeface="Helvetica Neue"/>
                </a:rPr>
                <a:t>Amazon </a:t>
              </a:r>
              <a:r>
                <a:rPr lang="en-US" b="1" dirty="0" err="1">
                  <a:latin typeface="Helvetica Neue"/>
                  <a:ea typeface="Verdana" pitchFamily="34" charset="0"/>
                  <a:cs typeface="Helvetica Neue"/>
                </a:rPr>
                <a:t>CloudFormation</a:t>
              </a:r>
              <a:r>
                <a:rPr lang="en-US" b="1" dirty="0">
                  <a:latin typeface="Helvetica Neue"/>
                  <a:ea typeface="Verdana" pitchFamily="34" charset="0"/>
                  <a:cs typeface="Helvetica Neue"/>
                </a:rPr>
                <a:t> + Chef (or Puppet)</a:t>
              </a:r>
            </a:p>
          </p:txBody>
        </p:sp>
        <p:cxnSp>
          <p:nvCxnSpPr>
            <p:cNvPr id="17" name="Straight Arrow Connector 16"/>
            <p:cNvCxnSpPr/>
            <p:nvPr/>
          </p:nvCxnSpPr>
          <p:spPr>
            <a:xfrm flipV="1">
              <a:off x="5527527" y="2628740"/>
              <a:ext cx="1648226" cy="862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655267" y="2640289"/>
              <a:ext cx="2371484" cy="850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513298" y="2642951"/>
              <a:ext cx="840701" cy="8480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809590" y="2660928"/>
              <a:ext cx="490970" cy="8300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32"/>
            <p:cNvSpPr txBox="1">
              <a:spLocks noChangeArrowheads="1"/>
            </p:cNvSpPr>
            <p:nvPr/>
          </p:nvSpPr>
          <p:spPr bwMode="auto">
            <a:xfrm>
              <a:off x="6892650" y="2793208"/>
              <a:ext cx="1307197" cy="526298"/>
            </a:xfrm>
            <a:prstGeom prst="rect">
              <a:avLst/>
            </a:prstGeom>
            <a:noFill/>
            <a:ln w="9525">
              <a:noFill/>
              <a:miter lim="800000"/>
              <a:headEnd/>
              <a:tailEnd/>
            </a:ln>
          </p:spPr>
          <p:txBody>
            <a:bodyPr wrap="square" lIns="9144" tIns="9144" rIns="9144" bIns="9144">
              <a:spAutoFit/>
            </a:bodyPr>
            <a:lstStyle/>
            <a:p>
              <a:r>
                <a:rPr lang="en-US" sz="1100" b="1" dirty="0">
                  <a:latin typeface="Helvetica Neue"/>
                  <a:ea typeface="Verdana" pitchFamily="34" charset="0"/>
                  <a:cs typeface="Helvetica Neue"/>
                </a:rPr>
                <a:t>2-tier app with </a:t>
              </a:r>
            </a:p>
            <a:p>
              <a:r>
                <a:rPr lang="en-US" sz="1100" b="1" dirty="0">
                  <a:latin typeface="Helvetica Neue"/>
                  <a:ea typeface="Verdana" pitchFamily="34" charset="0"/>
                  <a:cs typeface="Helvetica Neue"/>
                </a:rPr>
                <a:t>production data </a:t>
              </a:r>
            </a:p>
            <a:p>
              <a:r>
                <a:rPr lang="en-US" sz="1100" b="1" dirty="0">
                  <a:latin typeface="Helvetica Neue"/>
                  <a:ea typeface="Verdana" pitchFamily="34" charset="0"/>
                  <a:cs typeface="Helvetica Neue"/>
                </a:rPr>
                <a:t>Multi-AZ and HA</a:t>
              </a:r>
            </a:p>
          </p:txBody>
        </p:sp>
        <p:sp>
          <p:nvSpPr>
            <p:cNvPr id="22" name="TextBox 32"/>
            <p:cNvSpPr txBox="1">
              <a:spLocks noChangeArrowheads="1"/>
            </p:cNvSpPr>
            <p:nvPr/>
          </p:nvSpPr>
          <p:spPr bwMode="auto">
            <a:xfrm>
              <a:off x="5398728" y="2631631"/>
              <a:ext cx="972108" cy="526298"/>
            </a:xfrm>
            <a:prstGeom prst="rect">
              <a:avLst/>
            </a:prstGeom>
            <a:noFill/>
            <a:ln w="9525">
              <a:noFill/>
              <a:miter lim="800000"/>
              <a:headEnd/>
              <a:tailEnd/>
            </a:ln>
          </p:spPr>
          <p:txBody>
            <a:bodyPr wrap="square" lIns="9144" tIns="9144" rIns="9144" bIns="9144">
              <a:spAutoFit/>
            </a:bodyPr>
            <a:lstStyle/>
            <a:p>
              <a:r>
                <a:rPr lang="en-US" sz="1100" b="1" dirty="0">
                  <a:latin typeface="Helvetica Neue"/>
                  <a:ea typeface="Verdana" pitchFamily="34" charset="0"/>
                  <a:cs typeface="Helvetica Neue"/>
                </a:rPr>
                <a:t>2-tier app with </a:t>
              </a:r>
            </a:p>
            <a:p>
              <a:r>
                <a:rPr lang="en-US" sz="1100" b="1" dirty="0">
                  <a:latin typeface="Helvetica Neue"/>
                  <a:ea typeface="Verdana" pitchFamily="34" charset="0"/>
                  <a:cs typeface="Helvetica Neue"/>
                </a:rPr>
                <a:t>production data</a:t>
              </a:r>
            </a:p>
          </p:txBody>
        </p:sp>
        <p:sp>
          <p:nvSpPr>
            <p:cNvPr id="23" name="TextBox 32"/>
            <p:cNvSpPr txBox="1">
              <a:spLocks noChangeArrowheads="1"/>
            </p:cNvSpPr>
            <p:nvPr/>
          </p:nvSpPr>
          <p:spPr bwMode="auto">
            <a:xfrm>
              <a:off x="2800277" y="2689039"/>
              <a:ext cx="972108" cy="357021"/>
            </a:xfrm>
            <a:prstGeom prst="rect">
              <a:avLst/>
            </a:prstGeom>
            <a:noFill/>
            <a:ln w="9525">
              <a:noFill/>
              <a:miter lim="800000"/>
              <a:headEnd/>
              <a:tailEnd/>
            </a:ln>
          </p:spPr>
          <p:txBody>
            <a:bodyPr wrap="square" lIns="9144" tIns="9144" rIns="9144" bIns="9144">
              <a:spAutoFit/>
            </a:bodyPr>
            <a:lstStyle/>
            <a:p>
              <a:r>
                <a:rPr lang="en-US" sz="1100" b="1" dirty="0">
                  <a:latin typeface="Helvetica Neue"/>
                  <a:ea typeface="Verdana" pitchFamily="34" charset="0"/>
                  <a:cs typeface="Helvetica Neue"/>
                </a:rPr>
                <a:t>2-tier app </a:t>
              </a:r>
            </a:p>
            <a:p>
              <a:r>
                <a:rPr lang="en-US" sz="1100" b="1" dirty="0">
                  <a:latin typeface="Helvetica Neue"/>
                  <a:ea typeface="Verdana" pitchFamily="34" charset="0"/>
                  <a:cs typeface="Helvetica Neue"/>
                </a:rPr>
                <a:t>with test DB</a:t>
              </a:r>
            </a:p>
          </p:txBody>
        </p:sp>
        <p:sp>
          <p:nvSpPr>
            <p:cNvPr id="24" name="TextBox 32"/>
            <p:cNvSpPr txBox="1">
              <a:spLocks noChangeArrowheads="1"/>
            </p:cNvSpPr>
            <p:nvPr/>
          </p:nvSpPr>
          <p:spPr bwMode="auto">
            <a:xfrm>
              <a:off x="927040" y="2826644"/>
              <a:ext cx="1085482" cy="357021"/>
            </a:xfrm>
            <a:prstGeom prst="rect">
              <a:avLst/>
            </a:prstGeom>
            <a:noFill/>
            <a:ln w="9525">
              <a:noFill/>
              <a:miter lim="800000"/>
              <a:headEnd/>
              <a:tailEnd/>
            </a:ln>
          </p:spPr>
          <p:txBody>
            <a:bodyPr wrap="square" lIns="9144" tIns="9144" rIns="9144" bIns="9144">
              <a:spAutoFit/>
            </a:bodyPr>
            <a:lstStyle/>
            <a:p>
              <a:r>
                <a:rPr lang="en-US" sz="1100" b="1" dirty="0">
                  <a:latin typeface="Helvetica Neue"/>
                  <a:ea typeface="Verdana" pitchFamily="34" charset="0"/>
                  <a:cs typeface="Helvetica Neue"/>
                </a:rPr>
                <a:t>All in one instance</a:t>
              </a:r>
            </a:p>
          </p:txBody>
        </p:sp>
        <p:grpSp>
          <p:nvGrpSpPr>
            <p:cNvPr id="28" name="Group 27"/>
            <p:cNvGrpSpPr/>
            <p:nvPr/>
          </p:nvGrpSpPr>
          <p:grpSpPr>
            <a:xfrm>
              <a:off x="4664003" y="3848419"/>
              <a:ext cx="888161" cy="817373"/>
              <a:chOff x="4636554" y="3634150"/>
              <a:chExt cx="888161" cy="817373"/>
            </a:xfrm>
          </p:grpSpPr>
          <p:pic>
            <p:nvPicPr>
              <p:cNvPr id="9" name="Picture 8" descr="CloudFormation-Tempa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3195" y="3634150"/>
                <a:ext cx="731520" cy="731520"/>
              </a:xfrm>
              <a:prstGeom prst="rect">
                <a:avLst/>
              </a:prstGeom>
            </p:spPr>
          </p:pic>
          <p:grpSp>
            <p:nvGrpSpPr>
              <p:cNvPr id="27" name="Group 26"/>
              <p:cNvGrpSpPr/>
              <p:nvPr/>
            </p:nvGrpSpPr>
            <p:grpSpPr>
              <a:xfrm>
                <a:off x="4636554" y="3720003"/>
                <a:ext cx="731520" cy="731520"/>
                <a:chOff x="5692826" y="3634150"/>
                <a:chExt cx="731520" cy="731520"/>
              </a:xfrm>
            </p:grpSpPr>
            <p:sp>
              <p:nvSpPr>
                <p:cNvPr id="10" name="Rectangle 9"/>
                <p:cNvSpPr/>
                <p:nvPr/>
              </p:nvSpPr>
              <p:spPr>
                <a:xfrm>
                  <a:off x="5857333" y="3723781"/>
                  <a:ext cx="370851" cy="5081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loudFormation-Tempa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2826" y="3634150"/>
                  <a:ext cx="731520" cy="731520"/>
                </a:xfrm>
                <a:prstGeom prst="rect">
                  <a:avLst/>
                </a:prstGeom>
              </p:spPr>
            </p:pic>
          </p:grpSp>
        </p:grpSp>
      </p:grpSp>
      <p:sp>
        <p:nvSpPr>
          <p:cNvPr id="42" name="Rectangle 41"/>
          <p:cNvSpPr/>
          <p:nvPr/>
        </p:nvSpPr>
        <p:spPr>
          <a:xfrm>
            <a:off x="1979712" y="1422812"/>
            <a:ext cx="4579700" cy="273778"/>
          </a:xfrm>
          <a:prstGeom prst="rect">
            <a:avLst/>
          </a:prstGeom>
          <a:solidFill>
            <a:schemeClr val="bg1">
              <a:lumMod val="95000"/>
              <a:alpha val="64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Configuration  Management &amp; Orchestration</a:t>
            </a:r>
          </a:p>
        </p:txBody>
      </p:sp>
    </p:spTree>
    <p:extLst>
      <p:ext uri="{BB962C8B-B14F-4D97-AF65-F5344CB8AC3E}">
        <p14:creationId xmlns:p14="http://schemas.microsoft.com/office/powerpoint/2010/main" val="1969808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F8FE-3DAC-4D12-B5D1-B7B6738188A5}"/>
              </a:ext>
            </a:extLst>
          </p:cNvPr>
          <p:cNvSpPr>
            <a:spLocks noGrp="1"/>
          </p:cNvSpPr>
          <p:nvPr>
            <p:ph type="title"/>
          </p:nvPr>
        </p:nvSpPr>
        <p:spPr/>
        <p:txBody>
          <a:bodyPr>
            <a:normAutofit fontScale="90000"/>
          </a:bodyPr>
          <a:lstStyle/>
          <a:p>
            <a:r>
              <a:rPr lang="en-US" dirty="0"/>
              <a:t>Azure DevOps Services </a:t>
            </a:r>
            <a:br>
              <a:rPr lang="en-US" dirty="0"/>
            </a:br>
            <a:r>
              <a:rPr lang="en-US" sz="2700" dirty="0"/>
              <a:t>(since 10 Sept 2018, former VSTS)</a:t>
            </a:r>
            <a:endParaRPr lang="en-US" dirty="0"/>
          </a:p>
        </p:txBody>
      </p:sp>
      <p:sp>
        <p:nvSpPr>
          <p:cNvPr id="3" name="Content Placeholder 2">
            <a:extLst>
              <a:ext uri="{FF2B5EF4-FFF2-40B4-BE49-F238E27FC236}">
                <a16:creationId xmlns:a16="http://schemas.microsoft.com/office/drawing/2014/main" id="{38862E29-6337-4838-82E6-209B021C67C2}"/>
              </a:ext>
            </a:extLst>
          </p:cNvPr>
          <p:cNvSpPr>
            <a:spLocks noGrp="1"/>
          </p:cNvSpPr>
          <p:nvPr>
            <p:ph idx="1"/>
          </p:nvPr>
        </p:nvSpPr>
        <p:spPr/>
        <p:txBody>
          <a:bodyPr>
            <a:normAutofit/>
          </a:bodyPr>
          <a:lstStyle/>
          <a:p>
            <a:pPr marL="0" indent="0">
              <a:buNone/>
            </a:pPr>
            <a:r>
              <a:rPr lang="en-US" sz="2000" dirty="0"/>
              <a:t>Azure DevOps Services is a cloud service for collaborating on code development. </a:t>
            </a:r>
          </a:p>
          <a:p>
            <a:r>
              <a:rPr lang="en-US" sz="2000" dirty="0"/>
              <a:t>Azure Pipelines	</a:t>
            </a:r>
          </a:p>
          <a:p>
            <a:pPr lvl="1"/>
            <a:r>
              <a:rPr lang="en-US" sz="1600" dirty="0"/>
              <a:t>CI/CD that works with any language, platform, and cloud.</a:t>
            </a:r>
          </a:p>
          <a:p>
            <a:r>
              <a:rPr lang="en-US" sz="2000" dirty="0"/>
              <a:t>Azure Repos	</a:t>
            </a:r>
          </a:p>
          <a:p>
            <a:pPr lvl="1"/>
            <a:r>
              <a:rPr lang="en-US" sz="1600" dirty="0"/>
              <a:t>Unlimited cloud-hosted private Git and TFVC repos for your project.</a:t>
            </a:r>
          </a:p>
          <a:p>
            <a:r>
              <a:rPr lang="en-US" sz="2000" dirty="0"/>
              <a:t>Azure Boards	</a:t>
            </a:r>
          </a:p>
          <a:p>
            <a:pPr lvl="1"/>
            <a:r>
              <a:rPr lang="en-US" sz="1600" dirty="0"/>
              <a:t>Work tracking with Kanban boards, backlogs, team dashboards, and custom reporting.</a:t>
            </a:r>
          </a:p>
          <a:p>
            <a:r>
              <a:rPr lang="en-US" sz="2000" dirty="0"/>
              <a:t>Azure Test Plans	</a:t>
            </a:r>
          </a:p>
          <a:p>
            <a:pPr lvl="1"/>
            <a:r>
              <a:rPr lang="en-US" sz="1600" dirty="0"/>
              <a:t>All-in-one planned and exploratory testing solution.</a:t>
            </a:r>
          </a:p>
          <a:p>
            <a:r>
              <a:rPr lang="en-US" sz="2000" dirty="0"/>
              <a:t>Azure Artifacts	</a:t>
            </a:r>
          </a:p>
          <a:p>
            <a:pPr lvl="1"/>
            <a:r>
              <a:rPr lang="en-US" sz="1600" dirty="0"/>
              <a:t>Maven, </a:t>
            </a:r>
            <a:r>
              <a:rPr lang="en-US" sz="1600" dirty="0" err="1"/>
              <a:t>npm</a:t>
            </a:r>
            <a:r>
              <a:rPr lang="en-US" sz="1600" dirty="0"/>
              <a:t>, and NuGet package feeds from public and private sources.</a:t>
            </a:r>
          </a:p>
          <a:p>
            <a:r>
              <a:rPr lang="en-US" sz="2000" dirty="0"/>
              <a:t>Built-in wiki for sharing information with DevOps team</a:t>
            </a:r>
          </a:p>
          <a:p>
            <a:endParaRPr lang="en-US" sz="2000" dirty="0"/>
          </a:p>
        </p:txBody>
      </p:sp>
      <p:sp>
        <p:nvSpPr>
          <p:cNvPr id="4" name="Date Placeholder 3">
            <a:extLst>
              <a:ext uri="{FF2B5EF4-FFF2-40B4-BE49-F238E27FC236}">
                <a16:creationId xmlns:a16="http://schemas.microsoft.com/office/drawing/2014/main" id="{E08BAA3C-3E0E-4075-9087-AF3883A49154}"/>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A1AB5E8A-8E4E-4097-A17A-F465DF8B93EC}"/>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117AC682-32B1-4510-BF64-74A5EAAD392E}"/>
              </a:ext>
            </a:extLst>
          </p:cNvPr>
          <p:cNvSpPr>
            <a:spLocks noGrp="1"/>
          </p:cNvSpPr>
          <p:nvPr>
            <p:ph type="sldNum" sz="quarter" idx="12"/>
          </p:nvPr>
        </p:nvSpPr>
        <p:spPr/>
        <p:txBody>
          <a:bodyPr/>
          <a:lstStyle/>
          <a:p>
            <a:fld id="{5444D61A-D5EF-4AD7-8CFF-82B00AE13C42}" type="slidenum">
              <a:rPr lang="en-GB" smtClean="0"/>
              <a:pPr/>
              <a:t>47</a:t>
            </a:fld>
            <a:endParaRPr lang="en-GB"/>
          </a:p>
        </p:txBody>
      </p:sp>
    </p:spTree>
    <p:extLst>
      <p:ext uri="{BB962C8B-B14F-4D97-AF65-F5344CB8AC3E}">
        <p14:creationId xmlns:p14="http://schemas.microsoft.com/office/powerpoint/2010/main" val="3716675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079DC-2348-41E1-9E62-86EE8B3CA3C1}"/>
              </a:ext>
            </a:extLst>
          </p:cNvPr>
          <p:cNvSpPr>
            <a:spLocks noGrp="1"/>
          </p:cNvSpPr>
          <p:nvPr>
            <p:ph type="title"/>
          </p:nvPr>
        </p:nvSpPr>
        <p:spPr/>
        <p:txBody>
          <a:bodyPr/>
          <a:lstStyle/>
          <a:p>
            <a:r>
              <a:rPr lang="en-US" dirty="0"/>
              <a:t>Azure DevOps Processes</a:t>
            </a:r>
          </a:p>
        </p:txBody>
      </p:sp>
      <p:sp>
        <p:nvSpPr>
          <p:cNvPr id="3" name="Content Placeholder 2">
            <a:extLst>
              <a:ext uri="{FF2B5EF4-FFF2-40B4-BE49-F238E27FC236}">
                <a16:creationId xmlns:a16="http://schemas.microsoft.com/office/drawing/2014/main" id="{F89FE77D-B0F7-4A51-9FE2-6CACDC839C68}"/>
              </a:ext>
            </a:extLst>
          </p:cNvPr>
          <p:cNvSpPr>
            <a:spLocks noGrp="1"/>
          </p:cNvSpPr>
          <p:nvPr>
            <p:ph idx="1"/>
          </p:nvPr>
        </p:nvSpPr>
        <p:spPr/>
        <p:txBody>
          <a:bodyPr>
            <a:normAutofit/>
          </a:bodyPr>
          <a:lstStyle/>
          <a:p>
            <a:pPr marL="0" indent="0">
              <a:buNone/>
            </a:pPr>
            <a:r>
              <a:rPr lang="en-US" sz="2000" dirty="0"/>
              <a:t>Continuous integration (CI)</a:t>
            </a:r>
          </a:p>
          <a:p>
            <a:r>
              <a:rPr lang="en-US" sz="1800" dirty="0"/>
              <a:t>Take advantage of continuous integration to improve software development quality and speed. When you use Azure DevOps or Jenkins to build apps in the cloud and deploy to Azure, each time you commit code, it’s automatically built and tested—so bugs are detected faster.</a:t>
            </a:r>
          </a:p>
          <a:p>
            <a:pPr marL="0" indent="0">
              <a:buNone/>
            </a:pPr>
            <a:r>
              <a:rPr lang="en-US" sz="2000" dirty="0"/>
              <a:t>Continuous delivery (CD)</a:t>
            </a:r>
          </a:p>
          <a:p>
            <a:r>
              <a:rPr lang="en-US" sz="1800" dirty="0"/>
              <a:t>Ensure that code and infrastructure are always in a production-deployable state, with continuous delivery. By combining continuous integration and infrastructure as code (</a:t>
            </a:r>
            <a:r>
              <a:rPr lang="en-US" sz="1800" dirty="0" err="1"/>
              <a:t>IaC</a:t>
            </a:r>
            <a:r>
              <a:rPr lang="en-US" sz="1800" dirty="0"/>
              <a:t>), you’ll achieve identical deployments and the confidence you need to manually deploy to production at any time.</a:t>
            </a:r>
          </a:p>
          <a:p>
            <a:pPr marL="0" indent="0">
              <a:buNone/>
            </a:pPr>
            <a:r>
              <a:rPr lang="en-US" sz="2000" dirty="0"/>
              <a:t>Continuous deployment with CI/CD</a:t>
            </a:r>
          </a:p>
          <a:p>
            <a:r>
              <a:rPr lang="en-US" sz="1800" dirty="0"/>
              <a:t>With continuous deployment, you can automate the entire process from code commit to production if your CI/CD tests are successful. Using CI/CD practices, paired with monitoring tools, you’ll be able to safely deliver features to your customers as soon as they’re ready.</a:t>
            </a:r>
          </a:p>
        </p:txBody>
      </p:sp>
      <p:sp>
        <p:nvSpPr>
          <p:cNvPr id="4" name="Date Placeholder 3">
            <a:extLst>
              <a:ext uri="{FF2B5EF4-FFF2-40B4-BE49-F238E27FC236}">
                <a16:creationId xmlns:a16="http://schemas.microsoft.com/office/drawing/2014/main" id="{503F76C5-9602-46BE-9545-0441699A5D08}"/>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02FBA395-60F2-43BE-927E-EE87FF85AF7B}"/>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FC1E3352-4831-4BC8-8ACC-2340493209FC}"/>
              </a:ext>
            </a:extLst>
          </p:cNvPr>
          <p:cNvSpPr>
            <a:spLocks noGrp="1"/>
          </p:cNvSpPr>
          <p:nvPr>
            <p:ph type="sldNum" sz="quarter" idx="12"/>
          </p:nvPr>
        </p:nvSpPr>
        <p:spPr/>
        <p:txBody>
          <a:bodyPr/>
          <a:lstStyle/>
          <a:p>
            <a:fld id="{5444D61A-D5EF-4AD7-8CFF-82B00AE13C42}" type="slidenum">
              <a:rPr lang="en-GB" smtClean="0"/>
              <a:pPr/>
              <a:t>48</a:t>
            </a:fld>
            <a:endParaRPr lang="en-GB"/>
          </a:p>
        </p:txBody>
      </p:sp>
    </p:spTree>
    <p:extLst>
      <p:ext uri="{BB962C8B-B14F-4D97-AF65-F5344CB8AC3E}">
        <p14:creationId xmlns:p14="http://schemas.microsoft.com/office/powerpoint/2010/main" val="2441189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EA67-84E6-4203-8587-13AC010860B5}"/>
              </a:ext>
            </a:extLst>
          </p:cNvPr>
          <p:cNvSpPr>
            <a:spLocks noGrp="1"/>
          </p:cNvSpPr>
          <p:nvPr>
            <p:ph type="title"/>
          </p:nvPr>
        </p:nvSpPr>
        <p:spPr/>
        <p:txBody>
          <a:bodyPr/>
          <a:lstStyle/>
          <a:p>
            <a:r>
              <a:rPr lang="en-US" dirty="0" err="1"/>
              <a:t>DataOps</a:t>
            </a:r>
            <a:endParaRPr lang="en-US" dirty="0"/>
          </a:p>
        </p:txBody>
      </p:sp>
      <p:sp>
        <p:nvSpPr>
          <p:cNvPr id="3" name="Content Placeholder 2">
            <a:extLst>
              <a:ext uri="{FF2B5EF4-FFF2-40B4-BE49-F238E27FC236}">
                <a16:creationId xmlns:a16="http://schemas.microsoft.com/office/drawing/2014/main" id="{C667B8E9-C115-435E-914E-E0529BF59567}"/>
              </a:ext>
            </a:extLst>
          </p:cNvPr>
          <p:cNvSpPr>
            <a:spLocks noGrp="1"/>
          </p:cNvSpPr>
          <p:nvPr>
            <p:ph idx="1"/>
          </p:nvPr>
        </p:nvSpPr>
        <p:spPr/>
        <p:txBody>
          <a:bodyPr>
            <a:normAutofit/>
          </a:bodyPr>
          <a:lstStyle/>
          <a:p>
            <a:r>
              <a:rPr lang="en-US" sz="2000" dirty="0" err="1"/>
              <a:t>DataOps</a:t>
            </a:r>
            <a:r>
              <a:rPr lang="en-US" sz="2000" dirty="0"/>
              <a:t> (data operations) is an emerging discipline that brings together DevOps teams with data engineer and data scientist roles to provide the tools, processes and organizational structures to support the data-focused enterprise.</a:t>
            </a:r>
          </a:p>
          <a:p>
            <a:r>
              <a:rPr lang="en-US" sz="2000" dirty="0" err="1"/>
              <a:t>DataOps</a:t>
            </a:r>
            <a:r>
              <a:rPr lang="en-US" sz="2000" dirty="0"/>
              <a:t> is a new approach to the end-to-end data lifecycle, which applies new processes and methodologies to data analytics. </a:t>
            </a:r>
          </a:p>
          <a:p>
            <a:r>
              <a:rPr lang="en-US" sz="2000" dirty="0"/>
              <a:t>Agile software development helps deliver new analytics faster and with higher quality. </a:t>
            </a:r>
          </a:p>
          <a:p>
            <a:r>
              <a:rPr lang="en-US" sz="2000" dirty="0"/>
              <a:t>DevOps automates the deployment of new analytics and data. </a:t>
            </a:r>
          </a:p>
          <a:p>
            <a:r>
              <a:rPr lang="en-US" sz="2000" dirty="0"/>
              <a:t>Statistical process controls, used in lean manufacturing, test and monitor the quality of data flowing through the data-analytics pipeline.</a:t>
            </a:r>
          </a:p>
          <a:p>
            <a:endParaRPr lang="en-US" sz="2000" dirty="0"/>
          </a:p>
        </p:txBody>
      </p:sp>
      <p:sp>
        <p:nvSpPr>
          <p:cNvPr id="4" name="Date Placeholder 3">
            <a:extLst>
              <a:ext uri="{FF2B5EF4-FFF2-40B4-BE49-F238E27FC236}">
                <a16:creationId xmlns:a16="http://schemas.microsoft.com/office/drawing/2014/main" id="{A6A54CE3-104E-4275-A85C-5722850B4541}"/>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25BF0018-6BD7-4C39-916D-E8516AB420B4}"/>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CCCC8103-9C82-4A1E-B41A-CF9D2E1146ED}"/>
              </a:ext>
            </a:extLst>
          </p:cNvPr>
          <p:cNvSpPr>
            <a:spLocks noGrp="1"/>
          </p:cNvSpPr>
          <p:nvPr>
            <p:ph type="sldNum" sz="quarter" idx="12"/>
          </p:nvPr>
        </p:nvSpPr>
        <p:spPr/>
        <p:txBody>
          <a:bodyPr/>
          <a:lstStyle/>
          <a:p>
            <a:fld id="{5444D61A-D5EF-4AD7-8CFF-82B00AE13C42}" type="slidenum">
              <a:rPr lang="en-GB" smtClean="0"/>
              <a:pPr/>
              <a:t>49</a:t>
            </a:fld>
            <a:endParaRPr lang="en-GB"/>
          </a:p>
        </p:txBody>
      </p:sp>
    </p:spTree>
    <p:extLst>
      <p:ext uri="{BB962C8B-B14F-4D97-AF65-F5344CB8AC3E}">
        <p14:creationId xmlns:p14="http://schemas.microsoft.com/office/powerpoint/2010/main" val="1803470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C9F2-D496-46D9-A4BE-B4B06A517969}"/>
              </a:ext>
            </a:extLst>
          </p:cNvPr>
          <p:cNvSpPr>
            <a:spLocks noGrp="1"/>
          </p:cNvSpPr>
          <p:nvPr>
            <p:ph type="title"/>
          </p:nvPr>
        </p:nvSpPr>
        <p:spPr/>
        <p:txBody>
          <a:bodyPr/>
          <a:lstStyle/>
          <a:p>
            <a:r>
              <a:rPr lang="en-US" dirty="0"/>
              <a:t>Big Data and multiple sources of data</a:t>
            </a:r>
          </a:p>
        </p:txBody>
      </p:sp>
      <p:sp>
        <p:nvSpPr>
          <p:cNvPr id="4" name="Date Placeholder 3">
            <a:extLst>
              <a:ext uri="{FF2B5EF4-FFF2-40B4-BE49-F238E27FC236}">
                <a16:creationId xmlns:a16="http://schemas.microsoft.com/office/drawing/2014/main" id="{3D0F4F41-0323-4121-8419-EE855C6C248C}"/>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DA3D064F-3D2B-4F83-9899-6B62F9AB614E}"/>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0BC42E6F-C7B6-4298-BC40-1A49D5719A71}"/>
              </a:ext>
            </a:extLst>
          </p:cNvPr>
          <p:cNvSpPr>
            <a:spLocks noGrp="1"/>
          </p:cNvSpPr>
          <p:nvPr>
            <p:ph type="sldNum" sz="quarter" idx="12"/>
          </p:nvPr>
        </p:nvSpPr>
        <p:spPr/>
        <p:txBody>
          <a:bodyPr/>
          <a:lstStyle/>
          <a:p>
            <a:fld id="{5444D61A-D5EF-4AD7-8CFF-82B00AE13C42}" type="slidenum">
              <a:rPr lang="en-GB" smtClean="0"/>
              <a:pPr/>
              <a:t>5</a:t>
            </a:fld>
            <a:endParaRPr lang="en-GB"/>
          </a:p>
        </p:txBody>
      </p:sp>
      <p:pic>
        <p:nvPicPr>
          <p:cNvPr id="7" name="Picture 6" descr="big-data-pix.jpg">
            <a:extLst>
              <a:ext uri="{FF2B5EF4-FFF2-40B4-BE49-F238E27FC236}">
                <a16:creationId xmlns:a16="http://schemas.microsoft.com/office/drawing/2014/main" id="{073655B3-F29D-4DA9-94AD-D09E3F07FB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04764"/>
            <a:ext cx="7332345" cy="3632200"/>
          </a:xfrm>
          <a:prstGeom prst="rect">
            <a:avLst/>
          </a:prstGeom>
          <a:noFill/>
          <a:ln>
            <a:noFill/>
          </a:ln>
        </p:spPr>
      </p:pic>
      <p:sp>
        <p:nvSpPr>
          <p:cNvPr id="9" name="Content Placeholder 2">
            <a:extLst>
              <a:ext uri="{FF2B5EF4-FFF2-40B4-BE49-F238E27FC236}">
                <a16:creationId xmlns:a16="http://schemas.microsoft.com/office/drawing/2014/main" id="{3EEBA7BB-D884-451A-BE30-595866067A6D}"/>
              </a:ext>
            </a:extLst>
          </p:cNvPr>
          <p:cNvSpPr>
            <a:spLocks noGrp="1"/>
          </p:cNvSpPr>
          <p:nvPr>
            <p:ph idx="1"/>
          </p:nvPr>
        </p:nvSpPr>
        <p:spPr>
          <a:xfrm>
            <a:off x="899591" y="5032666"/>
            <a:ext cx="7332345" cy="1041140"/>
          </a:xfrm>
        </p:spPr>
        <p:txBody>
          <a:bodyPr numCol="2">
            <a:normAutofit fontScale="92500" lnSpcReduction="10000"/>
          </a:bodyPr>
          <a:lstStyle/>
          <a:p>
            <a:r>
              <a:rPr lang="en-US" sz="2000" dirty="0">
                <a:solidFill>
                  <a:schemeClr val="tx2">
                    <a:lumMod val="60000"/>
                    <a:lumOff val="40000"/>
                  </a:schemeClr>
                </a:solidFill>
              </a:rPr>
              <a:t>Social Media</a:t>
            </a:r>
          </a:p>
          <a:p>
            <a:r>
              <a:rPr lang="en-US" sz="2000" dirty="0">
                <a:solidFill>
                  <a:schemeClr val="tx2">
                    <a:lumMod val="60000"/>
                    <a:lumOff val="40000"/>
                  </a:schemeClr>
                </a:solidFill>
              </a:rPr>
              <a:t>IoT</a:t>
            </a:r>
          </a:p>
          <a:p>
            <a:r>
              <a:rPr lang="en-US" sz="2000" dirty="0">
                <a:solidFill>
                  <a:schemeClr val="tx2">
                    <a:lumMod val="60000"/>
                    <a:lumOff val="40000"/>
                  </a:schemeClr>
                </a:solidFill>
              </a:rPr>
              <a:t>Internet</a:t>
            </a:r>
          </a:p>
          <a:p>
            <a:r>
              <a:rPr lang="en-US" sz="2000" dirty="0">
                <a:solidFill>
                  <a:schemeClr val="accent3">
                    <a:lumMod val="75000"/>
                  </a:schemeClr>
                </a:solidFill>
              </a:rPr>
              <a:t>Science</a:t>
            </a:r>
          </a:p>
          <a:p>
            <a:r>
              <a:rPr lang="en-US" sz="2000" dirty="0">
                <a:solidFill>
                  <a:schemeClr val="tx2">
                    <a:lumMod val="60000"/>
                    <a:lumOff val="40000"/>
                  </a:schemeClr>
                </a:solidFill>
              </a:rPr>
              <a:t>Industrial data</a:t>
            </a:r>
          </a:p>
          <a:p>
            <a:r>
              <a:rPr lang="en-US" sz="2000" dirty="0">
                <a:solidFill>
                  <a:schemeClr val="tx2">
                    <a:lumMod val="60000"/>
                    <a:lumOff val="40000"/>
                  </a:schemeClr>
                </a:solidFill>
              </a:rPr>
              <a:t>Communication, voice</a:t>
            </a:r>
          </a:p>
        </p:txBody>
      </p:sp>
      <p:sp>
        <p:nvSpPr>
          <p:cNvPr id="10" name="TextBox 9">
            <a:extLst>
              <a:ext uri="{FF2B5EF4-FFF2-40B4-BE49-F238E27FC236}">
                <a16:creationId xmlns:a16="http://schemas.microsoft.com/office/drawing/2014/main" id="{D0A22EBD-029A-4A1F-AB36-D6CC9F29AB69}"/>
              </a:ext>
            </a:extLst>
          </p:cNvPr>
          <p:cNvSpPr txBox="1"/>
          <p:nvPr/>
        </p:nvSpPr>
        <p:spPr>
          <a:xfrm>
            <a:off x="1654130" y="6073806"/>
            <a:ext cx="5288627" cy="338554"/>
          </a:xfrm>
          <a:prstGeom prst="rect">
            <a:avLst/>
          </a:prstGeom>
          <a:noFill/>
        </p:spPr>
        <p:txBody>
          <a:bodyPr wrap="none" rtlCol="0">
            <a:spAutoFit/>
          </a:bodyPr>
          <a:lstStyle/>
          <a:p>
            <a:r>
              <a:rPr lang="en-US" sz="1600" dirty="0">
                <a:solidFill>
                  <a:srgbClr val="C00000"/>
                </a:solidFill>
                <a:latin typeface="+mj-lt"/>
              </a:rPr>
              <a:t>Data analytics blending with open and social media data</a:t>
            </a:r>
          </a:p>
        </p:txBody>
      </p:sp>
    </p:spTree>
    <p:extLst>
      <p:ext uri="{BB962C8B-B14F-4D97-AF65-F5344CB8AC3E}">
        <p14:creationId xmlns:p14="http://schemas.microsoft.com/office/powerpoint/2010/main" val="4246899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7F66-E1BD-4C61-BC36-8749DE4E394D}"/>
              </a:ext>
            </a:extLst>
          </p:cNvPr>
          <p:cNvSpPr>
            <a:spLocks noGrp="1"/>
          </p:cNvSpPr>
          <p:nvPr>
            <p:ph type="title"/>
          </p:nvPr>
        </p:nvSpPr>
        <p:spPr/>
        <p:txBody>
          <a:bodyPr/>
          <a:lstStyle/>
          <a:p>
            <a:r>
              <a:rPr lang="en-US" dirty="0"/>
              <a:t>Data Exchange and Data Markets</a:t>
            </a:r>
          </a:p>
        </p:txBody>
      </p:sp>
      <p:sp>
        <p:nvSpPr>
          <p:cNvPr id="3" name="Content Placeholder 2">
            <a:extLst>
              <a:ext uri="{FF2B5EF4-FFF2-40B4-BE49-F238E27FC236}">
                <a16:creationId xmlns:a16="http://schemas.microsoft.com/office/drawing/2014/main" id="{FADC1EA7-64DF-4ACC-B4C5-33775CAA2FC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E122DA5-852C-478E-B03D-464F5364804D}"/>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F6A4A5B7-033E-410B-919F-EEBACA64D487}"/>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6010B12B-A6C1-417D-990B-921F36201BA7}"/>
              </a:ext>
            </a:extLst>
          </p:cNvPr>
          <p:cNvSpPr>
            <a:spLocks noGrp="1"/>
          </p:cNvSpPr>
          <p:nvPr>
            <p:ph type="sldNum" sz="quarter" idx="12"/>
          </p:nvPr>
        </p:nvSpPr>
        <p:spPr/>
        <p:txBody>
          <a:bodyPr/>
          <a:lstStyle/>
          <a:p>
            <a:fld id="{5444D61A-D5EF-4AD7-8CFF-82B00AE13C42}" type="slidenum">
              <a:rPr lang="en-GB" smtClean="0"/>
              <a:pPr/>
              <a:t>50</a:t>
            </a:fld>
            <a:endParaRPr lang="en-GB"/>
          </a:p>
        </p:txBody>
      </p:sp>
    </p:spTree>
    <p:extLst>
      <p:ext uri="{BB962C8B-B14F-4D97-AF65-F5344CB8AC3E}">
        <p14:creationId xmlns:p14="http://schemas.microsoft.com/office/powerpoint/2010/main" val="235749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52898-EC49-4E24-BF96-CA982BFBF9B8}"/>
              </a:ext>
            </a:extLst>
          </p:cNvPr>
          <p:cNvSpPr>
            <a:spLocks noGrp="1"/>
          </p:cNvSpPr>
          <p:nvPr>
            <p:ph type="title"/>
          </p:nvPr>
        </p:nvSpPr>
        <p:spPr/>
        <p:txBody>
          <a:bodyPr/>
          <a:lstStyle/>
          <a:p>
            <a:r>
              <a:rPr lang="en-US" dirty="0"/>
              <a:t>Data Exchange and Data Markets </a:t>
            </a:r>
          </a:p>
        </p:txBody>
      </p:sp>
      <p:sp>
        <p:nvSpPr>
          <p:cNvPr id="3" name="Content Placeholder 2">
            <a:extLst>
              <a:ext uri="{FF2B5EF4-FFF2-40B4-BE49-F238E27FC236}">
                <a16:creationId xmlns:a16="http://schemas.microsoft.com/office/drawing/2014/main" id="{003AFD1C-52AE-424C-ADA6-C1A52E00A253}"/>
              </a:ext>
            </a:extLst>
          </p:cNvPr>
          <p:cNvSpPr>
            <a:spLocks noGrp="1"/>
          </p:cNvSpPr>
          <p:nvPr>
            <p:ph idx="1"/>
          </p:nvPr>
        </p:nvSpPr>
        <p:spPr/>
        <p:txBody>
          <a:bodyPr>
            <a:normAutofit/>
          </a:bodyPr>
          <a:lstStyle/>
          <a:p>
            <a:r>
              <a:rPr lang="en-US" sz="2400" dirty="0"/>
              <a:t>IoT is considered as a key use case and a facilitator for Data Markets</a:t>
            </a:r>
          </a:p>
          <a:p>
            <a:pPr lvl="1"/>
            <a:r>
              <a:rPr lang="en-US" sz="2000" dirty="0"/>
              <a:t>Potentially many consumers for centrally or locally operated IoT infrastructure </a:t>
            </a:r>
          </a:p>
          <a:p>
            <a:pPr lvl="1"/>
            <a:r>
              <a:rPr lang="en-US" sz="2000" dirty="0"/>
              <a:t>IoT networks create valuable data that can be used for multiple purpose</a:t>
            </a:r>
          </a:p>
          <a:p>
            <a:pPr lvl="1"/>
            <a:r>
              <a:rPr lang="en-US" sz="2000" dirty="0"/>
              <a:t>IoT data can be exchanged and traded</a:t>
            </a:r>
          </a:p>
          <a:p>
            <a:r>
              <a:rPr lang="en-US" sz="2400" dirty="0"/>
              <a:t>Open and Public data</a:t>
            </a:r>
          </a:p>
          <a:p>
            <a:r>
              <a:rPr lang="en-US" sz="2400" dirty="0"/>
              <a:t>Current trading models are simple and in most cases are free or by subscription</a:t>
            </a:r>
          </a:p>
          <a:p>
            <a:r>
              <a:rPr lang="en-US" sz="2400" dirty="0"/>
              <a:t>Making data economical goods would require new operational models, infrastructure and tools</a:t>
            </a:r>
          </a:p>
        </p:txBody>
      </p:sp>
      <p:sp>
        <p:nvSpPr>
          <p:cNvPr id="4" name="Date Placeholder 3">
            <a:extLst>
              <a:ext uri="{FF2B5EF4-FFF2-40B4-BE49-F238E27FC236}">
                <a16:creationId xmlns:a16="http://schemas.microsoft.com/office/drawing/2014/main" id="{47D991D0-6816-4F0E-B9AE-70BCF899DC0B}"/>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2130831B-BE31-4593-83ED-392807296E98}"/>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585E6C4E-93C2-4EF1-A6FB-030EA0E71156}"/>
              </a:ext>
            </a:extLst>
          </p:cNvPr>
          <p:cNvSpPr>
            <a:spLocks noGrp="1"/>
          </p:cNvSpPr>
          <p:nvPr>
            <p:ph type="sldNum" sz="quarter" idx="12"/>
          </p:nvPr>
        </p:nvSpPr>
        <p:spPr/>
        <p:txBody>
          <a:bodyPr/>
          <a:lstStyle/>
          <a:p>
            <a:fld id="{5444D61A-D5EF-4AD7-8CFF-82B00AE13C42}" type="slidenum">
              <a:rPr lang="en-GB" smtClean="0"/>
              <a:pPr/>
              <a:t>51</a:t>
            </a:fld>
            <a:endParaRPr lang="en-GB"/>
          </a:p>
        </p:txBody>
      </p:sp>
    </p:spTree>
    <p:extLst>
      <p:ext uri="{BB962C8B-B14F-4D97-AF65-F5344CB8AC3E}">
        <p14:creationId xmlns:p14="http://schemas.microsoft.com/office/powerpoint/2010/main" val="2961036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3FA8-591E-4987-9D49-B3E8239494A2}"/>
              </a:ext>
            </a:extLst>
          </p:cNvPr>
          <p:cNvSpPr>
            <a:spLocks noGrp="1"/>
          </p:cNvSpPr>
          <p:nvPr>
            <p:ph type="title"/>
          </p:nvPr>
        </p:nvSpPr>
        <p:spPr/>
        <p:txBody>
          <a:bodyPr>
            <a:normAutofit/>
          </a:bodyPr>
          <a:lstStyle/>
          <a:p>
            <a:r>
              <a:rPr lang="en-US" dirty="0"/>
              <a:t>Modern data architecture vs Data Market</a:t>
            </a:r>
          </a:p>
        </p:txBody>
      </p:sp>
      <p:sp>
        <p:nvSpPr>
          <p:cNvPr id="3" name="Content Placeholder 2">
            <a:extLst>
              <a:ext uri="{FF2B5EF4-FFF2-40B4-BE49-F238E27FC236}">
                <a16:creationId xmlns:a16="http://schemas.microsoft.com/office/drawing/2014/main" id="{9DF51C71-3BF2-4F9F-9DD5-B48FCC20B822}"/>
              </a:ext>
            </a:extLst>
          </p:cNvPr>
          <p:cNvSpPr>
            <a:spLocks noGrp="1"/>
          </p:cNvSpPr>
          <p:nvPr>
            <p:ph idx="1"/>
          </p:nvPr>
        </p:nvSpPr>
        <p:spPr>
          <a:xfrm>
            <a:off x="179512" y="1268760"/>
            <a:ext cx="3960440" cy="5040560"/>
          </a:xfrm>
        </p:spPr>
        <p:txBody>
          <a:bodyPr>
            <a:normAutofit/>
          </a:bodyPr>
          <a:lstStyle/>
          <a:p>
            <a:pPr marL="0" indent="0">
              <a:buNone/>
            </a:pPr>
            <a:r>
              <a:rPr lang="en-US" sz="2000" dirty="0"/>
              <a:t>Characteristics of modern data architecture</a:t>
            </a:r>
          </a:p>
          <a:p>
            <a:pPr marL="514350" indent="-514350">
              <a:buFont typeface="+mj-lt"/>
              <a:buAutoNum type="arabicPeriod"/>
            </a:pPr>
            <a:r>
              <a:rPr lang="en-US" sz="1800" dirty="0"/>
              <a:t>Customer-centric </a:t>
            </a:r>
          </a:p>
          <a:p>
            <a:pPr marL="514350" indent="-514350">
              <a:buFont typeface="+mj-lt"/>
              <a:buAutoNum type="arabicPeriod"/>
            </a:pPr>
            <a:r>
              <a:rPr lang="en-US" sz="1800" dirty="0"/>
              <a:t>Automated </a:t>
            </a:r>
          </a:p>
          <a:p>
            <a:pPr marL="514350" indent="-514350">
              <a:buFont typeface="+mj-lt"/>
              <a:buAutoNum type="arabicPeriod"/>
            </a:pPr>
            <a:r>
              <a:rPr lang="en-US" sz="1800" dirty="0"/>
              <a:t>Smart</a:t>
            </a:r>
          </a:p>
          <a:p>
            <a:pPr marL="514350" indent="-514350">
              <a:buFont typeface="+mj-lt"/>
              <a:buAutoNum type="arabicPeriod"/>
            </a:pPr>
            <a:r>
              <a:rPr lang="en-US" sz="1800" dirty="0"/>
              <a:t>Adaptable, Agile</a:t>
            </a:r>
          </a:p>
          <a:p>
            <a:pPr marL="514350" indent="-514350">
              <a:buFont typeface="+mj-lt"/>
              <a:buAutoNum type="arabicPeriod"/>
            </a:pPr>
            <a:r>
              <a:rPr lang="en-US" sz="1800" dirty="0"/>
              <a:t>Cloud based, Elastic</a:t>
            </a:r>
          </a:p>
          <a:p>
            <a:pPr marL="514350" indent="-514350">
              <a:buFont typeface="+mj-lt"/>
              <a:buAutoNum type="arabicPeriod"/>
            </a:pPr>
            <a:r>
              <a:rPr lang="en-US" sz="1800" dirty="0"/>
              <a:t>Collaborative </a:t>
            </a:r>
          </a:p>
          <a:p>
            <a:pPr marL="514350" indent="-514350">
              <a:buFont typeface="+mj-lt"/>
              <a:buAutoNum type="arabicPeriod"/>
            </a:pPr>
            <a:r>
              <a:rPr lang="en-US" sz="1800" dirty="0"/>
              <a:t>Governed</a:t>
            </a:r>
          </a:p>
          <a:p>
            <a:pPr marL="514350" indent="-514350">
              <a:buFont typeface="+mj-lt"/>
              <a:buAutoNum type="arabicPeriod"/>
            </a:pPr>
            <a:r>
              <a:rPr lang="en-US" sz="1800" dirty="0"/>
              <a:t>Secure, Trusted </a:t>
            </a:r>
            <a:endParaRPr lang="en-US" sz="2000" dirty="0"/>
          </a:p>
        </p:txBody>
      </p:sp>
      <p:sp>
        <p:nvSpPr>
          <p:cNvPr id="4" name="Date Placeholder 3">
            <a:extLst>
              <a:ext uri="{FF2B5EF4-FFF2-40B4-BE49-F238E27FC236}">
                <a16:creationId xmlns:a16="http://schemas.microsoft.com/office/drawing/2014/main" id="{2992DA1C-CF82-47C2-B5AD-5591EE1E284B}"/>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13B50282-73F1-42B8-A0B7-72B3D1869DAD}"/>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85EEDFC1-C1DA-41C0-BAD3-197CB96229A5}"/>
              </a:ext>
            </a:extLst>
          </p:cNvPr>
          <p:cNvSpPr>
            <a:spLocks noGrp="1"/>
          </p:cNvSpPr>
          <p:nvPr>
            <p:ph type="sldNum" sz="quarter" idx="12"/>
          </p:nvPr>
        </p:nvSpPr>
        <p:spPr/>
        <p:txBody>
          <a:bodyPr/>
          <a:lstStyle/>
          <a:p>
            <a:fld id="{5444D61A-D5EF-4AD7-8CFF-82B00AE13C42}" type="slidenum">
              <a:rPr lang="en-GB" smtClean="0"/>
              <a:pPr/>
              <a:t>52</a:t>
            </a:fld>
            <a:endParaRPr lang="en-GB"/>
          </a:p>
        </p:txBody>
      </p:sp>
      <p:sp>
        <p:nvSpPr>
          <p:cNvPr id="8" name="Content Placeholder 2">
            <a:extLst>
              <a:ext uri="{FF2B5EF4-FFF2-40B4-BE49-F238E27FC236}">
                <a16:creationId xmlns:a16="http://schemas.microsoft.com/office/drawing/2014/main" id="{CA1B4D54-0AB9-4AFB-9A7A-36938CC2A2B0}"/>
              </a:ext>
            </a:extLst>
          </p:cNvPr>
          <p:cNvSpPr txBox="1">
            <a:spLocks/>
          </p:cNvSpPr>
          <p:nvPr/>
        </p:nvSpPr>
        <p:spPr>
          <a:xfrm>
            <a:off x="4896036" y="1268760"/>
            <a:ext cx="3960440" cy="50405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a:t>Characteristics of emerging data markets</a:t>
            </a:r>
          </a:p>
          <a:p>
            <a:pPr marL="514350" indent="-514350">
              <a:buFont typeface="+mj-lt"/>
              <a:buAutoNum type="arabicPeriod"/>
            </a:pPr>
            <a:r>
              <a:rPr lang="en-US" sz="1800" dirty="0"/>
              <a:t>Customer-centric </a:t>
            </a:r>
          </a:p>
          <a:p>
            <a:pPr marL="514350" indent="-514350">
              <a:buFont typeface="+mj-lt"/>
              <a:buAutoNum type="arabicPeriod"/>
            </a:pPr>
            <a:r>
              <a:rPr lang="en-US" sz="1800" dirty="0"/>
              <a:t>Automated </a:t>
            </a:r>
          </a:p>
          <a:p>
            <a:pPr marL="514350" indent="-514350">
              <a:buFont typeface="+mj-lt"/>
              <a:buAutoNum type="arabicPeriod"/>
            </a:pPr>
            <a:r>
              <a:rPr lang="en-US" sz="1800" dirty="0"/>
              <a:t>Smart</a:t>
            </a:r>
          </a:p>
          <a:p>
            <a:pPr marL="514350" indent="-514350">
              <a:buFont typeface="+mj-lt"/>
              <a:buAutoNum type="arabicPeriod"/>
            </a:pPr>
            <a:r>
              <a:rPr lang="en-US" sz="1800" dirty="0"/>
              <a:t>Regional/sectoral specialised</a:t>
            </a:r>
          </a:p>
          <a:p>
            <a:pPr marL="514350" indent="-514350">
              <a:buFont typeface="+mj-lt"/>
              <a:buAutoNum type="arabicPeriod"/>
            </a:pPr>
            <a:r>
              <a:rPr lang="en-US" sz="1800" dirty="0"/>
              <a:t>Cloud powered/integrated</a:t>
            </a:r>
          </a:p>
          <a:p>
            <a:pPr marL="514350" indent="-514350">
              <a:buFont typeface="+mj-lt"/>
              <a:buAutoNum type="arabicPeriod"/>
            </a:pPr>
            <a:r>
              <a:rPr lang="en-US" sz="1800" dirty="0"/>
              <a:t>Collaborative </a:t>
            </a:r>
          </a:p>
          <a:p>
            <a:pPr marL="514350" indent="-514350">
              <a:buFont typeface="+mj-lt"/>
              <a:buAutoNum type="arabicPeriod"/>
            </a:pPr>
            <a:r>
              <a:rPr lang="en-US" sz="1800" dirty="0"/>
              <a:t>Governed</a:t>
            </a:r>
          </a:p>
          <a:p>
            <a:pPr marL="514350" indent="-514350">
              <a:buFont typeface="+mj-lt"/>
              <a:buAutoNum type="arabicPeriod"/>
            </a:pPr>
            <a:r>
              <a:rPr lang="en-US" sz="1800" dirty="0"/>
              <a:t>Secure, Trusted </a:t>
            </a:r>
            <a:endParaRPr lang="en-US" sz="2000" dirty="0"/>
          </a:p>
          <a:p>
            <a:pPr marL="514350" indent="-514350">
              <a:buFont typeface="+mj-lt"/>
              <a:buAutoNum type="arabicPeriod"/>
            </a:pPr>
            <a:r>
              <a:rPr lang="en-US" sz="1800" dirty="0">
                <a:solidFill>
                  <a:srgbClr val="002060"/>
                </a:solidFill>
              </a:rPr>
              <a:t>Auditable</a:t>
            </a:r>
          </a:p>
          <a:p>
            <a:pPr marL="514350" indent="-514350">
              <a:buFont typeface="+mj-lt"/>
              <a:buAutoNum type="arabicPeriod"/>
            </a:pPr>
            <a:r>
              <a:rPr lang="en-US" sz="1800" dirty="0">
                <a:solidFill>
                  <a:srgbClr val="002060"/>
                </a:solidFill>
              </a:rPr>
              <a:t>Transparent</a:t>
            </a:r>
          </a:p>
          <a:p>
            <a:pPr marL="514350" indent="-514350">
              <a:buFont typeface="+mj-lt"/>
              <a:buAutoNum type="arabicPeriod"/>
            </a:pPr>
            <a:r>
              <a:rPr lang="en-US" sz="1800" dirty="0">
                <a:solidFill>
                  <a:srgbClr val="002060"/>
                </a:solidFill>
              </a:rPr>
              <a:t>Commoditised/</a:t>
            </a:r>
            <a:r>
              <a:rPr lang="en-US" sz="1800" dirty="0" err="1">
                <a:solidFill>
                  <a:srgbClr val="002060"/>
                </a:solidFill>
              </a:rPr>
              <a:t>Monetised</a:t>
            </a:r>
            <a:endParaRPr lang="en-US" sz="1800" dirty="0">
              <a:solidFill>
                <a:srgbClr val="002060"/>
              </a:solidFill>
            </a:endParaRPr>
          </a:p>
          <a:p>
            <a:pPr marL="514350" indent="-514350">
              <a:buFont typeface="+mj-lt"/>
              <a:buAutoNum type="arabicPeriod"/>
            </a:pPr>
            <a:r>
              <a:rPr lang="en-US" sz="1800" dirty="0">
                <a:solidFill>
                  <a:srgbClr val="002060"/>
                </a:solidFill>
              </a:rPr>
              <a:t>Combining data and algorithms (as part of containers)</a:t>
            </a:r>
          </a:p>
        </p:txBody>
      </p:sp>
    </p:spTree>
    <p:extLst>
      <p:ext uri="{BB962C8B-B14F-4D97-AF65-F5344CB8AC3E}">
        <p14:creationId xmlns:p14="http://schemas.microsoft.com/office/powerpoint/2010/main" val="470022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EAE7-4078-4444-BC12-16E272269F5F}"/>
              </a:ext>
            </a:extLst>
          </p:cNvPr>
          <p:cNvSpPr>
            <a:spLocks noGrp="1"/>
          </p:cNvSpPr>
          <p:nvPr>
            <p:ph type="title"/>
          </p:nvPr>
        </p:nvSpPr>
        <p:spPr>
          <a:xfrm>
            <a:off x="899591" y="148168"/>
            <a:ext cx="7787209" cy="672100"/>
          </a:xfrm>
        </p:spPr>
        <p:txBody>
          <a:bodyPr/>
          <a:lstStyle/>
          <a:p>
            <a:r>
              <a:rPr lang="en-US" dirty="0"/>
              <a:t>Data Properties as Economic Goods</a:t>
            </a:r>
          </a:p>
        </p:txBody>
      </p:sp>
      <p:sp>
        <p:nvSpPr>
          <p:cNvPr id="3" name="Content Placeholder 2">
            <a:extLst>
              <a:ext uri="{FF2B5EF4-FFF2-40B4-BE49-F238E27FC236}">
                <a16:creationId xmlns:a16="http://schemas.microsoft.com/office/drawing/2014/main" id="{5F4BD0DA-7533-4A09-9234-491E1916DD3F}"/>
              </a:ext>
            </a:extLst>
          </p:cNvPr>
          <p:cNvSpPr>
            <a:spLocks noGrp="1"/>
          </p:cNvSpPr>
          <p:nvPr>
            <p:ph idx="1"/>
          </p:nvPr>
        </p:nvSpPr>
        <p:spPr/>
        <p:txBody>
          <a:bodyPr>
            <a:normAutofit lnSpcReduction="10000"/>
          </a:bodyPr>
          <a:lstStyle/>
          <a:p>
            <a:pPr marL="0" indent="0">
              <a:buNone/>
            </a:pPr>
            <a:r>
              <a:rPr lang="en-US" sz="2000" dirty="0"/>
              <a:t>STREAM data principles for industrial and </a:t>
            </a:r>
            <a:r>
              <a:rPr lang="en-US" sz="2000" dirty="0" err="1"/>
              <a:t>commoditised</a:t>
            </a:r>
            <a:r>
              <a:rPr lang="en-US" sz="2000" dirty="0"/>
              <a:t> data</a:t>
            </a:r>
          </a:p>
          <a:p>
            <a:r>
              <a:rPr lang="en-US" sz="2000" dirty="0"/>
              <a:t>[S] Sovereign</a:t>
            </a:r>
          </a:p>
          <a:p>
            <a:r>
              <a:rPr lang="en-US" sz="2000" dirty="0"/>
              <a:t>[T] Trusted</a:t>
            </a:r>
          </a:p>
          <a:p>
            <a:r>
              <a:rPr lang="en-US" sz="2000" dirty="0"/>
              <a:t>[R] Reusable</a:t>
            </a:r>
          </a:p>
          <a:p>
            <a:r>
              <a:rPr lang="en-US" sz="2000" dirty="0"/>
              <a:t>[E] Exchangeable</a:t>
            </a:r>
          </a:p>
          <a:p>
            <a:r>
              <a:rPr lang="en-US" sz="2000" dirty="0"/>
              <a:t>[A] Actionable</a:t>
            </a:r>
          </a:p>
          <a:p>
            <a:r>
              <a:rPr lang="en-US" sz="2000" dirty="0"/>
              <a:t>[M] Measurable</a:t>
            </a:r>
          </a:p>
          <a:p>
            <a:pPr lvl="1"/>
            <a:endParaRPr lang="en-US" sz="1800" dirty="0"/>
          </a:p>
          <a:p>
            <a:r>
              <a:rPr lang="en-US" sz="2000" dirty="0"/>
              <a:t>Other data properties: Important </a:t>
            </a:r>
            <a:r>
              <a:rPr lang="en-US" sz="2000" b="1" i="1" dirty="0"/>
              <a:t>to </a:t>
            </a:r>
            <a:r>
              <a:rPr lang="en-US" sz="2000" b="1" i="1" dirty="0" err="1"/>
              <a:t>commoditise</a:t>
            </a:r>
            <a:r>
              <a:rPr lang="en-US" sz="2000" b="1" i="1" dirty="0"/>
              <a:t> </a:t>
            </a:r>
            <a:r>
              <a:rPr lang="en-US" sz="2000" dirty="0"/>
              <a:t>data</a:t>
            </a:r>
          </a:p>
          <a:p>
            <a:pPr lvl="1"/>
            <a:r>
              <a:rPr lang="en-US" sz="1800" dirty="0"/>
              <a:t>Quality, Valuable, Auditable/Trackable, Brandable, Authentic</a:t>
            </a:r>
          </a:p>
          <a:p>
            <a:pPr lvl="1"/>
            <a:r>
              <a:rPr lang="en-US" sz="1800" dirty="0"/>
              <a:t>Interoperable, Findable, Accessible, not-Rival, Composable</a:t>
            </a:r>
          </a:p>
          <a:p>
            <a:pPr lvl="1"/>
            <a:r>
              <a:rPr lang="en-US" sz="1800" dirty="0"/>
              <a:t>Ownership and IPR</a:t>
            </a:r>
          </a:p>
          <a:p>
            <a:pPr lvl="1"/>
            <a:endParaRPr lang="en-US" sz="1800" dirty="0"/>
          </a:p>
          <a:p>
            <a:r>
              <a:rPr lang="en-US" sz="2200" dirty="0"/>
              <a:t>Leverages FAIR principles for research data</a:t>
            </a:r>
          </a:p>
          <a:p>
            <a:pPr lvl="1"/>
            <a:r>
              <a:rPr lang="en-US" sz="1800" dirty="0"/>
              <a:t>Findable – Accessible – Interoperable - Reusable</a:t>
            </a:r>
          </a:p>
        </p:txBody>
      </p:sp>
      <p:sp>
        <p:nvSpPr>
          <p:cNvPr id="4" name="Date Placeholder 3">
            <a:extLst>
              <a:ext uri="{FF2B5EF4-FFF2-40B4-BE49-F238E27FC236}">
                <a16:creationId xmlns:a16="http://schemas.microsoft.com/office/drawing/2014/main" id="{C3B6F48F-A076-489F-8CC9-61AEF4538C98}"/>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5F884B48-C5AC-480A-95A9-26C5F962DBBA}"/>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57A04DE6-1D89-4531-B33E-68AF69036EA6}"/>
              </a:ext>
            </a:extLst>
          </p:cNvPr>
          <p:cNvSpPr>
            <a:spLocks noGrp="1"/>
          </p:cNvSpPr>
          <p:nvPr>
            <p:ph type="sldNum" sz="quarter" idx="12"/>
          </p:nvPr>
        </p:nvSpPr>
        <p:spPr/>
        <p:txBody>
          <a:bodyPr/>
          <a:lstStyle/>
          <a:p>
            <a:fld id="{5444D61A-D5EF-4AD7-8CFF-82B00AE13C42}" type="slidenum">
              <a:rPr lang="en-GB" smtClean="0"/>
              <a:pPr/>
              <a:t>53</a:t>
            </a:fld>
            <a:endParaRPr lang="en-GB"/>
          </a:p>
        </p:txBody>
      </p:sp>
    </p:spTree>
    <p:extLst>
      <p:ext uri="{BB962C8B-B14F-4D97-AF65-F5344CB8AC3E}">
        <p14:creationId xmlns:p14="http://schemas.microsoft.com/office/powerpoint/2010/main" val="1065407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10F35-00C5-47C1-9CA0-36DA99763817}"/>
              </a:ext>
            </a:extLst>
          </p:cNvPr>
          <p:cNvSpPr>
            <a:spLocks noGrp="1"/>
          </p:cNvSpPr>
          <p:nvPr>
            <p:ph type="title"/>
          </p:nvPr>
        </p:nvSpPr>
        <p:spPr/>
        <p:txBody>
          <a:bodyPr/>
          <a:lstStyle/>
          <a:p>
            <a:r>
              <a:rPr lang="en-US" dirty="0"/>
              <a:t>Data Market Architecture components</a:t>
            </a:r>
          </a:p>
        </p:txBody>
      </p:sp>
      <p:sp>
        <p:nvSpPr>
          <p:cNvPr id="3" name="Content Placeholder 2">
            <a:extLst>
              <a:ext uri="{FF2B5EF4-FFF2-40B4-BE49-F238E27FC236}">
                <a16:creationId xmlns:a16="http://schemas.microsoft.com/office/drawing/2014/main" id="{C8DD128B-3A93-47C4-9349-822549C298A2}"/>
              </a:ext>
            </a:extLst>
          </p:cNvPr>
          <p:cNvSpPr>
            <a:spLocks noGrp="1"/>
          </p:cNvSpPr>
          <p:nvPr>
            <p:ph idx="1"/>
          </p:nvPr>
        </p:nvSpPr>
        <p:spPr>
          <a:xfrm>
            <a:off x="179512" y="1268760"/>
            <a:ext cx="6156684" cy="5040560"/>
          </a:xfrm>
        </p:spPr>
        <p:txBody>
          <a:bodyPr>
            <a:normAutofit fontScale="55000" lnSpcReduction="20000"/>
          </a:bodyPr>
          <a:lstStyle/>
          <a:p>
            <a:r>
              <a:rPr lang="en-US" b="1" dirty="0"/>
              <a:t>Data Source </a:t>
            </a:r>
            <a:r>
              <a:rPr lang="en-US" dirty="0"/>
              <a:t>(producer/seller/publisher) – Supply side</a:t>
            </a:r>
          </a:p>
          <a:p>
            <a:r>
              <a:rPr lang="en-US" b="1" dirty="0"/>
              <a:t>Data Target </a:t>
            </a:r>
            <a:r>
              <a:rPr lang="en-US" dirty="0"/>
              <a:t>(consumer, buyer, subscriber) – Demand side</a:t>
            </a:r>
          </a:p>
          <a:p>
            <a:r>
              <a:rPr lang="en-US" b="1" dirty="0"/>
              <a:t>Data Broker</a:t>
            </a:r>
          </a:p>
          <a:p>
            <a:pPr lvl="1"/>
            <a:r>
              <a:rPr lang="en-US" dirty="0"/>
              <a:t>Data/Value Broker</a:t>
            </a:r>
          </a:p>
          <a:p>
            <a:pPr lvl="1"/>
            <a:r>
              <a:rPr lang="en-US" dirty="0"/>
              <a:t>Trust Broker or Trusted Introducer</a:t>
            </a:r>
          </a:p>
          <a:p>
            <a:r>
              <a:rPr lang="en-US" b="1" dirty="0"/>
              <a:t>Directory or Catalog service</a:t>
            </a:r>
          </a:p>
          <a:p>
            <a:pPr lvl="1"/>
            <a:r>
              <a:rPr lang="en-US" dirty="0"/>
              <a:t>Including data (quality) ranking</a:t>
            </a:r>
          </a:p>
          <a:p>
            <a:pPr lvl="1"/>
            <a:r>
              <a:rPr lang="en-US" dirty="0"/>
              <a:t>Including API link or repository</a:t>
            </a:r>
          </a:p>
          <a:p>
            <a:r>
              <a:rPr lang="en-US" b="1" dirty="0"/>
              <a:t>Data Exchange</a:t>
            </a:r>
          </a:p>
          <a:p>
            <a:pPr lvl="1"/>
            <a:r>
              <a:rPr lang="en-US" dirty="0"/>
              <a:t>Infrastructure component vs peer-to-peer customer network</a:t>
            </a:r>
          </a:p>
          <a:p>
            <a:pPr lvl="1"/>
            <a:r>
              <a:rPr lang="en-US" dirty="0"/>
              <a:t>Provenance and transactions control issue </a:t>
            </a:r>
          </a:p>
          <a:p>
            <a:r>
              <a:rPr lang="en-US" b="1" dirty="0"/>
              <a:t>Data Storage</a:t>
            </a:r>
            <a:r>
              <a:rPr lang="en-US" dirty="0"/>
              <a:t>/Cache Data Delivery Network</a:t>
            </a:r>
          </a:p>
          <a:p>
            <a:pPr lvl="1"/>
            <a:r>
              <a:rPr lang="en-US" dirty="0"/>
              <a:t>Data Lake (HDFS based and SQL/NoSQL)</a:t>
            </a:r>
          </a:p>
          <a:p>
            <a:pPr lvl="1"/>
            <a:r>
              <a:rPr lang="en-US" dirty="0"/>
              <a:t>Caching for traffic optimisation in DDN</a:t>
            </a:r>
          </a:p>
          <a:p>
            <a:r>
              <a:rPr lang="en-US" b="1" dirty="0"/>
              <a:t>Open/Public Data </a:t>
            </a:r>
            <a:r>
              <a:rPr lang="en-US" dirty="0"/>
              <a:t>access and storage</a:t>
            </a:r>
          </a:p>
          <a:p>
            <a:pPr lvl="1"/>
            <a:r>
              <a:rPr lang="en-US" dirty="0"/>
              <a:t>Can be stored to offer as part of DM storage </a:t>
            </a:r>
          </a:p>
          <a:p>
            <a:pPr lvl="1"/>
            <a:r>
              <a:rPr lang="en-US" dirty="0"/>
              <a:t>Facilitate quality of data analytics</a:t>
            </a:r>
          </a:p>
          <a:p>
            <a:r>
              <a:rPr lang="en-US" dirty="0"/>
              <a:t>Data Transfer vs Data Access</a:t>
            </a:r>
          </a:p>
          <a:p>
            <a:pPr lvl="1"/>
            <a:r>
              <a:rPr lang="en-US" dirty="0"/>
              <a:t>Scenario: App container vs Data container</a:t>
            </a:r>
          </a:p>
          <a:p>
            <a:pPr lvl="1"/>
            <a:r>
              <a:rPr lang="en-US" dirty="0"/>
              <a:t>Container security using Intel TXT or SGX technology</a:t>
            </a:r>
          </a:p>
          <a:p>
            <a:r>
              <a:rPr lang="en-US" dirty="0"/>
              <a:t>(Optional) Secure data processing </a:t>
            </a:r>
          </a:p>
          <a:p>
            <a:pPr lvl="1"/>
            <a:r>
              <a:rPr lang="en-US" dirty="0"/>
              <a:t>Used for data quality inspection (e.g. P.I.D., or IP), auditing, composition</a:t>
            </a:r>
          </a:p>
          <a:p>
            <a:pPr lvl="1"/>
            <a:r>
              <a:rPr lang="en-US" dirty="0"/>
              <a:t>Data preparation/conditioning</a:t>
            </a:r>
          </a:p>
          <a:p>
            <a:endParaRPr lang="en-US" dirty="0"/>
          </a:p>
        </p:txBody>
      </p:sp>
      <p:sp>
        <p:nvSpPr>
          <p:cNvPr id="4" name="Date Placeholder 3">
            <a:extLst>
              <a:ext uri="{FF2B5EF4-FFF2-40B4-BE49-F238E27FC236}">
                <a16:creationId xmlns:a16="http://schemas.microsoft.com/office/drawing/2014/main" id="{45C6F3AE-1E3F-4532-AE26-026B42AA60B7}"/>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9B3F7231-F2E9-4B88-AF2B-A033D97B07D6}"/>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4443766F-1AC3-45FD-BE46-2783B886B53B}"/>
              </a:ext>
            </a:extLst>
          </p:cNvPr>
          <p:cNvSpPr>
            <a:spLocks noGrp="1"/>
          </p:cNvSpPr>
          <p:nvPr>
            <p:ph type="sldNum" sz="quarter" idx="12"/>
          </p:nvPr>
        </p:nvSpPr>
        <p:spPr/>
        <p:txBody>
          <a:bodyPr/>
          <a:lstStyle/>
          <a:p>
            <a:fld id="{5444D61A-D5EF-4AD7-8CFF-82B00AE13C42}" type="slidenum">
              <a:rPr lang="en-GB" smtClean="0"/>
              <a:pPr/>
              <a:t>54</a:t>
            </a:fld>
            <a:endParaRPr lang="en-GB"/>
          </a:p>
        </p:txBody>
      </p:sp>
      <p:sp>
        <p:nvSpPr>
          <p:cNvPr id="7" name="Content Placeholder 2">
            <a:extLst>
              <a:ext uri="{FF2B5EF4-FFF2-40B4-BE49-F238E27FC236}">
                <a16:creationId xmlns:a16="http://schemas.microsoft.com/office/drawing/2014/main" id="{59A03AFA-FAD6-4FC4-99D1-122275123ADB}"/>
              </a:ext>
            </a:extLst>
          </p:cNvPr>
          <p:cNvSpPr txBox="1">
            <a:spLocks/>
          </p:cNvSpPr>
          <p:nvPr/>
        </p:nvSpPr>
        <p:spPr>
          <a:xfrm>
            <a:off x="6024488" y="2456892"/>
            <a:ext cx="2995418" cy="14761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rgbClr val="0070C0"/>
                </a:solidFill>
              </a:rPr>
              <a:t>Re-using experience of Internet </a:t>
            </a:r>
            <a:r>
              <a:rPr lang="en-US" sz="1600" dirty="0" err="1">
                <a:solidFill>
                  <a:srgbClr val="0070C0"/>
                </a:solidFill>
              </a:rPr>
              <a:t>eXchange</a:t>
            </a:r>
            <a:r>
              <a:rPr lang="en-US" sz="1600" dirty="0">
                <a:solidFill>
                  <a:srgbClr val="0070C0"/>
                </a:solidFill>
              </a:rPr>
              <a:t>, Cloud </a:t>
            </a:r>
            <a:r>
              <a:rPr lang="en-US" sz="1600" dirty="0" err="1">
                <a:solidFill>
                  <a:srgbClr val="0070C0"/>
                </a:solidFill>
              </a:rPr>
              <a:t>eXchange</a:t>
            </a:r>
            <a:r>
              <a:rPr lang="en-US" sz="1600" dirty="0">
                <a:solidFill>
                  <a:srgbClr val="0070C0"/>
                </a:solidFill>
              </a:rPr>
              <a:t> and Financial Exchanges </a:t>
            </a:r>
          </a:p>
        </p:txBody>
      </p:sp>
    </p:spTree>
    <p:extLst>
      <p:ext uri="{BB962C8B-B14F-4D97-AF65-F5344CB8AC3E}">
        <p14:creationId xmlns:p14="http://schemas.microsoft.com/office/powerpoint/2010/main" val="34707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5763-05D3-4C03-A331-04912CE36328}"/>
              </a:ext>
            </a:extLst>
          </p:cNvPr>
          <p:cNvSpPr>
            <a:spLocks noGrp="1"/>
          </p:cNvSpPr>
          <p:nvPr>
            <p:ph type="title"/>
          </p:nvPr>
        </p:nvSpPr>
        <p:spPr/>
        <p:txBody>
          <a:bodyPr>
            <a:normAutofit/>
          </a:bodyPr>
          <a:lstStyle/>
          <a:p>
            <a:r>
              <a:rPr lang="en-US" dirty="0"/>
              <a:t>International Data Space Association</a:t>
            </a:r>
          </a:p>
        </p:txBody>
      </p:sp>
      <p:sp>
        <p:nvSpPr>
          <p:cNvPr id="3" name="Content Placeholder 2">
            <a:extLst>
              <a:ext uri="{FF2B5EF4-FFF2-40B4-BE49-F238E27FC236}">
                <a16:creationId xmlns:a16="http://schemas.microsoft.com/office/drawing/2014/main" id="{A185A25D-907D-4D09-952C-80FEBEF512A9}"/>
              </a:ext>
            </a:extLst>
          </p:cNvPr>
          <p:cNvSpPr>
            <a:spLocks noGrp="1"/>
          </p:cNvSpPr>
          <p:nvPr>
            <p:ph idx="1"/>
          </p:nvPr>
        </p:nvSpPr>
        <p:spPr/>
        <p:txBody>
          <a:bodyPr>
            <a:normAutofit fontScale="70000" lnSpcReduction="20000"/>
          </a:bodyPr>
          <a:lstStyle/>
          <a:p>
            <a:r>
              <a:rPr lang="en-US" dirty="0"/>
              <a:t>Started 2016 as Industrial Data Space initiative (supported by German project)</a:t>
            </a:r>
          </a:p>
          <a:p>
            <a:r>
              <a:rPr lang="en-US" dirty="0"/>
              <a:t>Re-defined as International Data Space Association (IDSA)</a:t>
            </a:r>
          </a:p>
          <a:p>
            <a:pPr lvl="1"/>
            <a:r>
              <a:rPr lang="en-US" dirty="0"/>
              <a:t>Published International Data Space Architecture Version 2.0 (2018) </a:t>
            </a:r>
          </a:p>
          <a:p>
            <a:pPr lvl="1"/>
            <a:r>
              <a:rPr lang="en-US" dirty="0"/>
              <a:t>Whitepaper and use cases</a:t>
            </a:r>
          </a:p>
          <a:p>
            <a:r>
              <a:rPr lang="en-US" dirty="0"/>
              <a:t>Associated H2020 projects</a:t>
            </a:r>
          </a:p>
          <a:p>
            <a:pPr lvl="1"/>
            <a:r>
              <a:rPr lang="en-US" dirty="0"/>
              <a:t>Boost4.0 – Big Data for Factories (20 Mln (100 Mln private), 3yrs, 50 partners, 16 countries)</a:t>
            </a:r>
          </a:p>
          <a:p>
            <a:pPr lvl="1"/>
            <a:r>
              <a:rPr lang="en-US" dirty="0"/>
              <a:t>MIDIH – Manufacturing Industry Digital Innovation Hub (22 partners, 12 countries) </a:t>
            </a:r>
          </a:p>
          <a:p>
            <a:pPr lvl="2"/>
            <a:r>
              <a:rPr lang="en-US" dirty="0"/>
              <a:t>Services: technological, business, skills building</a:t>
            </a:r>
          </a:p>
          <a:p>
            <a:pPr lvl="2"/>
            <a:r>
              <a:rPr lang="en-US" dirty="0"/>
              <a:t>Open calls</a:t>
            </a:r>
          </a:p>
          <a:p>
            <a:pPr lvl="1"/>
            <a:r>
              <a:rPr lang="en-US" dirty="0"/>
              <a:t>Close cooperation with FIWARE Foundation (cloud like infrastructure resulted from Future Internet program)</a:t>
            </a:r>
          </a:p>
          <a:p>
            <a:pPr lvl="2"/>
            <a:r>
              <a:rPr lang="en-US" dirty="0"/>
              <a:t>Positions itself against IoT and Open-Data solutions in the areas of smart cities, Industry 4.0 and agriculture</a:t>
            </a:r>
          </a:p>
          <a:p>
            <a:r>
              <a:rPr lang="en-US" dirty="0"/>
              <a:t>Ongoing active outreach developments</a:t>
            </a:r>
          </a:p>
          <a:p>
            <a:pPr lvl="1"/>
            <a:r>
              <a:rPr lang="en-US" dirty="0"/>
              <a:t>Data Sovereignty and Secure Data Exchange model</a:t>
            </a:r>
          </a:p>
          <a:p>
            <a:pPr lvl="1"/>
            <a:r>
              <a:rPr lang="en-US" dirty="0"/>
              <a:t>Data Markets</a:t>
            </a:r>
          </a:p>
          <a:p>
            <a:pPr lvl="1"/>
            <a:r>
              <a:rPr lang="en-US" dirty="0"/>
              <a:t>Trusted platforms </a:t>
            </a:r>
          </a:p>
        </p:txBody>
      </p:sp>
      <p:sp>
        <p:nvSpPr>
          <p:cNvPr id="4" name="Date Placeholder 3">
            <a:extLst>
              <a:ext uri="{FF2B5EF4-FFF2-40B4-BE49-F238E27FC236}">
                <a16:creationId xmlns:a16="http://schemas.microsoft.com/office/drawing/2014/main" id="{F3AF9DFF-4963-42F4-A7B7-E65716194381}"/>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291977E3-1D7C-4DA0-B7EE-071F78DC1A33}"/>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C5EF580E-139C-4F65-8629-7EE9CBA51B7F}"/>
              </a:ext>
            </a:extLst>
          </p:cNvPr>
          <p:cNvSpPr>
            <a:spLocks noGrp="1"/>
          </p:cNvSpPr>
          <p:nvPr>
            <p:ph type="sldNum" sz="quarter" idx="12"/>
          </p:nvPr>
        </p:nvSpPr>
        <p:spPr/>
        <p:txBody>
          <a:bodyPr/>
          <a:lstStyle/>
          <a:p>
            <a:fld id="{5444D61A-D5EF-4AD7-8CFF-82B00AE13C42}" type="slidenum">
              <a:rPr lang="en-GB" smtClean="0"/>
              <a:pPr/>
              <a:t>55</a:t>
            </a:fld>
            <a:endParaRPr lang="en-GB"/>
          </a:p>
        </p:txBody>
      </p:sp>
    </p:spTree>
    <p:extLst>
      <p:ext uri="{BB962C8B-B14F-4D97-AF65-F5344CB8AC3E}">
        <p14:creationId xmlns:p14="http://schemas.microsoft.com/office/powerpoint/2010/main" val="3180937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01BC-86F2-4EA2-827F-AC1B3936E4D1}"/>
              </a:ext>
            </a:extLst>
          </p:cNvPr>
          <p:cNvSpPr>
            <a:spLocks noGrp="1"/>
          </p:cNvSpPr>
          <p:nvPr>
            <p:ph type="title"/>
          </p:nvPr>
        </p:nvSpPr>
        <p:spPr/>
        <p:txBody>
          <a:bodyPr/>
          <a:lstStyle/>
          <a:p>
            <a:r>
              <a:rPr lang="en-US" dirty="0"/>
              <a:t>General Structure of IDS Architecture </a:t>
            </a:r>
          </a:p>
        </p:txBody>
      </p:sp>
      <p:sp>
        <p:nvSpPr>
          <p:cNvPr id="3" name="Content Placeholder 2">
            <a:extLst>
              <a:ext uri="{FF2B5EF4-FFF2-40B4-BE49-F238E27FC236}">
                <a16:creationId xmlns:a16="http://schemas.microsoft.com/office/drawing/2014/main" id="{9AA3D5E0-E7C2-4CE4-A9AC-D06FF0DE2226}"/>
              </a:ext>
            </a:extLst>
          </p:cNvPr>
          <p:cNvSpPr>
            <a:spLocks noGrp="1"/>
          </p:cNvSpPr>
          <p:nvPr>
            <p:ph idx="1"/>
          </p:nvPr>
        </p:nvSpPr>
        <p:spPr>
          <a:xfrm>
            <a:off x="179512" y="5481228"/>
            <a:ext cx="8784976" cy="828092"/>
          </a:xfrm>
        </p:spPr>
        <p:txBody>
          <a:bodyPr>
            <a:normAutofit fontScale="70000" lnSpcReduction="20000"/>
          </a:bodyPr>
          <a:lstStyle/>
          <a:p>
            <a:r>
              <a:rPr lang="en-US" dirty="0"/>
              <a:t>Specification defines functionalities by layers</a:t>
            </a:r>
          </a:p>
          <a:p>
            <a:r>
              <a:rPr lang="en-US" dirty="0"/>
              <a:t>Details are sufficient to define processes, functional components and API</a:t>
            </a:r>
          </a:p>
        </p:txBody>
      </p:sp>
      <p:sp>
        <p:nvSpPr>
          <p:cNvPr id="4" name="Date Placeholder 3">
            <a:extLst>
              <a:ext uri="{FF2B5EF4-FFF2-40B4-BE49-F238E27FC236}">
                <a16:creationId xmlns:a16="http://schemas.microsoft.com/office/drawing/2014/main" id="{DA563C38-F7F3-474F-BAF5-7AF2B9F6F54B}"/>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4D1C337A-4B7E-4185-A02A-F70090980C3D}"/>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1D71A227-9270-4759-9484-2BD0AB84ED32}"/>
              </a:ext>
            </a:extLst>
          </p:cNvPr>
          <p:cNvSpPr>
            <a:spLocks noGrp="1"/>
          </p:cNvSpPr>
          <p:nvPr>
            <p:ph type="sldNum" sz="quarter" idx="12"/>
          </p:nvPr>
        </p:nvSpPr>
        <p:spPr/>
        <p:txBody>
          <a:bodyPr/>
          <a:lstStyle/>
          <a:p>
            <a:fld id="{5444D61A-D5EF-4AD7-8CFF-82B00AE13C42}" type="slidenum">
              <a:rPr lang="en-GB" smtClean="0"/>
              <a:pPr/>
              <a:t>56</a:t>
            </a:fld>
            <a:endParaRPr lang="en-GB"/>
          </a:p>
        </p:txBody>
      </p:sp>
      <p:pic>
        <p:nvPicPr>
          <p:cNvPr id="7" name="Picture 6">
            <a:extLst>
              <a:ext uri="{FF2B5EF4-FFF2-40B4-BE49-F238E27FC236}">
                <a16:creationId xmlns:a16="http://schemas.microsoft.com/office/drawing/2014/main" id="{8FAB7051-FFB0-4575-AA1D-BAB10D611398}"/>
              </a:ext>
            </a:extLst>
          </p:cNvPr>
          <p:cNvPicPr>
            <a:picLocks noChangeAspect="1"/>
          </p:cNvPicPr>
          <p:nvPr/>
        </p:nvPicPr>
        <p:blipFill>
          <a:blip r:embed="rId2"/>
          <a:stretch>
            <a:fillRect/>
          </a:stretch>
        </p:blipFill>
        <p:spPr>
          <a:xfrm>
            <a:off x="1007604" y="1120698"/>
            <a:ext cx="7004533" cy="4177746"/>
          </a:xfrm>
          <a:prstGeom prst="rect">
            <a:avLst/>
          </a:prstGeom>
        </p:spPr>
      </p:pic>
    </p:spTree>
    <p:extLst>
      <p:ext uri="{BB962C8B-B14F-4D97-AF65-F5344CB8AC3E}">
        <p14:creationId xmlns:p14="http://schemas.microsoft.com/office/powerpoint/2010/main" val="1710682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0F3F-87C9-461A-B64A-3D930F417DD5}"/>
              </a:ext>
            </a:extLst>
          </p:cNvPr>
          <p:cNvSpPr>
            <a:spLocks noGrp="1"/>
          </p:cNvSpPr>
          <p:nvPr>
            <p:ph type="title"/>
          </p:nvPr>
        </p:nvSpPr>
        <p:spPr/>
        <p:txBody>
          <a:bodyPr>
            <a:normAutofit fontScale="90000"/>
          </a:bodyPr>
          <a:lstStyle/>
          <a:p>
            <a:r>
              <a:rPr lang="en-US" dirty="0"/>
              <a:t>Cloud based IDS infrastructure for Data Exchange and Trading</a:t>
            </a:r>
          </a:p>
        </p:txBody>
      </p:sp>
      <p:sp>
        <p:nvSpPr>
          <p:cNvPr id="3" name="Content Placeholder 2">
            <a:extLst>
              <a:ext uri="{FF2B5EF4-FFF2-40B4-BE49-F238E27FC236}">
                <a16:creationId xmlns:a16="http://schemas.microsoft.com/office/drawing/2014/main" id="{C17D10AE-A72E-4855-BD94-7593D6EE8433}"/>
              </a:ext>
            </a:extLst>
          </p:cNvPr>
          <p:cNvSpPr>
            <a:spLocks noGrp="1"/>
          </p:cNvSpPr>
          <p:nvPr>
            <p:ph idx="1"/>
          </p:nvPr>
        </p:nvSpPr>
        <p:spPr>
          <a:xfrm>
            <a:off x="166327" y="5899403"/>
            <a:ext cx="8784976" cy="581404"/>
          </a:xfrm>
        </p:spPr>
        <p:txBody>
          <a:bodyPr>
            <a:normAutofit fontScale="55000" lnSpcReduction="20000"/>
          </a:bodyPr>
          <a:lstStyle/>
          <a:p>
            <a:r>
              <a:rPr lang="en-US" dirty="0"/>
              <a:t>IDS Connector is the main functional component</a:t>
            </a:r>
          </a:p>
          <a:p>
            <a:r>
              <a:rPr lang="en-US" dirty="0"/>
              <a:t>No specifically defined common infrastructure services </a:t>
            </a:r>
          </a:p>
        </p:txBody>
      </p:sp>
      <p:sp>
        <p:nvSpPr>
          <p:cNvPr id="4" name="Date Placeholder 3">
            <a:extLst>
              <a:ext uri="{FF2B5EF4-FFF2-40B4-BE49-F238E27FC236}">
                <a16:creationId xmlns:a16="http://schemas.microsoft.com/office/drawing/2014/main" id="{23E946FA-C246-4B95-B316-235AAB2D712B}"/>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A8448339-0D77-4321-AB80-840CCBA4259B}"/>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E140F3B5-D7BA-41EA-BBCB-538B340E9BD4}"/>
              </a:ext>
            </a:extLst>
          </p:cNvPr>
          <p:cNvSpPr>
            <a:spLocks noGrp="1"/>
          </p:cNvSpPr>
          <p:nvPr>
            <p:ph type="sldNum" sz="quarter" idx="12"/>
          </p:nvPr>
        </p:nvSpPr>
        <p:spPr/>
        <p:txBody>
          <a:bodyPr/>
          <a:lstStyle/>
          <a:p>
            <a:fld id="{5444D61A-D5EF-4AD7-8CFF-82B00AE13C42}" type="slidenum">
              <a:rPr lang="en-GB" smtClean="0"/>
              <a:pPr/>
              <a:t>57</a:t>
            </a:fld>
            <a:endParaRPr lang="en-GB"/>
          </a:p>
        </p:txBody>
      </p:sp>
      <p:pic>
        <p:nvPicPr>
          <p:cNvPr id="7" name="Picture 6">
            <a:extLst>
              <a:ext uri="{FF2B5EF4-FFF2-40B4-BE49-F238E27FC236}">
                <a16:creationId xmlns:a16="http://schemas.microsoft.com/office/drawing/2014/main" id="{90BE5268-3CD3-4C21-B766-DF8AE08F9496}"/>
              </a:ext>
            </a:extLst>
          </p:cNvPr>
          <p:cNvPicPr>
            <a:picLocks noChangeAspect="1"/>
          </p:cNvPicPr>
          <p:nvPr/>
        </p:nvPicPr>
        <p:blipFill>
          <a:blip r:embed="rId2"/>
          <a:stretch>
            <a:fillRect/>
          </a:stretch>
        </p:blipFill>
        <p:spPr>
          <a:xfrm>
            <a:off x="114299" y="914500"/>
            <a:ext cx="8670169" cy="4890670"/>
          </a:xfrm>
          <a:prstGeom prst="rect">
            <a:avLst/>
          </a:prstGeom>
        </p:spPr>
      </p:pic>
    </p:spTree>
    <p:extLst>
      <p:ext uri="{BB962C8B-B14F-4D97-AF65-F5344CB8AC3E}">
        <p14:creationId xmlns:p14="http://schemas.microsoft.com/office/powerpoint/2010/main" val="1451383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0059-8292-4534-941F-5ADDB8FB8060}"/>
              </a:ext>
            </a:extLst>
          </p:cNvPr>
          <p:cNvSpPr>
            <a:spLocks noGrp="1"/>
          </p:cNvSpPr>
          <p:nvPr>
            <p:ph type="title"/>
          </p:nvPr>
        </p:nvSpPr>
        <p:spPr/>
        <p:txBody>
          <a:bodyPr/>
          <a:lstStyle/>
          <a:p>
            <a:r>
              <a:rPr lang="en-US" dirty="0"/>
              <a:t>Competences, Skills and Learning</a:t>
            </a:r>
          </a:p>
        </p:txBody>
      </p:sp>
      <p:sp>
        <p:nvSpPr>
          <p:cNvPr id="3" name="Content Placeholder 2">
            <a:extLst>
              <a:ext uri="{FF2B5EF4-FFF2-40B4-BE49-F238E27FC236}">
                <a16:creationId xmlns:a16="http://schemas.microsoft.com/office/drawing/2014/main" id="{9C37E6FC-34D0-4012-A66A-9DAC5AD9474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65C44F69-5A49-4A78-AA7C-02071C6ABDFE}"/>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69DB8A2A-58C5-4E85-A3BD-A5E87BC9E127}"/>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554BBBAD-DACC-48E6-B8F7-EFFE513EEDF5}"/>
              </a:ext>
            </a:extLst>
          </p:cNvPr>
          <p:cNvSpPr>
            <a:spLocks noGrp="1"/>
          </p:cNvSpPr>
          <p:nvPr>
            <p:ph type="sldNum" sz="quarter" idx="12"/>
          </p:nvPr>
        </p:nvSpPr>
        <p:spPr/>
        <p:txBody>
          <a:bodyPr/>
          <a:lstStyle/>
          <a:p>
            <a:fld id="{5444D61A-D5EF-4AD7-8CFF-82B00AE13C42}" type="slidenum">
              <a:rPr lang="en-GB" smtClean="0"/>
              <a:pPr/>
              <a:t>58</a:t>
            </a:fld>
            <a:endParaRPr lang="en-GB"/>
          </a:p>
        </p:txBody>
      </p:sp>
    </p:spTree>
    <p:extLst>
      <p:ext uri="{BB962C8B-B14F-4D97-AF65-F5344CB8AC3E}">
        <p14:creationId xmlns:p14="http://schemas.microsoft.com/office/powerpoint/2010/main" val="1036418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400" y="4767069"/>
            <a:ext cx="2610115" cy="153605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260" y="4725990"/>
            <a:ext cx="2333703" cy="1543956"/>
          </a:xfrm>
          <a:prstGeom prst="rect">
            <a:avLst/>
          </a:prstGeom>
        </p:spPr>
      </p:pic>
      <p:sp>
        <p:nvSpPr>
          <p:cNvPr id="8" name="Content Placeholder 7"/>
          <p:cNvSpPr>
            <a:spLocks noGrp="1"/>
          </p:cNvSpPr>
          <p:nvPr>
            <p:ph idx="1"/>
          </p:nvPr>
        </p:nvSpPr>
        <p:spPr>
          <a:xfrm>
            <a:off x="107504" y="1268142"/>
            <a:ext cx="6078292" cy="3304600"/>
          </a:xfrm>
        </p:spPr>
        <p:txBody>
          <a:bodyPr>
            <a:noAutofit/>
          </a:bodyPr>
          <a:lstStyle/>
          <a:p>
            <a:r>
              <a:rPr lang="en-GB" sz="1600" dirty="0">
                <a:solidFill>
                  <a:srgbClr val="002060"/>
                </a:solidFill>
              </a:rPr>
              <a:t>EDISON Data Science Framework (EDSF) </a:t>
            </a:r>
          </a:p>
          <a:p>
            <a:pPr marL="548640" lvl="1" indent="-182880"/>
            <a:r>
              <a:rPr lang="en-GB" sz="1400" dirty="0">
                <a:solidFill>
                  <a:srgbClr val="002060"/>
                </a:solidFill>
              </a:rPr>
              <a:t>Compliant with EU standards on competences and professional occupations e-CFv3.0, ESCO</a:t>
            </a:r>
          </a:p>
          <a:p>
            <a:pPr marL="548640" lvl="1" indent="-182880"/>
            <a:r>
              <a:rPr lang="en-GB" sz="1400" dirty="0">
                <a:solidFill>
                  <a:srgbClr val="002060"/>
                </a:solidFill>
              </a:rPr>
              <a:t>Customisable courses design for targeted education and training</a:t>
            </a:r>
          </a:p>
          <a:p>
            <a:pPr>
              <a:spcAft>
                <a:spcPts val="600"/>
              </a:spcAft>
            </a:pPr>
            <a:r>
              <a:rPr lang="en-GB" sz="1600" dirty="0">
                <a:solidFill>
                  <a:schemeClr val="accent6">
                    <a:lumMod val="50000"/>
                  </a:schemeClr>
                </a:solidFill>
              </a:rPr>
              <a:t>Skills development and career management for Core Data Experts and related data handling professions</a:t>
            </a:r>
          </a:p>
          <a:p>
            <a:pPr>
              <a:spcAft>
                <a:spcPts val="600"/>
              </a:spcAft>
            </a:pPr>
            <a:r>
              <a:rPr lang="en-GB" sz="1600" dirty="0">
                <a:solidFill>
                  <a:srgbClr val="002060"/>
                </a:solidFill>
              </a:rPr>
              <a:t>Capacity building and Data Science team design</a:t>
            </a:r>
          </a:p>
          <a:p>
            <a:pPr>
              <a:spcAft>
                <a:spcPts val="600"/>
              </a:spcAft>
            </a:pPr>
            <a:r>
              <a:rPr lang="en-GB" sz="1600" dirty="0">
                <a:solidFill>
                  <a:schemeClr val="accent2">
                    <a:lumMod val="50000"/>
                  </a:schemeClr>
                </a:solidFill>
              </a:rPr>
              <a:t>Academic programmes and professional training courses (self) assessment and design </a:t>
            </a:r>
          </a:p>
          <a:p>
            <a:pPr>
              <a:spcAft>
                <a:spcPts val="600"/>
              </a:spcAft>
            </a:pPr>
            <a:r>
              <a:rPr lang="en-GB" sz="1600" dirty="0">
                <a:solidFill>
                  <a:schemeClr val="tx1">
                    <a:lumMod val="75000"/>
                    <a:lumOff val="25000"/>
                  </a:schemeClr>
                </a:solidFill>
              </a:rPr>
              <a:t>Cooperation with International professional organisations IEEE, ACM, BHEF, APEC (AP Economic Cooperation )</a:t>
            </a:r>
          </a:p>
        </p:txBody>
      </p:sp>
      <p:sp>
        <p:nvSpPr>
          <p:cNvPr id="15" name="Title 1"/>
          <p:cNvSpPr>
            <a:spLocks noGrp="1"/>
          </p:cNvSpPr>
          <p:nvPr>
            <p:ph type="title"/>
          </p:nvPr>
        </p:nvSpPr>
        <p:spPr>
          <a:xfrm>
            <a:off x="2375756" y="112724"/>
            <a:ext cx="6670104" cy="759991"/>
          </a:xfrm>
        </p:spPr>
        <p:txBody>
          <a:bodyPr>
            <a:noAutofit/>
          </a:bodyPr>
          <a:lstStyle/>
          <a:p>
            <a:r>
              <a:rPr lang="en-GB" sz="2400" b="1" dirty="0">
                <a:solidFill>
                  <a:srgbClr val="245E76"/>
                </a:solidFill>
              </a:rPr>
              <a:t>EDISON Products for Data Science Skills Management and Curriculum Design </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85" y="102171"/>
            <a:ext cx="2155813" cy="653038"/>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5796" y="1208251"/>
            <a:ext cx="2860064" cy="1237351"/>
          </a:xfrm>
          <a:prstGeom prst="rect">
            <a:avLst/>
          </a:prstGeom>
        </p:spPr>
      </p:pic>
      <p:sp>
        <p:nvSpPr>
          <p:cNvPr id="2" name="Date Placeholder 1"/>
          <p:cNvSpPr>
            <a:spLocks noGrp="1"/>
          </p:cNvSpPr>
          <p:nvPr>
            <p:ph type="dt" sz="half" idx="10"/>
          </p:nvPr>
        </p:nvSpPr>
        <p:spPr/>
        <p:txBody>
          <a:bodyPr/>
          <a:lstStyle/>
          <a:p>
            <a:r>
              <a:rPr lang="en-US"/>
              <a:t>BD Wsh 2018</a:t>
            </a:r>
            <a:endParaRPr lang="en-GB"/>
          </a:p>
        </p:txBody>
      </p:sp>
      <p:sp>
        <p:nvSpPr>
          <p:cNvPr id="3" name="Footer Placeholder 2"/>
          <p:cNvSpPr>
            <a:spLocks noGrp="1"/>
          </p:cNvSpPr>
          <p:nvPr>
            <p:ph type="ftr" sz="quarter" idx="11"/>
          </p:nvPr>
        </p:nvSpPr>
        <p:spPr/>
        <p:txBody>
          <a:bodyPr/>
          <a:lstStyle/>
          <a:p>
            <a:r>
              <a:rPr lang="en-US"/>
              <a:t>Cloud and Big Data</a:t>
            </a:r>
            <a:endParaRPr lang="en-GB"/>
          </a:p>
        </p:txBody>
      </p:sp>
      <p:sp>
        <p:nvSpPr>
          <p:cNvPr id="4" name="Slide Number Placeholder 3"/>
          <p:cNvSpPr>
            <a:spLocks noGrp="1"/>
          </p:cNvSpPr>
          <p:nvPr>
            <p:ph type="sldNum" sz="quarter" idx="12"/>
          </p:nvPr>
        </p:nvSpPr>
        <p:spPr/>
        <p:txBody>
          <a:bodyPr/>
          <a:lstStyle/>
          <a:p>
            <a:fld id="{5444D61A-D5EF-4AD7-8CFF-82B00AE13C42}" type="slidenum">
              <a:rPr lang="en-GB" smtClean="0"/>
              <a:pPr/>
              <a:t>59</a:t>
            </a:fld>
            <a:endParaRPr lang="en-GB"/>
          </a:p>
        </p:txBody>
      </p:sp>
      <p:pic>
        <p:nvPicPr>
          <p:cNvPr id="12" name="Picture 11">
            <a:extLst>
              <a:ext uri="{FF2B5EF4-FFF2-40B4-BE49-F238E27FC236}">
                <a16:creationId xmlns:a16="http://schemas.microsoft.com/office/drawing/2014/main" id="{5138D3BB-244A-48F9-8554-9F0EE4B30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49098" y="4572740"/>
            <a:ext cx="2177631" cy="1908065"/>
          </a:xfrm>
          <a:prstGeom prst="rect">
            <a:avLst/>
          </a:prstGeom>
        </p:spPr>
      </p:pic>
      <p:pic>
        <p:nvPicPr>
          <p:cNvPr id="13" name="Picture 12">
            <a:extLst>
              <a:ext uri="{FF2B5EF4-FFF2-40B4-BE49-F238E27FC236}">
                <a16:creationId xmlns:a16="http://schemas.microsoft.com/office/drawing/2014/main" id="{88BB5DC8-CE8D-42C6-985E-E14DF7F8F4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10100" y="2639929"/>
            <a:ext cx="2196244" cy="1738483"/>
          </a:xfrm>
          <a:prstGeom prst="rect">
            <a:avLst/>
          </a:prstGeom>
        </p:spPr>
      </p:pic>
      <p:pic>
        <p:nvPicPr>
          <p:cNvPr id="6" name="Picture 5">
            <a:extLst>
              <a:ext uri="{FF2B5EF4-FFF2-40B4-BE49-F238E27FC236}">
                <a16:creationId xmlns:a16="http://schemas.microsoft.com/office/drawing/2014/main" id="{3228358D-4764-44B1-8ABC-916DC698E8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30177" y="4833156"/>
            <a:ext cx="1761895" cy="1224610"/>
          </a:xfrm>
          <a:prstGeom prst="rect">
            <a:avLst/>
          </a:prstGeom>
        </p:spPr>
      </p:pic>
    </p:spTree>
    <p:extLst>
      <p:ext uri="{BB962C8B-B14F-4D97-AF65-F5344CB8AC3E}">
        <p14:creationId xmlns:p14="http://schemas.microsoft.com/office/powerpoint/2010/main" val="299582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p:cNvCxnSpPr/>
          <p:nvPr/>
        </p:nvCxnSpPr>
        <p:spPr>
          <a:xfrm flipV="1">
            <a:off x="190764" y="3717032"/>
            <a:ext cx="5713384" cy="14185"/>
          </a:xfrm>
          <a:prstGeom prst="line">
            <a:avLst/>
          </a:prstGeom>
          <a:ln w="571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90764" y="3558931"/>
            <a:ext cx="5713384" cy="0"/>
          </a:xfrm>
          <a:prstGeom prst="line">
            <a:avLst/>
          </a:prstGeom>
          <a:ln w="5715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Big Data Properties: 6 (3+3) V’s of Big Data</a:t>
            </a:r>
          </a:p>
        </p:txBody>
      </p:sp>
      <p:sp>
        <p:nvSpPr>
          <p:cNvPr id="4" name="Date Placeholder 3"/>
          <p:cNvSpPr>
            <a:spLocks noGrp="1"/>
          </p:cNvSpPr>
          <p:nvPr>
            <p:ph type="dt" sz="half" idx="10"/>
          </p:nvPr>
        </p:nvSpPr>
        <p:spPr/>
        <p:txBody>
          <a:bodyPr/>
          <a:lstStyle/>
          <a:p>
            <a:r>
              <a:rPr lang="en-US"/>
              <a:t>BD Wsh 2018</a:t>
            </a:r>
            <a:endParaRPr lang="en-GB" dirty="0"/>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6</a:t>
            </a:fld>
            <a:endParaRPr lang="en-GB"/>
          </a:p>
        </p:txBody>
      </p:sp>
      <p:grpSp>
        <p:nvGrpSpPr>
          <p:cNvPr id="37" name="Group 36"/>
          <p:cNvGrpSpPr/>
          <p:nvPr/>
        </p:nvGrpSpPr>
        <p:grpSpPr>
          <a:xfrm>
            <a:off x="458139" y="1264161"/>
            <a:ext cx="5222671" cy="4919347"/>
            <a:chOff x="1267761" y="1252564"/>
            <a:chExt cx="5222671" cy="4919347"/>
          </a:xfrm>
        </p:grpSpPr>
        <p:grpSp>
          <p:nvGrpSpPr>
            <p:cNvPr id="38" name="Group 37"/>
            <p:cNvGrpSpPr/>
            <p:nvPr/>
          </p:nvGrpSpPr>
          <p:grpSpPr>
            <a:xfrm>
              <a:off x="2968539" y="4235826"/>
              <a:ext cx="1861407" cy="1936085"/>
              <a:chOff x="3407270" y="4445875"/>
              <a:chExt cx="1861407" cy="1936085"/>
            </a:xfrm>
          </p:grpSpPr>
          <p:sp>
            <p:nvSpPr>
              <p:cNvPr id="60" name="Oval 59"/>
              <p:cNvSpPr>
                <a:spLocks noChangeAspect="1"/>
              </p:cNvSpPr>
              <p:nvPr/>
            </p:nvSpPr>
            <p:spPr>
              <a:xfrm>
                <a:off x="3407270" y="4445875"/>
                <a:ext cx="1861407" cy="1782198"/>
              </a:xfrm>
              <a:prstGeom prst="ellipse">
                <a:avLst/>
              </a:prstGeom>
              <a:solidFill>
                <a:schemeClr val="bg1">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717453" y="5063652"/>
                <a:ext cx="1420582" cy="923330"/>
              </a:xfrm>
              <a:prstGeom prst="rect">
                <a:avLst/>
              </a:prstGeom>
              <a:noFill/>
            </p:spPr>
            <p:txBody>
              <a:bodyPr wrap="none" lIns="0" tIns="0" rIns="0" bIns="0" rtlCol="0">
                <a:spAutoFit/>
              </a:bodyPr>
              <a:lstStyle/>
              <a:p>
                <a:pPr indent="-182880">
                  <a:buFont typeface="Arial" pitchFamily="34" charset="0"/>
                  <a:buChar char="•"/>
                </a:pPr>
                <a:r>
                  <a:rPr lang="en-US" sz="1200" dirty="0">
                    <a:latin typeface="+mj-lt"/>
                  </a:rPr>
                  <a:t>Trustworthiness</a:t>
                </a:r>
              </a:p>
              <a:p>
                <a:pPr indent="-182880">
                  <a:buFont typeface="Arial" pitchFamily="34" charset="0"/>
                  <a:buChar char="•"/>
                </a:pPr>
                <a:r>
                  <a:rPr lang="en-US" sz="1200" dirty="0">
                    <a:latin typeface="+mj-lt"/>
                  </a:rPr>
                  <a:t>Authenticity</a:t>
                </a:r>
              </a:p>
              <a:p>
                <a:pPr indent="-182880">
                  <a:buFont typeface="Arial" pitchFamily="34" charset="0"/>
                  <a:buChar char="•"/>
                </a:pPr>
                <a:r>
                  <a:rPr lang="en-US" sz="1200" dirty="0">
                    <a:latin typeface="+mj-lt"/>
                  </a:rPr>
                  <a:t>Origin, Reputation</a:t>
                </a:r>
              </a:p>
              <a:p>
                <a:pPr indent="-182880">
                  <a:buFont typeface="Arial" pitchFamily="34" charset="0"/>
                  <a:buChar char="•"/>
                </a:pPr>
                <a:r>
                  <a:rPr lang="en-US" sz="1200" dirty="0">
                    <a:latin typeface="+mj-lt"/>
                  </a:rPr>
                  <a:t>Availability</a:t>
                </a:r>
              </a:p>
              <a:p>
                <a:pPr indent="-182880">
                  <a:buFont typeface="Arial" pitchFamily="34" charset="0"/>
                  <a:buChar char="•"/>
                </a:pPr>
                <a:r>
                  <a:rPr lang="en-US" sz="1200" dirty="0">
                    <a:latin typeface="+mj-lt"/>
                  </a:rPr>
                  <a:t>Accountability</a:t>
                </a:r>
              </a:p>
            </p:txBody>
          </p:sp>
          <p:sp>
            <p:nvSpPr>
              <p:cNvPr id="62" name="TextBox 61"/>
              <p:cNvSpPr txBox="1"/>
              <p:nvPr/>
            </p:nvSpPr>
            <p:spPr>
              <a:xfrm>
                <a:off x="3789457" y="6074183"/>
                <a:ext cx="1097032" cy="307777"/>
              </a:xfrm>
              <a:prstGeom prst="rect">
                <a:avLst/>
              </a:prstGeom>
              <a:solidFill>
                <a:schemeClr val="bg1">
                  <a:lumMod val="95000"/>
                </a:schemeClr>
              </a:solidFill>
              <a:ln w="6350">
                <a:solidFill>
                  <a:schemeClr val="tx1"/>
                </a:solidFill>
              </a:ln>
            </p:spPr>
            <p:txBody>
              <a:bodyPr wrap="none" lIns="91440" tIns="0" rIns="91440" bIns="0" rtlCol="0">
                <a:spAutoFit/>
              </a:bodyPr>
              <a:lstStyle/>
              <a:p>
                <a:r>
                  <a:rPr lang="en-US" sz="2000" dirty="0">
                    <a:latin typeface="+mj-lt"/>
                  </a:rPr>
                  <a:t>Veracity</a:t>
                </a:r>
              </a:p>
            </p:txBody>
          </p:sp>
        </p:grpSp>
        <p:grpSp>
          <p:nvGrpSpPr>
            <p:cNvPr id="39" name="Group 38"/>
            <p:cNvGrpSpPr/>
            <p:nvPr/>
          </p:nvGrpSpPr>
          <p:grpSpPr>
            <a:xfrm>
              <a:off x="4409591" y="2033616"/>
              <a:ext cx="1861407" cy="1880155"/>
              <a:chOff x="4175956" y="2115908"/>
              <a:chExt cx="1861407" cy="1880155"/>
            </a:xfrm>
          </p:grpSpPr>
          <p:sp>
            <p:nvSpPr>
              <p:cNvPr id="57" name="Oval 56"/>
              <p:cNvSpPr>
                <a:spLocks noChangeAspect="1"/>
              </p:cNvSpPr>
              <p:nvPr/>
            </p:nvSpPr>
            <p:spPr>
              <a:xfrm>
                <a:off x="4175956" y="2213865"/>
                <a:ext cx="1861407" cy="1782198"/>
              </a:xfrm>
              <a:prstGeom prst="ellipse">
                <a:avLst/>
              </a:prstGeom>
              <a:solidFill>
                <a:schemeClr val="bg1">
                  <a:lumMod val="9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9575" y="2651810"/>
                <a:ext cx="1189749" cy="738664"/>
              </a:xfrm>
              <a:prstGeom prst="rect">
                <a:avLst/>
              </a:prstGeom>
              <a:noFill/>
            </p:spPr>
            <p:txBody>
              <a:bodyPr wrap="none" lIns="0" tIns="0" rIns="0" bIns="0" rtlCol="0">
                <a:spAutoFit/>
              </a:bodyPr>
              <a:lstStyle/>
              <a:p>
                <a:pPr indent="-182880">
                  <a:buFont typeface="Arial" pitchFamily="34" charset="0"/>
                  <a:buChar char="•"/>
                </a:pPr>
                <a:r>
                  <a:rPr lang="en-US" sz="1200" dirty="0">
                    <a:latin typeface="+mj-lt"/>
                  </a:rPr>
                  <a:t>Batch</a:t>
                </a:r>
              </a:p>
              <a:p>
                <a:pPr indent="-182880">
                  <a:buFont typeface="Arial" pitchFamily="34" charset="0"/>
                  <a:buChar char="•"/>
                </a:pPr>
                <a:r>
                  <a:rPr lang="en-US" sz="1200" dirty="0">
                    <a:latin typeface="+mj-lt"/>
                  </a:rPr>
                  <a:t>Real/near-time</a:t>
                </a:r>
              </a:p>
              <a:p>
                <a:pPr indent="-182880">
                  <a:buFont typeface="Arial" pitchFamily="34" charset="0"/>
                  <a:buChar char="•"/>
                </a:pPr>
                <a:r>
                  <a:rPr lang="en-US" sz="1200" dirty="0">
                    <a:latin typeface="+mj-lt"/>
                  </a:rPr>
                  <a:t>Processes</a:t>
                </a:r>
              </a:p>
              <a:p>
                <a:pPr indent="-182880">
                  <a:buFont typeface="Arial" pitchFamily="34" charset="0"/>
                  <a:buChar char="•"/>
                </a:pPr>
                <a:r>
                  <a:rPr lang="en-US" sz="1200" dirty="0">
                    <a:latin typeface="+mj-lt"/>
                  </a:rPr>
                  <a:t>Streams</a:t>
                </a:r>
              </a:p>
            </p:txBody>
          </p:sp>
          <p:sp>
            <p:nvSpPr>
              <p:cNvPr id="59" name="TextBox 58"/>
              <p:cNvSpPr txBox="1"/>
              <p:nvPr/>
            </p:nvSpPr>
            <p:spPr>
              <a:xfrm>
                <a:off x="4769544" y="2115908"/>
                <a:ext cx="1069780" cy="307777"/>
              </a:xfrm>
              <a:prstGeom prst="rect">
                <a:avLst/>
              </a:prstGeom>
              <a:solidFill>
                <a:schemeClr val="bg1">
                  <a:lumMod val="95000"/>
                </a:schemeClr>
              </a:solidFill>
              <a:ln w="6350">
                <a:solidFill>
                  <a:schemeClr val="tx1"/>
                </a:solidFill>
              </a:ln>
            </p:spPr>
            <p:txBody>
              <a:bodyPr wrap="none" lIns="91440" tIns="0" rIns="91440" bIns="0" rtlCol="0">
                <a:spAutoFit/>
              </a:bodyPr>
              <a:lstStyle/>
              <a:p>
                <a:r>
                  <a:rPr lang="en-US" sz="2000" dirty="0">
                    <a:latin typeface="+mj-lt"/>
                  </a:rPr>
                  <a:t>Velocity</a:t>
                </a:r>
              </a:p>
            </p:txBody>
          </p:sp>
        </p:grpSp>
        <p:grpSp>
          <p:nvGrpSpPr>
            <p:cNvPr id="40" name="Group 39"/>
            <p:cNvGrpSpPr/>
            <p:nvPr/>
          </p:nvGrpSpPr>
          <p:grpSpPr>
            <a:xfrm>
              <a:off x="1267761" y="3518122"/>
              <a:ext cx="2120305" cy="1782198"/>
              <a:chOff x="4142098" y="4627796"/>
              <a:chExt cx="2120305" cy="1782198"/>
            </a:xfrm>
          </p:grpSpPr>
          <p:sp>
            <p:nvSpPr>
              <p:cNvPr id="54" name="Oval 53"/>
              <p:cNvSpPr>
                <a:spLocks noChangeAspect="1"/>
              </p:cNvSpPr>
              <p:nvPr/>
            </p:nvSpPr>
            <p:spPr>
              <a:xfrm>
                <a:off x="4400996" y="4627796"/>
                <a:ext cx="1861407" cy="1782198"/>
              </a:xfrm>
              <a:prstGeom prst="ellipse">
                <a:avLst/>
              </a:prstGeom>
              <a:solidFill>
                <a:schemeClr val="bg1">
                  <a:lumMod val="75000"/>
                  <a:alpha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55" name="TextBox 54"/>
              <p:cNvSpPr txBox="1"/>
              <p:nvPr/>
            </p:nvSpPr>
            <p:spPr>
              <a:xfrm>
                <a:off x="4607699" y="5202121"/>
                <a:ext cx="1298753" cy="553998"/>
              </a:xfrm>
              <a:prstGeom prst="rect">
                <a:avLst/>
              </a:prstGeom>
              <a:noFill/>
              <a:ln>
                <a:noFill/>
              </a:ln>
            </p:spPr>
            <p:txBody>
              <a:bodyPr wrap="none" lIns="0" tIns="0" rIns="0" bIns="0" rtlCol="0">
                <a:spAutoFit/>
              </a:bodyPr>
              <a:lstStyle/>
              <a:p>
                <a:pPr indent="-182880">
                  <a:buFont typeface="Arial" pitchFamily="34" charset="0"/>
                  <a:buChar char="•"/>
                </a:pPr>
                <a:r>
                  <a:rPr lang="en-US" sz="1200" dirty="0">
                    <a:solidFill>
                      <a:srgbClr val="0070C0"/>
                    </a:solidFill>
                    <a:latin typeface="+mj-lt"/>
                  </a:rPr>
                  <a:t>Changing data</a:t>
                </a:r>
              </a:p>
              <a:p>
                <a:pPr indent="-182880">
                  <a:buFont typeface="Arial" pitchFamily="34" charset="0"/>
                  <a:buChar char="•"/>
                </a:pPr>
                <a:r>
                  <a:rPr lang="en-US" sz="1200" dirty="0">
                    <a:solidFill>
                      <a:srgbClr val="0070C0"/>
                    </a:solidFill>
                    <a:latin typeface="+mj-lt"/>
                  </a:rPr>
                  <a:t>Changing model</a:t>
                </a:r>
              </a:p>
              <a:p>
                <a:pPr indent="-182880">
                  <a:buFont typeface="Arial" pitchFamily="34" charset="0"/>
                  <a:buChar char="•"/>
                </a:pPr>
                <a:r>
                  <a:rPr lang="en-US" sz="1200" dirty="0">
                    <a:solidFill>
                      <a:srgbClr val="0070C0"/>
                    </a:solidFill>
                    <a:latin typeface="+mj-lt"/>
                  </a:rPr>
                  <a:t>Linkage</a:t>
                </a:r>
              </a:p>
            </p:txBody>
          </p:sp>
          <p:sp>
            <p:nvSpPr>
              <p:cNvPr id="56" name="TextBox 55"/>
              <p:cNvSpPr txBox="1"/>
              <p:nvPr/>
            </p:nvSpPr>
            <p:spPr>
              <a:xfrm>
                <a:off x="4142098" y="5963277"/>
                <a:ext cx="1279709" cy="307777"/>
              </a:xfrm>
              <a:prstGeom prst="rect">
                <a:avLst/>
              </a:prstGeom>
              <a:solidFill>
                <a:schemeClr val="bg1">
                  <a:lumMod val="95000"/>
                </a:schemeClr>
              </a:solidFill>
              <a:ln w="6350">
                <a:solidFill>
                  <a:srgbClr val="0070C0"/>
                </a:solidFill>
              </a:ln>
            </p:spPr>
            <p:txBody>
              <a:bodyPr wrap="none" lIns="91440" tIns="0" rIns="91440" bIns="0" rtlCol="0">
                <a:spAutoFit/>
              </a:bodyPr>
              <a:lstStyle/>
              <a:p>
                <a:r>
                  <a:rPr lang="en-US" sz="2000" dirty="0">
                    <a:solidFill>
                      <a:srgbClr val="0070C0"/>
                    </a:solidFill>
                    <a:latin typeface="+mj-lt"/>
                  </a:rPr>
                  <a:t>Variability</a:t>
                </a:r>
              </a:p>
            </p:txBody>
          </p:sp>
        </p:grpSp>
        <p:grpSp>
          <p:nvGrpSpPr>
            <p:cNvPr id="41" name="Group 40"/>
            <p:cNvGrpSpPr/>
            <p:nvPr/>
          </p:nvGrpSpPr>
          <p:grpSpPr>
            <a:xfrm>
              <a:off x="4445867" y="3521460"/>
              <a:ext cx="2044565" cy="1782198"/>
              <a:chOff x="4680012" y="3578568"/>
              <a:chExt cx="2044565" cy="1782198"/>
            </a:xfrm>
          </p:grpSpPr>
          <p:sp>
            <p:nvSpPr>
              <p:cNvPr id="51" name="Oval 50"/>
              <p:cNvSpPr>
                <a:spLocks noChangeAspect="1"/>
              </p:cNvSpPr>
              <p:nvPr/>
            </p:nvSpPr>
            <p:spPr>
              <a:xfrm>
                <a:off x="4680012" y="3578568"/>
                <a:ext cx="1861407" cy="1782198"/>
              </a:xfrm>
              <a:prstGeom prst="ellipse">
                <a:avLst/>
              </a:prstGeom>
              <a:solidFill>
                <a:schemeClr val="bg1">
                  <a:lumMod val="9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198306" y="4206803"/>
                <a:ext cx="1027845" cy="738664"/>
              </a:xfrm>
              <a:prstGeom prst="rect">
                <a:avLst/>
              </a:prstGeom>
              <a:noFill/>
            </p:spPr>
            <p:txBody>
              <a:bodyPr wrap="none" lIns="0" tIns="0" rIns="0" bIns="0" rtlCol="0">
                <a:spAutoFit/>
              </a:bodyPr>
              <a:lstStyle/>
              <a:p>
                <a:pPr indent="-182880">
                  <a:buFont typeface="Arial" pitchFamily="34" charset="0"/>
                  <a:buChar char="•"/>
                </a:pPr>
                <a:r>
                  <a:rPr lang="en-US" sz="1200" dirty="0">
                    <a:latin typeface="+mj-lt"/>
                  </a:rPr>
                  <a:t>Correlations</a:t>
                </a:r>
              </a:p>
              <a:p>
                <a:pPr indent="-182880">
                  <a:buFont typeface="Arial" pitchFamily="34" charset="0"/>
                  <a:buChar char="•"/>
                </a:pPr>
                <a:r>
                  <a:rPr lang="en-US" sz="1200" dirty="0">
                    <a:latin typeface="+mj-lt"/>
                  </a:rPr>
                  <a:t>Statistical</a:t>
                </a:r>
              </a:p>
              <a:p>
                <a:pPr indent="-182880">
                  <a:buFont typeface="Arial" pitchFamily="34" charset="0"/>
                  <a:buChar char="•"/>
                </a:pPr>
                <a:r>
                  <a:rPr lang="en-US" sz="1200" dirty="0">
                    <a:latin typeface="+mj-lt"/>
                  </a:rPr>
                  <a:t>Events</a:t>
                </a:r>
              </a:p>
              <a:p>
                <a:pPr indent="-182880">
                  <a:buFont typeface="Arial" pitchFamily="34" charset="0"/>
                  <a:buChar char="•"/>
                </a:pPr>
                <a:r>
                  <a:rPr lang="en-US" sz="1200" dirty="0">
                    <a:latin typeface="+mj-lt"/>
                  </a:rPr>
                  <a:t>Hypothetical</a:t>
                </a:r>
              </a:p>
            </p:txBody>
          </p:sp>
          <p:sp>
            <p:nvSpPr>
              <p:cNvPr id="53" name="TextBox 52"/>
              <p:cNvSpPr txBox="1"/>
              <p:nvPr/>
            </p:nvSpPr>
            <p:spPr>
              <a:xfrm>
                <a:off x="5901723" y="4030268"/>
                <a:ext cx="822854" cy="307777"/>
              </a:xfrm>
              <a:prstGeom prst="rect">
                <a:avLst/>
              </a:prstGeom>
              <a:solidFill>
                <a:schemeClr val="bg1">
                  <a:lumMod val="95000"/>
                </a:schemeClr>
              </a:solidFill>
              <a:ln w="6350">
                <a:solidFill>
                  <a:schemeClr val="tx1"/>
                </a:solidFill>
              </a:ln>
            </p:spPr>
            <p:txBody>
              <a:bodyPr wrap="none" lIns="91440" tIns="0" rIns="91440" bIns="0" rtlCol="0">
                <a:spAutoFit/>
              </a:bodyPr>
              <a:lstStyle/>
              <a:p>
                <a:r>
                  <a:rPr lang="en-US" sz="2000" dirty="0">
                    <a:latin typeface="+mj-lt"/>
                  </a:rPr>
                  <a:t>Value</a:t>
                </a:r>
              </a:p>
            </p:txBody>
          </p:sp>
        </p:grpSp>
        <p:grpSp>
          <p:nvGrpSpPr>
            <p:cNvPr id="43" name="Group 42"/>
            <p:cNvGrpSpPr/>
            <p:nvPr/>
          </p:nvGrpSpPr>
          <p:grpSpPr>
            <a:xfrm>
              <a:off x="2968538" y="1252564"/>
              <a:ext cx="1861407" cy="1936087"/>
              <a:chOff x="2685597" y="2115988"/>
              <a:chExt cx="1861407" cy="1936087"/>
            </a:xfrm>
            <a:solidFill>
              <a:schemeClr val="bg1">
                <a:lumMod val="85000"/>
              </a:schemeClr>
            </a:solidFill>
          </p:grpSpPr>
          <p:sp>
            <p:nvSpPr>
              <p:cNvPr id="48" name="Oval 47"/>
              <p:cNvSpPr>
                <a:spLocks noChangeAspect="1"/>
              </p:cNvSpPr>
              <p:nvPr/>
            </p:nvSpPr>
            <p:spPr>
              <a:xfrm>
                <a:off x="2685597" y="2269877"/>
                <a:ext cx="1861407" cy="1782198"/>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036773" y="2651810"/>
                <a:ext cx="1114408" cy="738664"/>
              </a:xfrm>
              <a:prstGeom prst="rect">
                <a:avLst/>
              </a:prstGeom>
              <a:grpFill/>
            </p:spPr>
            <p:txBody>
              <a:bodyPr wrap="none" lIns="0" tIns="0" rIns="0" bIns="0" rtlCol="0">
                <a:spAutoFit/>
              </a:bodyPr>
              <a:lstStyle/>
              <a:p>
                <a:pPr indent="-182880">
                  <a:buFont typeface="Arial" pitchFamily="34" charset="0"/>
                  <a:buChar char="•"/>
                </a:pPr>
                <a:r>
                  <a:rPr lang="en-US" sz="1200" dirty="0">
                    <a:latin typeface="+mj-lt"/>
                  </a:rPr>
                  <a:t>Terabytes</a:t>
                </a:r>
              </a:p>
              <a:p>
                <a:pPr indent="-182880">
                  <a:buFont typeface="Arial" pitchFamily="34" charset="0"/>
                  <a:buChar char="•"/>
                </a:pPr>
                <a:r>
                  <a:rPr lang="en-US" sz="1200" dirty="0">
                    <a:latin typeface="+mj-lt"/>
                  </a:rPr>
                  <a:t>Records/Arch</a:t>
                </a:r>
              </a:p>
              <a:p>
                <a:pPr indent="-182880">
                  <a:buFont typeface="Arial" pitchFamily="34" charset="0"/>
                  <a:buChar char="•"/>
                </a:pPr>
                <a:r>
                  <a:rPr lang="en-US" sz="1200" dirty="0">
                    <a:latin typeface="+mj-lt"/>
                  </a:rPr>
                  <a:t>Tables, Files</a:t>
                </a:r>
              </a:p>
              <a:p>
                <a:pPr indent="-182880">
                  <a:buFont typeface="Arial" pitchFamily="34" charset="0"/>
                  <a:buChar char="•"/>
                </a:pPr>
                <a:r>
                  <a:rPr lang="en-US" sz="1200" dirty="0">
                    <a:latin typeface="+mj-lt"/>
                  </a:rPr>
                  <a:t>Distributed</a:t>
                </a:r>
              </a:p>
            </p:txBody>
          </p:sp>
          <p:sp>
            <p:nvSpPr>
              <p:cNvPr id="50" name="TextBox 49"/>
              <p:cNvSpPr txBox="1"/>
              <p:nvPr/>
            </p:nvSpPr>
            <p:spPr>
              <a:xfrm>
                <a:off x="2860276" y="2115988"/>
                <a:ext cx="1040926" cy="307777"/>
              </a:xfrm>
              <a:prstGeom prst="rect">
                <a:avLst/>
              </a:prstGeom>
              <a:solidFill>
                <a:schemeClr val="bg1">
                  <a:lumMod val="95000"/>
                </a:schemeClr>
              </a:solidFill>
              <a:ln w="6350">
                <a:solidFill>
                  <a:schemeClr val="tx1"/>
                </a:solidFill>
              </a:ln>
            </p:spPr>
            <p:txBody>
              <a:bodyPr wrap="none" lIns="91440" tIns="0" rIns="91440" bIns="0" rtlCol="0">
                <a:spAutoFit/>
              </a:bodyPr>
              <a:lstStyle/>
              <a:p>
                <a:r>
                  <a:rPr lang="en-US" sz="2000" dirty="0">
                    <a:latin typeface="+mj-lt"/>
                  </a:rPr>
                  <a:t>Volume</a:t>
                </a:r>
              </a:p>
            </p:txBody>
          </p:sp>
        </p:grpSp>
        <p:grpSp>
          <p:nvGrpSpPr>
            <p:cNvPr id="44" name="Group 43"/>
            <p:cNvGrpSpPr/>
            <p:nvPr/>
          </p:nvGrpSpPr>
          <p:grpSpPr>
            <a:xfrm>
              <a:off x="1267761" y="2042185"/>
              <a:ext cx="2120305" cy="1842250"/>
              <a:chOff x="1864830" y="3575733"/>
              <a:chExt cx="2120305" cy="1842250"/>
            </a:xfrm>
          </p:grpSpPr>
          <p:sp>
            <p:nvSpPr>
              <p:cNvPr id="45" name="Oval 44"/>
              <p:cNvSpPr>
                <a:spLocks noChangeAspect="1"/>
              </p:cNvSpPr>
              <p:nvPr/>
            </p:nvSpPr>
            <p:spPr>
              <a:xfrm>
                <a:off x="2123728" y="3635785"/>
                <a:ext cx="1861407" cy="1782198"/>
              </a:xfrm>
              <a:prstGeom prst="ellipse">
                <a:avLst/>
              </a:prstGeom>
              <a:solidFill>
                <a:schemeClr val="bg1">
                  <a:lumMod val="7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410086" y="3972886"/>
                <a:ext cx="1063112" cy="1107996"/>
              </a:xfrm>
              <a:prstGeom prst="rect">
                <a:avLst/>
              </a:prstGeom>
              <a:noFill/>
            </p:spPr>
            <p:txBody>
              <a:bodyPr wrap="none" lIns="0" tIns="0" rIns="0" bIns="0" rtlCol="0">
                <a:spAutoFit/>
              </a:bodyPr>
              <a:lstStyle/>
              <a:p>
                <a:pPr indent="-182880">
                  <a:buFont typeface="Arial" pitchFamily="34" charset="0"/>
                  <a:buChar char="•"/>
                </a:pPr>
                <a:r>
                  <a:rPr lang="en-US" sz="1200" dirty="0">
                    <a:latin typeface="+mj-lt"/>
                  </a:rPr>
                  <a:t>Structured</a:t>
                </a:r>
              </a:p>
              <a:p>
                <a:pPr indent="-182880">
                  <a:buFont typeface="Arial" pitchFamily="34" charset="0"/>
                  <a:buChar char="•"/>
                </a:pPr>
                <a:r>
                  <a:rPr lang="en-US" sz="1200" dirty="0">
                    <a:latin typeface="+mj-lt"/>
                  </a:rPr>
                  <a:t>Unstructured</a:t>
                </a:r>
              </a:p>
              <a:p>
                <a:pPr indent="-182880">
                  <a:buFont typeface="Arial" pitchFamily="34" charset="0"/>
                  <a:buChar char="•"/>
                </a:pPr>
                <a:r>
                  <a:rPr lang="en-US" sz="1200" dirty="0">
                    <a:latin typeface="+mj-lt"/>
                  </a:rPr>
                  <a:t>Multi-factor</a:t>
                </a:r>
              </a:p>
              <a:p>
                <a:pPr indent="-182880">
                  <a:buFont typeface="Arial" pitchFamily="34" charset="0"/>
                  <a:buChar char="•"/>
                </a:pPr>
                <a:r>
                  <a:rPr lang="en-US" sz="1200" dirty="0">
                    <a:latin typeface="+mj-lt"/>
                  </a:rPr>
                  <a:t>Probabilistic</a:t>
                </a:r>
              </a:p>
              <a:p>
                <a:pPr indent="-182880">
                  <a:buFont typeface="Arial" pitchFamily="34" charset="0"/>
                  <a:buChar char="•"/>
                </a:pPr>
                <a:r>
                  <a:rPr lang="en-US" sz="1200" dirty="0">
                    <a:latin typeface="+mj-lt"/>
                  </a:rPr>
                  <a:t>Linked</a:t>
                </a:r>
              </a:p>
              <a:p>
                <a:pPr indent="-182880">
                  <a:buFont typeface="Arial" pitchFamily="34" charset="0"/>
                  <a:buChar char="•"/>
                </a:pPr>
                <a:r>
                  <a:rPr lang="en-US" sz="1200" dirty="0">
                    <a:latin typeface="+mj-lt"/>
                  </a:rPr>
                  <a:t>Dynamic</a:t>
                </a:r>
              </a:p>
            </p:txBody>
          </p:sp>
          <p:sp>
            <p:nvSpPr>
              <p:cNvPr id="47" name="TextBox 46"/>
              <p:cNvSpPr txBox="1"/>
              <p:nvPr/>
            </p:nvSpPr>
            <p:spPr>
              <a:xfrm>
                <a:off x="1864830" y="3575733"/>
                <a:ext cx="963918" cy="307777"/>
              </a:xfrm>
              <a:prstGeom prst="rect">
                <a:avLst/>
              </a:prstGeom>
              <a:solidFill>
                <a:schemeClr val="bg1">
                  <a:lumMod val="95000"/>
                </a:schemeClr>
              </a:solidFill>
              <a:ln w="6350">
                <a:solidFill>
                  <a:schemeClr val="tx1"/>
                </a:solidFill>
              </a:ln>
            </p:spPr>
            <p:txBody>
              <a:bodyPr wrap="none" lIns="91440" tIns="0" rIns="91440" bIns="0" rtlCol="0">
                <a:spAutoFit/>
              </a:bodyPr>
              <a:lstStyle/>
              <a:p>
                <a:r>
                  <a:rPr lang="en-US" sz="2000" dirty="0">
                    <a:latin typeface="+mj-lt"/>
                  </a:rPr>
                  <a:t>Variety</a:t>
                </a:r>
              </a:p>
            </p:txBody>
          </p:sp>
        </p:grpSp>
        <p:sp>
          <p:nvSpPr>
            <p:cNvPr id="42" name="Hexagon 41"/>
            <p:cNvSpPr/>
            <p:nvPr/>
          </p:nvSpPr>
          <p:spPr>
            <a:xfrm>
              <a:off x="2908241" y="2920213"/>
              <a:ext cx="1982005" cy="1598814"/>
            </a:xfrm>
            <a:prstGeom prst="hexago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itchFamily="34" charset="0"/>
                  <a:cs typeface="Arial" pitchFamily="34" charset="0"/>
                </a:rPr>
                <a:t>6 </a:t>
              </a:r>
              <a:r>
                <a:rPr lang="en-US" dirty="0" err="1">
                  <a:solidFill>
                    <a:schemeClr val="tx1"/>
                  </a:solidFill>
                  <a:latin typeface="Arial" pitchFamily="34" charset="0"/>
                  <a:cs typeface="Arial" pitchFamily="34" charset="0"/>
                </a:rPr>
                <a:t>Vs</a:t>
              </a:r>
              <a:r>
                <a:rPr lang="en-US" dirty="0">
                  <a:solidFill>
                    <a:schemeClr val="tx1"/>
                  </a:solidFill>
                  <a:latin typeface="Arial" pitchFamily="34" charset="0"/>
                  <a:cs typeface="Arial" pitchFamily="34" charset="0"/>
                </a:rPr>
                <a:t> of </a:t>
              </a:r>
            </a:p>
            <a:p>
              <a:pPr algn="ctr"/>
              <a:r>
                <a:rPr lang="en-US" dirty="0">
                  <a:solidFill>
                    <a:schemeClr val="tx1"/>
                  </a:solidFill>
                  <a:latin typeface="Arial" pitchFamily="34" charset="0"/>
                  <a:cs typeface="Arial" pitchFamily="34" charset="0"/>
                </a:rPr>
                <a:t>Big Data</a:t>
              </a:r>
            </a:p>
          </p:txBody>
        </p:sp>
      </p:grpSp>
      <p:sp>
        <p:nvSpPr>
          <p:cNvPr id="63" name="Content Placeholder 2"/>
          <p:cNvSpPr>
            <a:spLocks noGrp="1"/>
          </p:cNvSpPr>
          <p:nvPr>
            <p:ph idx="1"/>
          </p:nvPr>
        </p:nvSpPr>
        <p:spPr>
          <a:xfrm>
            <a:off x="6285830" y="1571938"/>
            <a:ext cx="2808312" cy="4586186"/>
          </a:xfrm>
        </p:spPr>
        <p:txBody>
          <a:bodyPr>
            <a:normAutofit/>
          </a:bodyPr>
          <a:lstStyle/>
          <a:p>
            <a:pPr marL="0" indent="0">
              <a:buNone/>
            </a:pPr>
            <a:r>
              <a:rPr lang="en-US" sz="2000" dirty="0">
                <a:solidFill>
                  <a:schemeClr val="tx2">
                    <a:lumMod val="60000"/>
                    <a:lumOff val="40000"/>
                  </a:schemeClr>
                </a:solidFill>
              </a:rPr>
              <a:t>Generic Big Data Properties</a:t>
            </a:r>
          </a:p>
          <a:p>
            <a:r>
              <a:rPr lang="en-US" sz="2000" dirty="0">
                <a:solidFill>
                  <a:schemeClr val="tx2">
                    <a:lumMod val="60000"/>
                    <a:lumOff val="40000"/>
                  </a:schemeClr>
                </a:solidFill>
              </a:rPr>
              <a:t>Volume</a:t>
            </a:r>
          </a:p>
          <a:p>
            <a:r>
              <a:rPr lang="en-US" sz="2000" dirty="0">
                <a:solidFill>
                  <a:schemeClr val="tx2">
                    <a:lumMod val="60000"/>
                    <a:lumOff val="40000"/>
                  </a:schemeClr>
                </a:solidFill>
              </a:rPr>
              <a:t>Variety</a:t>
            </a:r>
          </a:p>
          <a:p>
            <a:r>
              <a:rPr lang="en-US" sz="2000" dirty="0">
                <a:solidFill>
                  <a:schemeClr val="tx2">
                    <a:lumMod val="60000"/>
                    <a:lumOff val="40000"/>
                  </a:schemeClr>
                </a:solidFill>
              </a:rPr>
              <a:t>Velocity</a:t>
            </a:r>
          </a:p>
          <a:p>
            <a:pPr lvl="2"/>
            <a:endParaRPr lang="en-US" sz="1200" dirty="0">
              <a:solidFill>
                <a:schemeClr val="tx2">
                  <a:lumMod val="60000"/>
                  <a:lumOff val="40000"/>
                </a:schemeClr>
              </a:solidFill>
            </a:endParaRPr>
          </a:p>
          <a:p>
            <a:pPr marL="0" indent="0">
              <a:buNone/>
            </a:pPr>
            <a:r>
              <a:rPr lang="en-US" sz="2000" dirty="0">
                <a:solidFill>
                  <a:schemeClr val="accent3">
                    <a:lumMod val="75000"/>
                  </a:schemeClr>
                </a:solidFill>
              </a:rPr>
              <a:t>Acquired Properties (after entering system)</a:t>
            </a:r>
          </a:p>
          <a:p>
            <a:r>
              <a:rPr lang="en-US" sz="2000" dirty="0">
                <a:solidFill>
                  <a:schemeClr val="accent3">
                    <a:lumMod val="75000"/>
                  </a:schemeClr>
                </a:solidFill>
              </a:rPr>
              <a:t>Value</a:t>
            </a:r>
          </a:p>
          <a:p>
            <a:r>
              <a:rPr lang="en-US" sz="2000" dirty="0">
                <a:solidFill>
                  <a:schemeClr val="accent3">
                    <a:lumMod val="75000"/>
                  </a:schemeClr>
                </a:solidFill>
              </a:rPr>
              <a:t>Veracity</a:t>
            </a:r>
          </a:p>
          <a:p>
            <a:r>
              <a:rPr lang="en-US" sz="2000" dirty="0" err="1">
                <a:solidFill>
                  <a:schemeClr val="accent3">
                    <a:lumMod val="75000"/>
                  </a:schemeClr>
                </a:solidFill>
              </a:rPr>
              <a:t>Variabilityfc</a:t>
            </a:r>
            <a:r>
              <a:rPr lang="en-US" sz="2000" dirty="0">
                <a:solidFill>
                  <a:schemeClr val="accent3">
                    <a:lumMod val="75000"/>
                  </a:schemeClr>
                </a:solidFill>
              </a:rPr>
              <a:t> AD</a:t>
            </a:r>
          </a:p>
        </p:txBody>
      </p:sp>
      <p:grpSp>
        <p:nvGrpSpPr>
          <p:cNvPr id="33" name="Group 32"/>
          <p:cNvGrpSpPr/>
          <p:nvPr/>
        </p:nvGrpSpPr>
        <p:grpSpPr>
          <a:xfrm>
            <a:off x="6467706" y="5534923"/>
            <a:ext cx="2696098" cy="1184806"/>
            <a:chOff x="5694762" y="4614146"/>
            <a:chExt cx="3618039" cy="1814710"/>
          </a:xfrm>
        </p:grpSpPr>
        <p:pic>
          <p:nvPicPr>
            <p:cNvPr id="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2404" y="4649118"/>
              <a:ext cx="2440397" cy="177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5694762" y="4614146"/>
              <a:ext cx="1973041" cy="919242"/>
            </a:xfrm>
            <a:prstGeom prst="rect">
              <a:avLst/>
            </a:prstGeom>
            <a:noFill/>
          </p:spPr>
          <p:txBody>
            <a:bodyPr wrap="none" rtlCol="0">
              <a:spAutoFit/>
            </a:bodyPr>
            <a:lstStyle/>
            <a:p>
              <a:r>
                <a:rPr lang="en-US" sz="1100" dirty="0">
                  <a:latin typeface="+mj-lt"/>
                </a:rPr>
                <a:t>Commonly accepted</a:t>
              </a:r>
            </a:p>
            <a:p>
              <a:r>
                <a:rPr lang="en-US" sz="1100" dirty="0">
                  <a:latin typeface="+mj-lt"/>
                </a:rPr>
                <a:t>3V’s of Big Data</a:t>
              </a:r>
            </a:p>
            <a:p>
              <a:r>
                <a:rPr lang="en-US" sz="1100" dirty="0">
                  <a:latin typeface="+mj-lt"/>
                </a:rPr>
                <a:t>by Gartner [ref]</a:t>
              </a:r>
            </a:p>
          </p:txBody>
        </p:sp>
      </p:grpSp>
      <p:sp>
        <p:nvSpPr>
          <p:cNvPr id="65" name="TextBox 64"/>
          <p:cNvSpPr txBox="1"/>
          <p:nvPr/>
        </p:nvSpPr>
        <p:spPr>
          <a:xfrm>
            <a:off x="65348" y="5663308"/>
            <a:ext cx="2016193" cy="646331"/>
          </a:xfrm>
          <a:prstGeom prst="rect">
            <a:avLst/>
          </a:prstGeom>
          <a:noFill/>
        </p:spPr>
        <p:txBody>
          <a:bodyPr wrap="none" rtlCol="0">
            <a:spAutoFit/>
          </a:bodyPr>
          <a:lstStyle/>
          <a:p>
            <a:r>
              <a:rPr lang="en-US" sz="1200" dirty="0">
                <a:latin typeface="+mj-lt"/>
              </a:rPr>
              <a:t>Adopted in general </a:t>
            </a:r>
          </a:p>
          <a:p>
            <a:r>
              <a:rPr lang="en-US" sz="1200" dirty="0">
                <a:latin typeface="+mj-lt"/>
              </a:rPr>
              <a:t>by NIST Big Data Working </a:t>
            </a:r>
          </a:p>
          <a:p>
            <a:r>
              <a:rPr lang="en-US" sz="1200" dirty="0">
                <a:latin typeface="+mj-lt"/>
              </a:rPr>
              <a:t>Group (NBD-WG) [ref] </a:t>
            </a:r>
          </a:p>
        </p:txBody>
      </p:sp>
    </p:spTree>
    <p:extLst>
      <p:ext uri="{BB962C8B-B14F-4D97-AF65-F5344CB8AC3E}">
        <p14:creationId xmlns:p14="http://schemas.microsoft.com/office/powerpoint/2010/main" val="639815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A861-23D6-444B-8AB3-995F1A4B6AF8}"/>
              </a:ext>
            </a:extLst>
          </p:cNvPr>
          <p:cNvSpPr>
            <a:spLocks noGrp="1"/>
          </p:cNvSpPr>
          <p:nvPr>
            <p:ph type="title"/>
          </p:nvPr>
        </p:nvSpPr>
        <p:spPr/>
        <p:txBody>
          <a:bodyPr>
            <a:normAutofit/>
          </a:bodyPr>
          <a:lstStyle/>
          <a:p>
            <a:r>
              <a:rPr lang="en-GB" dirty="0"/>
              <a:t>EDISON Data Science Framework (EDSF)</a:t>
            </a:r>
            <a:endParaRPr lang="en-US" dirty="0"/>
          </a:p>
        </p:txBody>
      </p:sp>
      <p:sp>
        <p:nvSpPr>
          <p:cNvPr id="4" name="Date Placeholder 3">
            <a:extLst>
              <a:ext uri="{FF2B5EF4-FFF2-40B4-BE49-F238E27FC236}">
                <a16:creationId xmlns:a16="http://schemas.microsoft.com/office/drawing/2014/main" id="{FBE0BE48-E3CC-4980-B221-4131B964D5E2}"/>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74309C6A-7F5D-4376-BECB-233F55E823D6}"/>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F8927713-0BC5-4450-909D-054511F9A06A}"/>
              </a:ext>
            </a:extLst>
          </p:cNvPr>
          <p:cNvSpPr>
            <a:spLocks noGrp="1"/>
          </p:cNvSpPr>
          <p:nvPr>
            <p:ph type="sldNum" sz="quarter" idx="12"/>
          </p:nvPr>
        </p:nvSpPr>
        <p:spPr/>
        <p:txBody>
          <a:bodyPr/>
          <a:lstStyle/>
          <a:p>
            <a:fld id="{5444D61A-D5EF-4AD7-8CFF-82B00AE13C42}" type="slidenum">
              <a:rPr lang="en-GB" smtClean="0"/>
              <a:pPr/>
              <a:t>60</a:t>
            </a:fld>
            <a:endParaRPr lang="en-GB"/>
          </a:p>
        </p:txBody>
      </p:sp>
      <p:sp>
        <p:nvSpPr>
          <p:cNvPr id="7" name="Content Placeholder 2">
            <a:extLst>
              <a:ext uri="{FF2B5EF4-FFF2-40B4-BE49-F238E27FC236}">
                <a16:creationId xmlns:a16="http://schemas.microsoft.com/office/drawing/2014/main" id="{0EABDD24-5C48-4983-AD2F-0C80CA73FE3B}"/>
              </a:ext>
            </a:extLst>
          </p:cNvPr>
          <p:cNvSpPr txBox="1">
            <a:spLocks/>
          </p:cNvSpPr>
          <p:nvPr/>
        </p:nvSpPr>
        <p:spPr>
          <a:xfrm>
            <a:off x="226796" y="4320648"/>
            <a:ext cx="4597232" cy="21326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600" b="1" dirty="0">
                <a:solidFill>
                  <a:schemeClr val="tx1">
                    <a:lumMod val="65000"/>
                    <a:lumOff val="35000"/>
                  </a:schemeClr>
                </a:solidFill>
              </a:rPr>
              <a:t>EDISON Framework components</a:t>
            </a:r>
          </a:p>
          <a:p>
            <a:pPr marL="342900" lvl="1" indent="-342900">
              <a:spcBef>
                <a:spcPts val="0"/>
              </a:spcBef>
            </a:pPr>
            <a:r>
              <a:rPr lang="en-US" sz="1400" dirty="0">
                <a:solidFill>
                  <a:schemeClr val="tx1">
                    <a:lumMod val="65000"/>
                    <a:lumOff val="35000"/>
                  </a:schemeClr>
                </a:solidFill>
              </a:rPr>
              <a:t>CF-DS – Data Science Competence Framework</a:t>
            </a:r>
          </a:p>
          <a:p>
            <a:pPr marL="342900" lvl="1" indent="-342900">
              <a:spcBef>
                <a:spcPts val="0"/>
              </a:spcBef>
            </a:pPr>
            <a:r>
              <a:rPr lang="en-US" sz="1400" dirty="0">
                <a:solidFill>
                  <a:schemeClr val="tx1">
                    <a:lumMod val="65000"/>
                    <a:lumOff val="35000"/>
                  </a:schemeClr>
                </a:solidFill>
              </a:rPr>
              <a:t>DS-BoK – Data Science Body of Knowledge</a:t>
            </a:r>
          </a:p>
          <a:p>
            <a:pPr marL="342900" lvl="1" indent="-342900">
              <a:spcBef>
                <a:spcPts val="0"/>
              </a:spcBef>
            </a:pPr>
            <a:r>
              <a:rPr lang="en-US" sz="1400" dirty="0">
                <a:solidFill>
                  <a:schemeClr val="tx1">
                    <a:lumMod val="65000"/>
                    <a:lumOff val="35000"/>
                  </a:schemeClr>
                </a:solidFill>
              </a:rPr>
              <a:t>MC-DS – Data Science Model Curriculum</a:t>
            </a:r>
          </a:p>
          <a:p>
            <a:pPr marL="342900" lvl="1" indent="-342900">
              <a:spcBef>
                <a:spcPts val="0"/>
              </a:spcBef>
            </a:pPr>
            <a:r>
              <a:rPr lang="en-US" sz="1400" dirty="0">
                <a:solidFill>
                  <a:schemeClr val="tx1">
                    <a:lumMod val="65000"/>
                    <a:lumOff val="35000"/>
                  </a:schemeClr>
                </a:solidFill>
              </a:rPr>
              <a:t>DSP – Data Science Professional profiles</a:t>
            </a:r>
          </a:p>
          <a:p>
            <a:pPr marL="342900" lvl="1" indent="-342900">
              <a:spcBef>
                <a:spcPts val="0"/>
              </a:spcBef>
            </a:pPr>
            <a:r>
              <a:rPr lang="en-US" sz="1400" dirty="0">
                <a:solidFill>
                  <a:schemeClr val="tx1">
                    <a:lumMod val="65000"/>
                    <a:lumOff val="35000"/>
                  </a:schemeClr>
                </a:solidFill>
              </a:rPr>
              <a:t>Data Science Taxonomies and Scientific Disciplines Classification</a:t>
            </a:r>
          </a:p>
          <a:p>
            <a:pPr marL="342900" lvl="1" indent="-342900">
              <a:spcBef>
                <a:spcPts val="0"/>
              </a:spcBef>
            </a:pPr>
            <a:r>
              <a:rPr lang="en-US" sz="1400" dirty="0">
                <a:solidFill>
                  <a:schemeClr val="tx1">
                    <a:lumMod val="65000"/>
                    <a:lumOff val="35000"/>
                  </a:schemeClr>
                </a:solidFill>
              </a:rPr>
              <a:t>EOEE - EDISON Online Education Environment</a:t>
            </a:r>
          </a:p>
        </p:txBody>
      </p:sp>
      <p:sp>
        <p:nvSpPr>
          <p:cNvPr id="8" name="Content Placeholder 2">
            <a:extLst>
              <a:ext uri="{FF2B5EF4-FFF2-40B4-BE49-F238E27FC236}">
                <a16:creationId xmlns:a16="http://schemas.microsoft.com/office/drawing/2014/main" id="{99E96E80-A57D-4A69-BEDA-F8B0CFD9CFA8}"/>
              </a:ext>
            </a:extLst>
          </p:cNvPr>
          <p:cNvSpPr txBox="1">
            <a:spLocks/>
          </p:cNvSpPr>
          <p:nvPr/>
        </p:nvSpPr>
        <p:spPr>
          <a:xfrm>
            <a:off x="5085236" y="4284630"/>
            <a:ext cx="3905446" cy="23625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600"/>
              </a:spcAft>
              <a:buNone/>
            </a:pPr>
            <a:r>
              <a:rPr lang="en-US" sz="1600" b="1" dirty="0">
                <a:solidFill>
                  <a:schemeClr val="tx1">
                    <a:lumMod val="65000"/>
                    <a:lumOff val="35000"/>
                  </a:schemeClr>
                </a:solidFill>
              </a:rPr>
              <a:t>Methodology</a:t>
            </a:r>
            <a:endParaRPr lang="en-US" sz="1400" b="1" dirty="0">
              <a:solidFill>
                <a:schemeClr val="tx1">
                  <a:lumMod val="65000"/>
                  <a:lumOff val="35000"/>
                </a:schemeClr>
              </a:solidFill>
            </a:endParaRPr>
          </a:p>
          <a:p>
            <a:pPr marL="285750" lvl="1">
              <a:spcBef>
                <a:spcPts val="0"/>
              </a:spcBef>
              <a:spcAft>
                <a:spcPts val="600"/>
              </a:spcAft>
              <a:buFont typeface="Arial" panose="020B0604020202020204" pitchFamily="34" charset="0"/>
              <a:buChar char="•"/>
            </a:pPr>
            <a:r>
              <a:rPr lang="en-US" sz="1400" dirty="0">
                <a:solidFill>
                  <a:schemeClr val="tx1">
                    <a:lumMod val="65000"/>
                    <a:lumOff val="35000"/>
                  </a:schemeClr>
                </a:solidFill>
              </a:rPr>
              <a:t>ESDF development based on job market study, existing practices in academic, research and industry.</a:t>
            </a:r>
          </a:p>
          <a:p>
            <a:pPr marL="285750" lvl="1">
              <a:spcBef>
                <a:spcPts val="0"/>
              </a:spcBef>
              <a:spcAft>
                <a:spcPts val="600"/>
              </a:spcAft>
              <a:buFont typeface="Arial" panose="020B0604020202020204" pitchFamily="34" charset="0"/>
              <a:buChar char="•"/>
            </a:pPr>
            <a:r>
              <a:rPr lang="en-US" sz="1400" dirty="0">
                <a:solidFill>
                  <a:schemeClr val="tx1">
                    <a:lumMod val="65000"/>
                    <a:lumOff val="35000"/>
                  </a:schemeClr>
                </a:solidFill>
              </a:rPr>
              <a:t>Review and feedback from the ELG, expert community, domain experts.  </a:t>
            </a:r>
          </a:p>
          <a:p>
            <a:pPr marL="285750" lvl="1">
              <a:spcBef>
                <a:spcPts val="0"/>
              </a:spcBef>
              <a:spcAft>
                <a:spcPts val="600"/>
              </a:spcAft>
              <a:buFont typeface="Arial" panose="020B0604020202020204" pitchFamily="34" charset="0"/>
              <a:buChar char="•"/>
            </a:pPr>
            <a:r>
              <a:rPr lang="en-US" sz="1400" dirty="0">
                <a:solidFill>
                  <a:schemeClr val="tx1">
                    <a:lumMod val="65000"/>
                    <a:lumOff val="35000"/>
                  </a:schemeClr>
                </a:solidFill>
              </a:rPr>
              <a:t>Input from the champion universities and community of practice.</a:t>
            </a:r>
          </a:p>
        </p:txBody>
      </p:sp>
      <p:pic>
        <p:nvPicPr>
          <p:cNvPr id="50" name="Picture 49">
            <a:extLst>
              <a:ext uri="{FF2B5EF4-FFF2-40B4-BE49-F238E27FC236}">
                <a16:creationId xmlns:a16="http://schemas.microsoft.com/office/drawing/2014/main" id="{88228D84-CD59-4BCD-81D1-927C6544D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01" y="1258127"/>
            <a:ext cx="8512404" cy="2999032"/>
          </a:xfrm>
          <a:prstGeom prst="rect">
            <a:avLst/>
          </a:prstGeom>
        </p:spPr>
      </p:pic>
    </p:spTree>
    <p:extLst>
      <p:ext uri="{BB962C8B-B14F-4D97-AF65-F5344CB8AC3E}">
        <p14:creationId xmlns:p14="http://schemas.microsoft.com/office/powerpoint/2010/main" val="7527068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Scientist definition</a:t>
            </a:r>
          </a:p>
        </p:txBody>
      </p:sp>
      <p:sp>
        <p:nvSpPr>
          <p:cNvPr id="3" name="Content Placeholder 2"/>
          <p:cNvSpPr>
            <a:spLocks noGrp="1"/>
          </p:cNvSpPr>
          <p:nvPr>
            <p:ph idx="1"/>
          </p:nvPr>
        </p:nvSpPr>
        <p:spPr>
          <a:xfrm>
            <a:off x="114117" y="1232757"/>
            <a:ext cx="5910371" cy="2448271"/>
          </a:xfrm>
        </p:spPr>
        <p:txBody>
          <a:bodyPr>
            <a:noAutofit/>
          </a:bodyPr>
          <a:lstStyle/>
          <a:p>
            <a:pPr marL="0" indent="0">
              <a:spcBef>
                <a:spcPts val="0"/>
              </a:spcBef>
              <a:buNone/>
            </a:pPr>
            <a:r>
              <a:rPr lang="en-GB" sz="1400" dirty="0">
                <a:solidFill>
                  <a:srgbClr val="0F2D69"/>
                </a:solidFill>
              </a:rPr>
              <a:t>Based on the definitions by NIST SP1500 – 2015, extended by EDISON</a:t>
            </a:r>
          </a:p>
          <a:p>
            <a:pPr marL="800100" lvl="2" indent="0">
              <a:spcBef>
                <a:spcPts val="0"/>
              </a:spcBef>
              <a:buNone/>
            </a:pPr>
            <a:endParaRPr lang="en-GB" sz="700" dirty="0">
              <a:solidFill>
                <a:srgbClr val="0F2D69"/>
              </a:solidFill>
            </a:endParaRPr>
          </a:p>
          <a:p>
            <a:pPr>
              <a:spcBef>
                <a:spcPts val="0"/>
              </a:spcBef>
            </a:pPr>
            <a:r>
              <a:rPr lang="en-GB" sz="1600" i="1" dirty="0">
                <a:solidFill>
                  <a:srgbClr val="984807"/>
                </a:solidFill>
              </a:rPr>
              <a:t>A </a:t>
            </a:r>
            <a:r>
              <a:rPr lang="en-GB" sz="1600" b="1" i="1" dirty="0">
                <a:solidFill>
                  <a:srgbClr val="984807"/>
                </a:solidFill>
              </a:rPr>
              <a:t>Data Scientist</a:t>
            </a:r>
            <a:r>
              <a:rPr lang="en-GB" sz="1600" i="1" dirty="0">
                <a:solidFill>
                  <a:srgbClr val="984807"/>
                </a:solidFill>
              </a:rPr>
              <a:t> is a practitioner who has sufficient knowledge in the overlapping regimes of expertise in </a:t>
            </a:r>
            <a:r>
              <a:rPr lang="en-GB" sz="1600" b="1" i="1" dirty="0">
                <a:solidFill>
                  <a:srgbClr val="FF0000"/>
                </a:solidFill>
              </a:rPr>
              <a:t>business needs, domain knowledge, analytical skills, and programming and systems engineering expertise </a:t>
            </a:r>
            <a:r>
              <a:rPr lang="en-GB" sz="1600" i="1" dirty="0">
                <a:solidFill>
                  <a:srgbClr val="984807"/>
                </a:solidFill>
              </a:rPr>
              <a:t>to manage the end-to-end scientific method process  through each stage in the </a:t>
            </a:r>
            <a:r>
              <a:rPr lang="en-GB" sz="1600" b="1" i="1" dirty="0">
                <a:solidFill>
                  <a:srgbClr val="984807"/>
                </a:solidFill>
              </a:rPr>
              <a:t>big data lifecycle</a:t>
            </a:r>
            <a:r>
              <a:rPr lang="en-GB" sz="1600" i="1" dirty="0">
                <a:solidFill>
                  <a:srgbClr val="984807"/>
                </a:solidFill>
              </a:rPr>
              <a:t> </a:t>
            </a:r>
            <a:r>
              <a:rPr lang="en-GB" sz="1600" i="1" dirty="0">
                <a:solidFill>
                  <a:srgbClr val="C00000"/>
                </a:solidFill>
              </a:rPr>
              <a:t>till the delivery of an </a:t>
            </a:r>
            <a:r>
              <a:rPr lang="en-GB" sz="1600" b="1" i="1" dirty="0">
                <a:solidFill>
                  <a:srgbClr val="FF0000"/>
                </a:solidFill>
              </a:rPr>
              <a:t>expected scientific and business value </a:t>
            </a:r>
            <a:r>
              <a:rPr lang="en-GB" sz="1600" i="1" dirty="0">
                <a:solidFill>
                  <a:srgbClr val="C00000"/>
                </a:solidFill>
              </a:rPr>
              <a:t>to organisation or project.</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61</a:t>
            </a:fld>
            <a:endParaRPr lang="en-GB"/>
          </a:p>
        </p:txBody>
      </p:sp>
      <p:sp>
        <p:nvSpPr>
          <p:cNvPr id="10" name="Content Placeholder 2"/>
          <p:cNvSpPr txBox="1">
            <a:spLocks/>
          </p:cNvSpPr>
          <p:nvPr/>
        </p:nvSpPr>
        <p:spPr>
          <a:xfrm>
            <a:off x="215516" y="3774689"/>
            <a:ext cx="8388932" cy="26387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C00000"/>
                </a:solidFill>
              </a:rPr>
              <a:t>Core Data Science competences and skills groups</a:t>
            </a:r>
          </a:p>
          <a:p>
            <a:pPr lvl="1"/>
            <a:r>
              <a:rPr lang="en-US" sz="1400" b="1" dirty="0">
                <a:solidFill>
                  <a:srgbClr val="C00000"/>
                </a:solidFill>
              </a:rPr>
              <a:t>Data Science Analytics </a:t>
            </a:r>
            <a:r>
              <a:rPr lang="en-US" sz="1400" dirty="0">
                <a:solidFill>
                  <a:srgbClr val="C00000"/>
                </a:solidFill>
              </a:rPr>
              <a:t>(including Statistical Analysis, Machine Learning, Business Analytics) </a:t>
            </a:r>
          </a:p>
          <a:p>
            <a:pPr lvl="1"/>
            <a:r>
              <a:rPr lang="en-US" sz="1400" b="1" dirty="0">
                <a:solidFill>
                  <a:srgbClr val="C00000"/>
                </a:solidFill>
              </a:rPr>
              <a:t>Data Science Engineering</a:t>
            </a:r>
            <a:r>
              <a:rPr lang="en-US" sz="1400" dirty="0">
                <a:solidFill>
                  <a:srgbClr val="C00000"/>
                </a:solidFill>
              </a:rPr>
              <a:t> (including Software and Applications Engineering, Data Warehousing, Big Data Infrastructure and Tools)</a:t>
            </a:r>
          </a:p>
          <a:p>
            <a:pPr lvl="1"/>
            <a:r>
              <a:rPr lang="en-US" sz="1400" b="1" dirty="0">
                <a:solidFill>
                  <a:srgbClr val="C00000"/>
                </a:solidFill>
              </a:rPr>
              <a:t>Domain Knowledge and Expertise </a:t>
            </a:r>
            <a:r>
              <a:rPr lang="en-US" sz="1400" dirty="0">
                <a:solidFill>
                  <a:srgbClr val="C00000"/>
                </a:solidFill>
              </a:rPr>
              <a:t>(Subject/Scientific domain related)</a:t>
            </a:r>
            <a:endParaRPr lang="en-US" sz="700" dirty="0">
              <a:solidFill>
                <a:srgbClr val="C00000"/>
              </a:solidFill>
            </a:endParaRPr>
          </a:p>
          <a:p>
            <a:r>
              <a:rPr lang="en-US" sz="1600" dirty="0">
                <a:solidFill>
                  <a:schemeClr val="accent3">
                    <a:lumMod val="50000"/>
                  </a:schemeClr>
                </a:solidFill>
              </a:rPr>
              <a:t>EDISON identified 2 additional competence groups demanded by organisations</a:t>
            </a:r>
          </a:p>
          <a:p>
            <a:pPr lvl="1"/>
            <a:r>
              <a:rPr lang="en-US" sz="1400" b="1" dirty="0">
                <a:solidFill>
                  <a:schemeClr val="accent3">
                    <a:lumMod val="50000"/>
                  </a:schemeClr>
                </a:solidFill>
              </a:rPr>
              <a:t>Data Management, Data Governance, Stewardship, Curation, Preservation</a:t>
            </a:r>
          </a:p>
          <a:p>
            <a:pPr lvl="1"/>
            <a:r>
              <a:rPr lang="en-US" sz="1400" b="1" dirty="0">
                <a:solidFill>
                  <a:schemeClr val="accent3">
                    <a:lumMod val="50000"/>
                  </a:schemeClr>
                </a:solidFill>
              </a:rPr>
              <a:t>Research Methods and/vs Business Processes/Operations</a:t>
            </a:r>
          </a:p>
          <a:p>
            <a:r>
              <a:rPr lang="en-US" sz="1600" b="1" dirty="0">
                <a:solidFill>
                  <a:schemeClr val="accent1">
                    <a:lumMod val="75000"/>
                  </a:schemeClr>
                </a:solidFill>
              </a:rPr>
              <a:t>Data Science professional skills</a:t>
            </a:r>
            <a:r>
              <a:rPr lang="en-US" sz="1600" dirty="0">
                <a:solidFill>
                  <a:schemeClr val="accent1">
                    <a:lumMod val="75000"/>
                  </a:schemeClr>
                </a:solidFill>
              </a:rPr>
              <a:t>: Thinking and acting like Data Scientist – required to successfully develop as a Data Scientist and work in Data Science teams </a:t>
            </a:r>
          </a:p>
          <a:p>
            <a:endParaRPr lang="en-US" sz="1200" dirty="0"/>
          </a:p>
        </p:txBody>
      </p:sp>
      <p:pic>
        <p:nvPicPr>
          <p:cNvPr id="11" name="Picture 10">
            <a:extLst>
              <a:ext uri="{FF2B5EF4-FFF2-40B4-BE49-F238E27FC236}">
                <a16:creationId xmlns:a16="http://schemas.microsoft.com/office/drawing/2014/main" id="{AFB52A3A-7568-484C-ABC3-7D29AFA96F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4108" y="1186518"/>
            <a:ext cx="3358222" cy="2221921"/>
          </a:xfrm>
          <a:prstGeom prst="rect">
            <a:avLst/>
          </a:prstGeom>
        </p:spPr>
      </p:pic>
    </p:spTree>
    <p:extLst>
      <p:ext uri="{BB962C8B-B14F-4D97-AF65-F5344CB8AC3E}">
        <p14:creationId xmlns:p14="http://schemas.microsoft.com/office/powerpoint/2010/main" val="4223844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452" y="167170"/>
            <a:ext cx="7787209" cy="672100"/>
          </a:xfrm>
        </p:spPr>
        <p:txBody>
          <a:bodyPr>
            <a:normAutofit fontScale="90000"/>
          </a:bodyPr>
          <a:lstStyle/>
          <a:p>
            <a:r>
              <a:rPr lang="en-US" dirty="0"/>
              <a:t>Data Science Competence Groups - Research</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dirty="0"/>
          </a:p>
        </p:txBody>
      </p:sp>
      <p:sp>
        <p:nvSpPr>
          <p:cNvPr id="6" name="Slide Number Placeholder 5"/>
          <p:cNvSpPr>
            <a:spLocks noGrp="1"/>
          </p:cNvSpPr>
          <p:nvPr>
            <p:ph type="sldNum" sz="quarter" idx="12"/>
          </p:nvPr>
        </p:nvSpPr>
        <p:spPr/>
        <p:txBody>
          <a:bodyPr/>
          <a:lstStyle/>
          <a:p>
            <a:fld id="{5444D61A-D5EF-4AD7-8CFF-82B00AE13C42}" type="slidenum">
              <a:rPr lang="en-GB" smtClean="0"/>
              <a:pPr/>
              <a:t>62</a:t>
            </a:fld>
            <a:endParaRPr lang="en-GB"/>
          </a:p>
        </p:txBody>
      </p:sp>
      <p:sp>
        <p:nvSpPr>
          <p:cNvPr id="84" name="Content Placeholder 2"/>
          <p:cNvSpPr txBox="1">
            <a:spLocks/>
          </p:cNvSpPr>
          <p:nvPr/>
        </p:nvSpPr>
        <p:spPr>
          <a:xfrm>
            <a:off x="6792409" y="3368700"/>
            <a:ext cx="2176340" cy="1680187"/>
          </a:xfrm>
          <a:prstGeom prst="rect">
            <a:avLst/>
          </a:prstGeom>
          <a:solidFill>
            <a:srgbClr val="DCE6F2"/>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Scientific Methods</a:t>
            </a:r>
          </a:p>
          <a:p>
            <a:pPr marL="216000" indent="-180000"/>
            <a:r>
              <a:rPr lang="en-US" sz="1200" dirty="0"/>
              <a:t>Design Experiment</a:t>
            </a:r>
          </a:p>
          <a:p>
            <a:pPr marL="216000" indent="-180000"/>
            <a:r>
              <a:rPr lang="en-US" sz="1200" dirty="0"/>
              <a:t>Collect Data</a:t>
            </a:r>
          </a:p>
          <a:p>
            <a:pPr marL="216000" indent="-180000"/>
            <a:r>
              <a:rPr lang="en-US" sz="1200" dirty="0"/>
              <a:t>Analyse Data</a:t>
            </a:r>
          </a:p>
          <a:p>
            <a:pPr marL="216000" indent="-180000"/>
            <a:r>
              <a:rPr lang="en-US" sz="1200" dirty="0"/>
              <a:t>Identify Patterns</a:t>
            </a:r>
          </a:p>
          <a:p>
            <a:pPr marL="216000" indent="-180000"/>
            <a:r>
              <a:rPr lang="en-US" sz="1200" dirty="0"/>
              <a:t>Hypothesis Explanation</a:t>
            </a:r>
          </a:p>
          <a:p>
            <a:pPr marL="216000" indent="-180000"/>
            <a:r>
              <a:rPr lang="en-US" sz="1200" dirty="0"/>
              <a:t>Test Hypothesis</a:t>
            </a:r>
          </a:p>
        </p:txBody>
      </p:sp>
      <p:sp>
        <p:nvSpPr>
          <p:cNvPr id="85" name="Content Placeholder 2"/>
          <p:cNvSpPr txBox="1">
            <a:spLocks/>
          </p:cNvSpPr>
          <p:nvPr/>
        </p:nvSpPr>
        <p:spPr>
          <a:xfrm>
            <a:off x="7154283" y="5048887"/>
            <a:ext cx="1855573" cy="14368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Business Operations</a:t>
            </a:r>
          </a:p>
          <a:p>
            <a:pPr marL="216000" indent="-180000"/>
            <a:r>
              <a:rPr lang="en-US" sz="1200" dirty="0"/>
              <a:t>Operations Strategy</a:t>
            </a:r>
          </a:p>
          <a:p>
            <a:pPr marL="216000" indent="-180000"/>
            <a:r>
              <a:rPr lang="en-US" sz="1200" dirty="0"/>
              <a:t>Plan</a:t>
            </a:r>
          </a:p>
          <a:p>
            <a:pPr marL="216000" indent="-180000"/>
            <a:r>
              <a:rPr lang="en-US" sz="1200" dirty="0"/>
              <a:t>Design &amp; Deploy</a:t>
            </a:r>
          </a:p>
          <a:p>
            <a:pPr marL="216000" indent="-180000"/>
            <a:r>
              <a:rPr lang="en-US" sz="1200" dirty="0"/>
              <a:t>Monitor &amp; Control</a:t>
            </a:r>
          </a:p>
          <a:p>
            <a:pPr marL="216000" indent="-180000"/>
            <a:r>
              <a:rPr lang="en-US" sz="1200" dirty="0"/>
              <a:t>Improve &amp; Re-design</a:t>
            </a:r>
          </a:p>
        </p:txBody>
      </p:sp>
      <p:sp>
        <p:nvSpPr>
          <p:cNvPr id="12" name="Content Placeholder 2"/>
          <p:cNvSpPr txBox="1">
            <a:spLocks/>
          </p:cNvSpPr>
          <p:nvPr/>
        </p:nvSpPr>
        <p:spPr>
          <a:xfrm>
            <a:off x="6024488" y="1197241"/>
            <a:ext cx="2985368" cy="20307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Data Science Competences include 5 groups</a:t>
            </a:r>
          </a:p>
          <a:p>
            <a:pPr marL="216000" indent="-180000"/>
            <a:r>
              <a:rPr lang="en-US" sz="1200" dirty="0">
                <a:solidFill>
                  <a:srgbClr val="C00000"/>
                </a:solidFill>
              </a:rPr>
              <a:t>Data Science Analytics</a:t>
            </a:r>
          </a:p>
          <a:p>
            <a:pPr marL="216000" indent="-180000"/>
            <a:r>
              <a:rPr lang="en-US" sz="1200" dirty="0">
                <a:solidFill>
                  <a:srgbClr val="C00000"/>
                </a:solidFill>
              </a:rPr>
              <a:t>Data Science Engineering</a:t>
            </a:r>
          </a:p>
          <a:p>
            <a:pPr marL="216000" indent="-180000"/>
            <a:r>
              <a:rPr lang="en-US" sz="1200" dirty="0">
                <a:solidFill>
                  <a:srgbClr val="C00000"/>
                </a:solidFill>
              </a:rPr>
              <a:t>Domain Knowledge and Expertise</a:t>
            </a:r>
          </a:p>
          <a:p>
            <a:pPr marL="216000" indent="-180000"/>
            <a:r>
              <a:rPr lang="en-US" sz="1200" dirty="0">
                <a:solidFill>
                  <a:schemeClr val="accent3">
                    <a:lumMod val="50000"/>
                  </a:schemeClr>
                </a:solidFill>
              </a:rPr>
              <a:t>Data Management</a:t>
            </a:r>
          </a:p>
          <a:p>
            <a:pPr marL="216000" indent="-180000"/>
            <a:r>
              <a:rPr lang="en-US" sz="1200" dirty="0">
                <a:solidFill>
                  <a:schemeClr val="accent3">
                    <a:lumMod val="50000"/>
                  </a:schemeClr>
                </a:solidFill>
              </a:rPr>
              <a:t>Research Methods and Project Management </a:t>
            </a:r>
          </a:p>
          <a:p>
            <a:pPr marL="274320" lvl="1" indent="-180000"/>
            <a:r>
              <a:rPr lang="en-US" sz="1050" dirty="0">
                <a:solidFill>
                  <a:schemeClr val="accent3">
                    <a:lumMod val="50000"/>
                  </a:schemeClr>
                </a:solidFill>
              </a:rPr>
              <a:t>Business Process Management (biz)</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60" y="1340768"/>
            <a:ext cx="7555999" cy="4999322"/>
          </a:xfrm>
          <a:prstGeom prst="rect">
            <a:avLst/>
          </a:prstGeom>
        </p:spPr>
      </p:pic>
    </p:spTree>
    <p:extLst>
      <p:ext uri="{BB962C8B-B14F-4D97-AF65-F5344CB8AC3E}">
        <p14:creationId xmlns:p14="http://schemas.microsoft.com/office/powerpoint/2010/main" val="1235071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ontent Placeholder 2"/>
          <p:cNvSpPr txBox="1">
            <a:spLocks/>
          </p:cNvSpPr>
          <p:nvPr/>
        </p:nvSpPr>
        <p:spPr>
          <a:xfrm>
            <a:off x="6573014" y="3174096"/>
            <a:ext cx="2176340" cy="168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Scientific Methods</a:t>
            </a:r>
          </a:p>
          <a:p>
            <a:pPr marL="216000" indent="-180000"/>
            <a:r>
              <a:rPr lang="en-US" sz="1200" dirty="0"/>
              <a:t>Design Experiment</a:t>
            </a:r>
          </a:p>
          <a:p>
            <a:pPr marL="216000" indent="-180000"/>
            <a:r>
              <a:rPr lang="en-US" sz="1200" dirty="0"/>
              <a:t>Collect Data</a:t>
            </a:r>
          </a:p>
          <a:p>
            <a:pPr marL="216000" indent="-180000"/>
            <a:r>
              <a:rPr lang="en-US" sz="1200" dirty="0"/>
              <a:t>Analyse Data</a:t>
            </a:r>
          </a:p>
          <a:p>
            <a:pPr marL="216000" indent="-180000"/>
            <a:r>
              <a:rPr lang="en-US" sz="1200" dirty="0"/>
              <a:t>Identify Patterns</a:t>
            </a:r>
          </a:p>
          <a:p>
            <a:pPr marL="216000" indent="-180000"/>
            <a:r>
              <a:rPr lang="en-US" sz="1200" dirty="0" err="1"/>
              <a:t>Hypothesise</a:t>
            </a:r>
            <a:r>
              <a:rPr lang="en-US" sz="1200" dirty="0"/>
              <a:t> Explanation</a:t>
            </a:r>
          </a:p>
          <a:p>
            <a:pPr marL="216000" indent="-180000"/>
            <a:r>
              <a:rPr lang="en-US" sz="1200" dirty="0"/>
              <a:t>Test Hypothesis</a:t>
            </a:r>
          </a:p>
        </p:txBody>
      </p:sp>
      <p:sp>
        <p:nvSpPr>
          <p:cNvPr id="85" name="Content Placeholder 2"/>
          <p:cNvSpPr txBox="1">
            <a:spLocks/>
          </p:cNvSpPr>
          <p:nvPr/>
        </p:nvSpPr>
        <p:spPr>
          <a:xfrm>
            <a:off x="6984267" y="4854283"/>
            <a:ext cx="2028907" cy="1680187"/>
          </a:xfrm>
          <a:prstGeom prst="rect">
            <a:avLst/>
          </a:prstGeom>
          <a:solidFill>
            <a:srgbClr val="FAC090"/>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Business Process Operations/Stages</a:t>
            </a:r>
          </a:p>
          <a:p>
            <a:pPr marL="216000" indent="-180000"/>
            <a:r>
              <a:rPr lang="en-US" sz="1200" dirty="0"/>
              <a:t>Design</a:t>
            </a:r>
          </a:p>
          <a:p>
            <a:pPr marL="216000" indent="-180000"/>
            <a:r>
              <a:rPr lang="en-US" sz="1200" dirty="0"/>
              <a:t>Model/Plan</a:t>
            </a:r>
          </a:p>
          <a:p>
            <a:pPr marL="216000" indent="-180000"/>
            <a:r>
              <a:rPr lang="en-US" sz="1200" dirty="0"/>
              <a:t>Deploy &amp; Execute</a:t>
            </a:r>
          </a:p>
          <a:p>
            <a:pPr marL="216000" indent="-180000"/>
            <a:r>
              <a:rPr lang="en-US" sz="1200" dirty="0"/>
              <a:t>Monitor &amp; Control</a:t>
            </a:r>
          </a:p>
          <a:p>
            <a:pPr marL="216000" indent="-180000"/>
            <a:r>
              <a:rPr lang="en-US" sz="1200" dirty="0" err="1"/>
              <a:t>Optimise</a:t>
            </a:r>
            <a:r>
              <a:rPr lang="en-US" sz="1200" dirty="0"/>
              <a:t> &amp; Re-design</a:t>
            </a:r>
          </a:p>
        </p:txBody>
      </p:sp>
      <p:sp>
        <p:nvSpPr>
          <p:cNvPr id="3" name="Title 2"/>
          <p:cNvSpPr>
            <a:spLocks noGrp="1"/>
          </p:cNvSpPr>
          <p:nvPr>
            <p:ph type="title"/>
          </p:nvPr>
        </p:nvSpPr>
        <p:spPr/>
        <p:txBody>
          <a:bodyPr>
            <a:noAutofit/>
          </a:bodyPr>
          <a:lstStyle/>
          <a:p>
            <a:r>
              <a:rPr lang="en-US" sz="2700" dirty="0"/>
              <a:t>Data Science Competences Groups – Business</a:t>
            </a:r>
          </a:p>
        </p:txBody>
      </p:sp>
      <p:sp>
        <p:nvSpPr>
          <p:cNvPr id="2" name="Date Placeholder 1"/>
          <p:cNvSpPr>
            <a:spLocks noGrp="1"/>
          </p:cNvSpPr>
          <p:nvPr>
            <p:ph type="dt" sz="half" idx="10"/>
          </p:nvPr>
        </p:nvSpPr>
        <p:spPr/>
        <p:txBody>
          <a:bodyPr/>
          <a:lstStyle/>
          <a:p>
            <a:r>
              <a:rPr lang="en-US"/>
              <a:t>BD Wsh 2018</a:t>
            </a:r>
            <a:endParaRPr lang="en-GB" dirty="0"/>
          </a:p>
        </p:txBody>
      </p:sp>
      <p:sp>
        <p:nvSpPr>
          <p:cNvPr id="4" name="Footer Placeholder 3"/>
          <p:cNvSpPr>
            <a:spLocks noGrp="1"/>
          </p:cNvSpPr>
          <p:nvPr>
            <p:ph type="ftr" sz="quarter" idx="11"/>
          </p:nvPr>
        </p:nvSpPr>
        <p:spPr/>
        <p:txBody>
          <a:bodyPr/>
          <a:lstStyle/>
          <a:p>
            <a:r>
              <a:rPr lang="en-US"/>
              <a:t>Cloud and Big Data</a:t>
            </a:r>
            <a:endParaRPr lang="en-GB"/>
          </a:p>
        </p:txBody>
      </p:sp>
      <p:sp>
        <p:nvSpPr>
          <p:cNvPr id="5" name="Slide Number Placeholder 4"/>
          <p:cNvSpPr>
            <a:spLocks noGrp="1"/>
          </p:cNvSpPr>
          <p:nvPr>
            <p:ph type="sldNum" sz="quarter" idx="12"/>
          </p:nvPr>
        </p:nvSpPr>
        <p:spPr/>
        <p:txBody>
          <a:bodyPr/>
          <a:lstStyle/>
          <a:p>
            <a:fld id="{5444D61A-D5EF-4AD7-8CFF-82B00AE13C42}" type="slidenum">
              <a:rPr lang="en-GB" smtClean="0"/>
              <a:pPr/>
              <a:t>63</a:t>
            </a:fld>
            <a:endParaRPr lang="en-GB"/>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795" y="1024983"/>
            <a:ext cx="7903043" cy="5264821"/>
          </a:xfrm>
          <a:prstGeom prst="rect">
            <a:avLst/>
          </a:prstGeom>
        </p:spPr>
      </p:pic>
      <p:sp>
        <p:nvSpPr>
          <p:cNvPr id="10" name="Content Placeholder 2">
            <a:extLst>
              <a:ext uri="{FF2B5EF4-FFF2-40B4-BE49-F238E27FC236}">
                <a16:creationId xmlns:a16="http://schemas.microsoft.com/office/drawing/2014/main" id="{938DC439-BAFB-4919-B1F6-155A2CACC02F}"/>
              </a:ext>
            </a:extLst>
          </p:cNvPr>
          <p:cNvSpPr txBox="1">
            <a:spLocks/>
          </p:cNvSpPr>
          <p:nvPr/>
        </p:nvSpPr>
        <p:spPr>
          <a:xfrm>
            <a:off x="6011991" y="1183322"/>
            <a:ext cx="2985368" cy="20307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Data Science Competences include 5 groups</a:t>
            </a:r>
          </a:p>
          <a:p>
            <a:pPr marL="216000" indent="-180000"/>
            <a:r>
              <a:rPr lang="en-US" sz="1200" dirty="0">
                <a:solidFill>
                  <a:srgbClr val="C00000"/>
                </a:solidFill>
              </a:rPr>
              <a:t>Data Science Analytics</a:t>
            </a:r>
          </a:p>
          <a:p>
            <a:pPr marL="216000" indent="-180000"/>
            <a:r>
              <a:rPr lang="en-US" sz="1200" dirty="0">
                <a:solidFill>
                  <a:srgbClr val="C00000"/>
                </a:solidFill>
              </a:rPr>
              <a:t>Data Science Engineering</a:t>
            </a:r>
          </a:p>
          <a:p>
            <a:pPr marL="216000" indent="-180000"/>
            <a:r>
              <a:rPr lang="en-US" sz="1200" dirty="0">
                <a:solidFill>
                  <a:srgbClr val="C00000"/>
                </a:solidFill>
              </a:rPr>
              <a:t>Domain Knowledge and Expertise</a:t>
            </a:r>
          </a:p>
          <a:p>
            <a:pPr marL="216000" indent="-180000"/>
            <a:r>
              <a:rPr lang="en-US" sz="1200" dirty="0">
                <a:solidFill>
                  <a:schemeClr val="accent3">
                    <a:lumMod val="50000"/>
                  </a:schemeClr>
                </a:solidFill>
              </a:rPr>
              <a:t>Data Management</a:t>
            </a:r>
          </a:p>
          <a:p>
            <a:pPr marL="216000" indent="-180000"/>
            <a:r>
              <a:rPr lang="en-US" sz="1200" dirty="0">
                <a:solidFill>
                  <a:schemeClr val="accent3">
                    <a:lumMod val="50000"/>
                  </a:schemeClr>
                </a:solidFill>
              </a:rPr>
              <a:t>Research Methods and Project Management </a:t>
            </a:r>
          </a:p>
          <a:p>
            <a:pPr marL="274320" lvl="1" indent="-180000"/>
            <a:r>
              <a:rPr lang="en-US" sz="1050" dirty="0">
                <a:solidFill>
                  <a:schemeClr val="accent3">
                    <a:lumMod val="50000"/>
                  </a:schemeClr>
                </a:solidFill>
              </a:rPr>
              <a:t>Business Process Management (biz)</a:t>
            </a:r>
          </a:p>
        </p:txBody>
      </p:sp>
    </p:spTree>
    <p:extLst>
      <p:ext uri="{BB962C8B-B14F-4D97-AF65-F5344CB8AC3E}">
        <p14:creationId xmlns:p14="http://schemas.microsoft.com/office/powerpoint/2010/main" val="1809577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39438"/>
            <a:ext cx="7978436" cy="687771"/>
          </a:xfrm>
        </p:spPr>
        <p:txBody>
          <a:bodyPr>
            <a:normAutofit/>
          </a:bodyPr>
          <a:lstStyle/>
          <a:p>
            <a:r>
              <a:rPr lang="en-US" sz="2800" dirty="0"/>
              <a:t>Identified Data Science Competence Groups</a:t>
            </a:r>
          </a:p>
        </p:txBody>
      </p:sp>
      <p:graphicFrame>
        <p:nvGraphicFramePr>
          <p:cNvPr id="8" name="Content Placeholder 7"/>
          <p:cNvGraphicFramePr>
            <a:graphicFrameLocks noGrp="1"/>
          </p:cNvGraphicFramePr>
          <p:nvPr>
            <p:ph idx="1"/>
            <p:extLst/>
          </p:nvPr>
        </p:nvGraphicFramePr>
        <p:xfrm>
          <a:off x="0" y="817711"/>
          <a:ext cx="9142174" cy="5999701"/>
        </p:xfrm>
        <a:graphic>
          <a:graphicData uri="http://schemas.openxmlformats.org/drawingml/2006/table">
            <a:tbl>
              <a:tblPr firstRow="1" bandRow="1">
                <a:tableStyleId>{5C22544A-7EE6-4342-B048-85BDC9FD1C3A}</a:tableStyleId>
              </a:tblPr>
              <a:tblGrid>
                <a:gridCol w="267376">
                  <a:extLst>
                    <a:ext uri="{9D8B030D-6E8A-4147-A177-3AD203B41FA5}">
                      <a16:colId xmlns:a16="http://schemas.microsoft.com/office/drawing/2014/main" val="20000"/>
                    </a:ext>
                  </a:extLst>
                </a:gridCol>
                <a:gridCol w="1460872">
                  <a:extLst>
                    <a:ext uri="{9D8B030D-6E8A-4147-A177-3AD203B41FA5}">
                      <a16:colId xmlns:a16="http://schemas.microsoft.com/office/drawing/2014/main" val="20001"/>
                    </a:ext>
                  </a:extLst>
                </a:gridCol>
                <a:gridCol w="1979656">
                  <a:extLst>
                    <a:ext uri="{9D8B030D-6E8A-4147-A177-3AD203B41FA5}">
                      <a16:colId xmlns:a16="http://schemas.microsoft.com/office/drawing/2014/main" val="20002"/>
                    </a:ext>
                  </a:extLst>
                </a:gridCol>
                <a:gridCol w="154817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2013890">
                  <a:extLst>
                    <a:ext uri="{9D8B030D-6E8A-4147-A177-3AD203B41FA5}">
                      <a16:colId xmlns:a16="http://schemas.microsoft.com/office/drawing/2014/main" val="20005"/>
                    </a:ext>
                  </a:extLst>
                </a:gridCol>
              </a:tblGrid>
              <a:tr h="318529">
                <a:tc>
                  <a:txBody>
                    <a:bodyPr/>
                    <a:lstStyle/>
                    <a:p>
                      <a:endParaRPr lang="en-US" sz="1200" b="1" dirty="0">
                        <a:solidFill>
                          <a:schemeClr val="accent6">
                            <a:lumMod val="40000"/>
                            <a:lumOff val="60000"/>
                          </a:schemeClr>
                        </a:solidFill>
                      </a:endParaRPr>
                    </a:p>
                  </a:txBody>
                  <a:tcPr/>
                </a:tc>
                <a:tc>
                  <a:txBody>
                    <a:bodyPr/>
                    <a:lstStyle/>
                    <a:p>
                      <a:pPr algn="l" fontAlgn="t"/>
                      <a:r>
                        <a:rPr lang="en-US" sz="1200" b="1" i="0" u="none" strike="noStrike" dirty="0">
                          <a:solidFill>
                            <a:schemeClr val="accent6">
                              <a:lumMod val="40000"/>
                              <a:lumOff val="60000"/>
                            </a:schemeClr>
                          </a:solidFill>
                          <a:effectLst/>
                          <a:latin typeface="Calibri" panose="020F0502020204030204" pitchFamily="34" charset="0"/>
                        </a:rPr>
                        <a:t>Data Science Analytics (DSDA) </a:t>
                      </a:r>
                    </a:p>
                  </a:txBody>
                  <a:tcPr marL="7620" marR="7620" marT="7620" marB="0"/>
                </a:tc>
                <a:tc>
                  <a:txBody>
                    <a:bodyPr/>
                    <a:lstStyle/>
                    <a:p>
                      <a:pPr algn="l" fontAlgn="t"/>
                      <a:r>
                        <a:rPr lang="en-US" sz="1200" b="1" i="0" u="none" strike="noStrike" dirty="0">
                          <a:solidFill>
                            <a:schemeClr val="accent6">
                              <a:lumMod val="40000"/>
                              <a:lumOff val="60000"/>
                            </a:schemeClr>
                          </a:solidFill>
                          <a:effectLst/>
                          <a:latin typeface="Calibri" panose="020F0502020204030204" pitchFamily="34" charset="0"/>
                        </a:rPr>
                        <a:t>Data Science Engineering (DSENG)</a:t>
                      </a:r>
                    </a:p>
                  </a:txBody>
                  <a:tcPr marL="7620" marR="7620" marT="7620" marB="0"/>
                </a:tc>
                <a:tc>
                  <a:txBody>
                    <a:bodyPr/>
                    <a:lstStyle/>
                    <a:p>
                      <a:pPr algn="l" fontAlgn="t"/>
                      <a:r>
                        <a:rPr lang="en-US" sz="1200" b="1" i="0" u="none" strike="noStrike" dirty="0">
                          <a:solidFill>
                            <a:srgbClr val="FFFF00"/>
                          </a:solidFill>
                          <a:effectLst/>
                          <a:latin typeface="Calibri" panose="020F0502020204030204" pitchFamily="34" charset="0"/>
                          <a:cs typeface="Calibri" panose="020F0502020204030204" pitchFamily="34" charset="0"/>
                        </a:rPr>
                        <a:t>Data</a:t>
                      </a:r>
                      <a:r>
                        <a:rPr lang="en-US" sz="1200" b="1" i="0" u="none" strike="noStrike" baseline="0" dirty="0">
                          <a:solidFill>
                            <a:srgbClr val="FFFF00"/>
                          </a:solidFill>
                          <a:effectLst/>
                          <a:latin typeface="Calibri" panose="020F0502020204030204" pitchFamily="34" charset="0"/>
                          <a:cs typeface="Calibri" panose="020F0502020204030204" pitchFamily="34" charset="0"/>
                        </a:rPr>
                        <a:t> Management and Governance</a:t>
                      </a:r>
                      <a:r>
                        <a:rPr lang="en-US" sz="1200" b="1" i="0" u="none" strike="noStrike" dirty="0">
                          <a:solidFill>
                            <a:srgbClr val="FFFF00"/>
                          </a:solidFill>
                          <a:effectLst/>
                          <a:latin typeface="Calibri" panose="020F0502020204030204" pitchFamily="34" charset="0"/>
                          <a:cs typeface="Calibri" panose="020F0502020204030204" pitchFamily="34" charset="0"/>
                        </a:rPr>
                        <a:t> (DSDM)</a:t>
                      </a:r>
                    </a:p>
                  </a:txBody>
                  <a:tcPr marL="7620" marR="7620" marT="7620" marB="0"/>
                </a:tc>
                <a:tc>
                  <a:txBody>
                    <a:bodyPr/>
                    <a:lstStyle/>
                    <a:p>
                      <a:pPr algn="l" fontAlgn="t"/>
                      <a:r>
                        <a:rPr lang="en-US" sz="1200" b="1" i="0" u="none" strike="noStrike" dirty="0">
                          <a:solidFill>
                            <a:srgbClr val="FFFF00"/>
                          </a:solidFill>
                          <a:effectLst/>
                          <a:latin typeface="Calibri" panose="020F0502020204030204" pitchFamily="34" charset="0"/>
                        </a:rPr>
                        <a:t>Research/Scientific Methods and Project Management (DSRMP)</a:t>
                      </a:r>
                    </a:p>
                  </a:txBody>
                  <a:tcPr marL="7620" marR="7620" marT="7620" marB="0"/>
                </a:tc>
                <a:tc>
                  <a:txBody>
                    <a:bodyPr/>
                    <a:lstStyle/>
                    <a:p>
                      <a:pPr algn="l" fontAlgn="t"/>
                      <a:r>
                        <a:rPr lang="en-US" sz="1200" b="1" i="0" u="none" strike="noStrike" dirty="0">
                          <a:solidFill>
                            <a:schemeClr val="accent6">
                              <a:lumMod val="40000"/>
                              <a:lumOff val="60000"/>
                            </a:schemeClr>
                          </a:solidFill>
                          <a:effectLst/>
                          <a:latin typeface="Calibri" panose="020F0502020204030204" pitchFamily="34" charset="0"/>
                        </a:rPr>
                        <a:t>Data Science Domain Knowledge,</a:t>
                      </a:r>
                      <a:r>
                        <a:rPr lang="en-US" sz="1200" b="1" i="0" u="none" strike="noStrike" baseline="0" dirty="0">
                          <a:solidFill>
                            <a:schemeClr val="accent6">
                              <a:lumMod val="40000"/>
                              <a:lumOff val="60000"/>
                            </a:schemeClr>
                          </a:solidFill>
                          <a:effectLst/>
                          <a:latin typeface="Calibri" panose="020F0502020204030204" pitchFamily="34" charset="0"/>
                        </a:rPr>
                        <a:t> e.g. </a:t>
                      </a:r>
                      <a:r>
                        <a:rPr lang="en-US" sz="1200" b="1" i="0" u="none" strike="noStrike" dirty="0">
                          <a:solidFill>
                            <a:schemeClr val="accent6">
                              <a:lumMod val="40000"/>
                              <a:lumOff val="60000"/>
                            </a:schemeClr>
                          </a:solidFill>
                          <a:effectLst/>
                          <a:latin typeface="Calibri" panose="020F0502020204030204" pitchFamily="34" charset="0"/>
                        </a:rPr>
                        <a:t>Business Analytics </a:t>
                      </a:r>
                      <a:r>
                        <a:rPr lang="en-US" sz="1200" b="1" i="0" u="none" strike="noStrike" baseline="0" dirty="0">
                          <a:solidFill>
                            <a:schemeClr val="accent6">
                              <a:lumMod val="40000"/>
                              <a:lumOff val="60000"/>
                            </a:schemeClr>
                          </a:solidFill>
                          <a:effectLst/>
                          <a:latin typeface="Calibri" panose="020F0502020204030204" pitchFamily="34" charset="0"/>
                        </a:rPr>
                        <a:t>(DSDK/DSBPM)</a:t>
                      </a:r>
                      <a:endParaRPr lang="en-US" sz="1200" b="1" i="0" u="none" strike="noStrike" dirty="0">
                        <a:solidFill>
                          <a:schemeClr val="accent6">
                            <a:lumMod val="40000"/>
                            <a:lumOff val="60000"/>
                          </a:schemeClr>
                        </a:solidFill>
                        <a:effectLst/>
                        <a:latin typeface="Calibri" panose="020F0502020204030204" pitchFamily="34" charset="0"/>
                      </a:endParaRPr>
                    </a:p>
                  </a:txBody>
                  <a:tcPr marL="7620" marR="7620" marT="7620" marB="0"/>
                </a:tc>
                <a:extLst>
                  <a:ext uri="{0D108BD9-81ED-4DB2-BD59-A6C34878D82A}">
                    <a16:rowId xmlns:a16="http://schemas.microsoft.com/office/drawing/2014/main" val="10000"/>
                  </a:ext>
                </a:extLst>
              </a:tr>
              <a:tr h="537200">
                <a:tc>
                  <a:txBody>
                    <a:bodyPr/>
                    <a:lstStyle/>
                    <a:p>
                      <a:r>
                        <a:rPr lang="en-US" sz="1200" b="0" dirty="0">
                          <a:solidFill>
                            <a:srgbClr val="C00000"/>
                          </a:solidFill>
                        </a:rPr>
                        <a:t>0</a:t>
                      </a:r>
                    </a:p>
                  </a:txBody>
                  <a:tcPr/>
                </a:tc>
                <a:tc>
                  <a:txBody>
                    <a:bodyPr/>
                    <a:lstStyle/>
                    <a:p>
                      <a:pPr algn="l">
                        <a:spcAft>
                          <a:spcPts val="0"/>
                        </a:spcAft>
                      </a:pPr>
                      <a:r>
                        <a:rPr lang="en-GB" sz="1200" b="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rPr>
                        <a:t>Use appropriate data analytics and statistical techniques on available data to deliver insights into research problem or org. processes and support decision making</a:t>
                      </a:r>
                      <a:endParaRPr lang="en-US" sz="1200" b="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rPr>
                        <a:t>Use engineering principles and modern computer technology to research, design, implement new data analytics applications, develop experiments, processes, instruments, systems and infrastructures to support data handling during the whole data lifecycle </a:t>
                      </a:r>
                      <a:endParaRPr lang="en-US" sz="1200" b="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US" sz="1200" kern="1200" dirty="0">
                          <a:solidFill>
                            <a:srgbClr val="C00000"/>
                          </a:solidFill>
                          <a:effectLst/>
                          <a:latin typeface="Calibri" panose="020F0502020204030204" pitchFamily="34" charset="0"/>
                          <a:ea typeface="+mn-ea"/>
                          <a:cs typeface="Calibri" panose="020F0502020204030204" pitchFamily="34" charset="0"/>
                        </a:rPr>
                        <a:t>Develop and implement data management strategy for data collection, storage, preservation, and availability for further processing</a:t>
                      </a:r>
                      <a:r>
                        <a:rPr lang="en-US" sz="1200" kern="1200" dirty="0">
                          <a:solidFill>
                            <a:schemeClr val="dk1"/>
                          </a:solidFill>
                          <a:effectLst/>
                          <a:latin typeface="Calibri" panose="020F0502020204030204" pitchFamily="34" charset="0"/>
                          <a:ea typeface="+mn-ea"/>
                          <a:cs typeface="Calibri" panose="020F0502020204030204" pitchFamily="34" charset="0"/>
                        </a:rPr>
                        <a:t>.</a:t>
                      </a:r>
                      <a:endParaRPr lang="en-US" sz="1200" b="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l">
                        <a:spcAft>
                          <a:spcPts val="0"/>
                        </a:spcAft>
                      </a:pPr>
                      <a:r>
                        <a:rPr lang="en-US" sz="1200" kern="1200" dirty="0">
                          <a:solidFill>
                            <a:srgbClr val="C00000"/>
                          </a:solidFill>
                          <a:effectLst/>
                          <a:latin typeface="Calibri" panose="020F0502020204030204" pitchFamily="34" charset="0"/>
                          <a:ea typeface="+mn-ea"/>
                          <a:cs typeface="Calibri" panose="020F0502020204030204" pitchFamily="34" charset="0"/>
                        </a:rPr>
                        <a:t>Create new understandings and capabilities by using the scientific method (hypothesis, test/artefact, evaluation) or similar engineering methods to discover new approaches to create new knowledge and achieve research or organisational goals</a:t>
                      </a:r>
                      <a:endParaRPr lang="en-US" sz="1200" b="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r>
                        <a:rPr lang="en-US" sz="1200" kern="1200" dirty="0">
                          <a:solidFill>
                            <a:srgbClr val="C00000"/>
                          </a:solidFill>
                          <a:effectLst/>
                          <a:latin typeface="Calibri" panose="020F0502020204030204" pitchFamily="34" charset="0"/>
                          <a:ea typeface="+mn-ea"/>
                          <a:cs typeface="Calibri" panose="020F0502020204030204" pitchFamily="34" charset="0"/>
                        </a:rPr>
                        <a:t>DSDK/DSBA </a:t>
                      </a:r>
                    </a:p>
                    <a:p>
                      <a:r>
                        <a:rPr lang="en-US" sz="1200" kern="1200" dirty="0">
                          <a:solidFill>
                            <a:srgbClr val="C00000"/>
                          </a:solidFill>
                          <a:effectLst/>
                          <a:latin typeface="Calibri" panose="020F0502020204030204" pitchFamily="34" charset="0"/>
                          <a:ea typeface="+mn-ea"/>
                          <a:cs typeface="Calibri" panose="020F0502020204030204" pitchFamily="34" charset="0"/>
                        </a:rPr>
                        <a:t>Use domain knowledge (scientific or business) to develop relevant data analytics applications; adopt general Data Science methods to domain specific data types and presentations, data and process models, organisational roles and relations</a:t>
                      </a:r>
                      <a:endParaRPr lang="en-US" sz="1200" b="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0001"/>
                  </a:ext>
                </a:extLst>
              </a:tr>
              <a:tr h="871441">
                <a:tc>
                  <a:txBody>
                    <a:bodyPr/>
                    <a:lstStyle/>
                    <a:p>
                      <a:r>
                        <a:rPr lang="en-US" sz="1050" dirty="0">
                          <a:latin typeface="Calibri" panose="020F0502020204030204" pitchFamily="34" charset="0"/>
                        </a:rPr>
                        <a:t>1</a:t>
                      </a:r>
                    </a:p>
                  </a:txBody>
                  <a:tcPr/>
                </a:tc>
                <a:tc>
                  <a:txBody>
                    <a:bodyPr/>
                    <a:lstStyle/>
                    <a:p>
                      <a:pPr algn="l">
                        <a:spcAft>
                          <a:spcPts val="0"/>
                        </a:spcAft>
                      </a:pPr>
                      <a:r>
                        <a:rPr lang="en-GB" sz="1050" b="1"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DSDA01</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Effectively use variety of data analytics techniques </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DSENG01</a:t>
                      </a:r>
                      <a:endPar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US" sz="1000" kern="1200" dirty="0">
                          <a:solidFill>
                            <a:schemeClr val="dk1"/>
                          </a:solidFill>
                          <a:effectLst/>
                          <a:latin typeface="Calibri" panose="020F0502020204030204" pitchFamily="34" charset="0"/>
                          <a:ea typeface="+mn-ea"/>
                          <a:cs typeface="Calibri" panose="020F0502020204030204" pitchFamily="34" charset="0"/>
                        </a:rPr>
                        <a:t>Use engineering principles (general and software) to research, design, develop and implement new instruments and applications </a:t>
                      </a:r>
                      <a:endParaRPr lang="en-US" sz="10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l">
                        <a:spcAft>
                          <a:spcPts val="0"/>
                        </a:spcAft>
                      </a:pPr>
                      <a:r>
                        <a:rPr lang="en-GB" sz="1050" b="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DSDM01</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Develop and implement data strategy, in particular, Data Management Plan (DMP)</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DSRMP01</a:t>
                      </a:r>
                      <a:endPar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Create new understandings and capabilities by using scientific/ research methods</a:t>
                      </a:r>
                      <a:endParaRPr lang="en-US"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DSBPM01</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Understand business and provide insight, translate unstructured business problems into an abstract mathematical framework</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04664">
                <a:tc>
                  <a:txBody>
                    <a:bodyPr/>
                    <a:lstStyle/>
                    <a:p>
                      <a:r>
                        <a:rPr lang="en-US" sz="1050" dirty="0">
                          <a:latin typeface="Calibri" panose="020F0502020204030204" pitchFamily="34" charset="0"/>
                        </a:rPr>
                        <a:t>2</a:t>
                      </a:r>
                    </a:p>
                  </a:txBody>
                  <a:tcPr/>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DSDA02</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Apply designated quantitative techniques</a:t>
                      </a:r>
                      <a:endParaRPr lang="en-US" sz="105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l">
                        <a:spcAft>
                          <a:spcPts val="0"/>
                        </a:spcAft>
                      </a:pPr>
                      <a:r>
                        <a:rPr lang="en-GB"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DSENG02</a:t>
                      </a:r>
                      <a:endPar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Develop and apply computer methods to domain related  problems </a:t>
                      </a:r>
                      <a:endParaRPr lang="en-U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DSDM02</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Develop data models including metadata </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DSRMP02</a:t>
                      </a:r>
                      <a:endPar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Direct systematic study toward a fuller knowledge or understanding of the  observable facts</a:t>
                      </a:r>
                      <a:endParaRPr lang="en-US"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DSBPM02</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Participate strategically and tactically in financial decisions</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12851">
                <a:tc>
                  <a:txBody>
                    <a:bodyPr/>
                    <a:lstStyle/>
                    <a:p>
                      <a:r>
                        <a:rPr lang="en-US" sz="1050" dirty="0">
                          <a:latin typeface="Calibri" panose="020F0502020204030204" pitchFamily="34" charset="0"/>
                        </a:rPr>
                        <a:t>3</a:t>
                      </a:r>
                    </a:p>
                  </a:txBody>
                  <a:tcPr/>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DSDA03</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Pull together data from diff sources …</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DSENG03</a:t>
                      </a:r>
                      <a:endPar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Develop and prototype data analytics applications</a:t>
                      </a:r>
                      <a:endParaRPr lang="en-U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DSDM03</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Collect integrate data</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DSRMP03</a:t>
                      </a:r>
                      <a:endPar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Undertakes creative work </a:t>
                      </a:r>
                      <a:endParaRPr lang="en-US"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DSBPM03</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Provides support services to other</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27972">
                <a:tc>
                  <a:txBody>
                    <a:bodyPr/>
                    <a:lstStyle/>
                    <a:p>
                      <a:r>
                        <a:rPr lang="en-US" sz="1050" dirty="0">
                          <a:latin typeface="Calibri" panose="020F0502020204030204" pitchFamily="34" charset="0"/>
                        </a:rPr>
                        <a:t>4</a:t>
                      </a:r>
                    </a:p>
                  </a:txBody>
                  <a:tcPr/>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DSDA04</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Use diff perform techniques</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DSENG04</a:t>
                      </a:r>
                      <a:endPar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U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Develop, deploy operate Big Data storage</a:t>
                      </a:r>
                    </a:p>
                  </a:txBody>
                  <a:tcPr marL="68580" marR="68580" marT="0" marB="0"/>
                </a:tc>
                <a:tc>
                  <a:txBody>
                    <a:bodyPr/>
                    <a:lstStyle/>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DSDM04</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Maintain repository</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DSRMP04</a:t>
                      </a:r>
                      <a:endPar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Translate strategies into actions</a:t>
                      </a:r>
                      <a:endParaRPr lang="en-US"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DSBPM04</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Analyse data for marketing</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40030">
                <a:tc>
                  <a:txBody>
                    <a:bodyPr/>
                    <a:lstStyle/>
                    <a:p>
                      <a:r>
                        <a:rPr lang="en-US" sz="1050" dirty="0">
                          <a:latin typeface="Calibri" panose="020F0502020204030204" pitchFamily="34" charset="0"/>
                        </a:rPr>
                        <a:t>5</a:t>
                      </a:r>
                    </a:p>
                  </a:txBody>
                  <a:tcPr/>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DSDA05</a:t>
                      </a:r>
                    </a:p>
                    <a:p>
                      <a:pPr algn="l">
                        <a:spcAft>
                          <a:spcPts val="0"/>
                        </a:spcAft>
                      </a:pPr>
                      <a:r>
                        <a:rPr lang="en-US" sz="1050" b="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Develop analytics </a:t>
                      </a:r>
                      <a:r>
                        <a:rPr lang="en-US" sz="1050" b="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applic</a:t>
                      </a:r>
                      <a:endParaRPr lang="en-US" sz="1050" b="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DSENG05</a:t>
                      </a:r>
                      <a:endPar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Apply security mechanisms</a:t>
                      </a:r>
                      <a:endParaRPr lang="en-U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DSDM05</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Visualise </a:t>
                      </a:r>
                      <a:r>
                        <a:rPr lang="en-GB" sz="1050" b="0" dirty="0" err="1">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cmplx</a:t>
                      </a: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 data</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DSRMP05</a:t>
                      </a:r>
                      <a:endPar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Contribute to </a:t>
                      </a:r>
                      <a:r>
                        <a:rPr lang="en-GB" sz="1050" dirty="0" err="1">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organis</a:t>
                      </a:r>
                      <a:r>
                        <a:rPr lang="en-GB"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 goals </a:t>
                      </a:r>
                      <a:endParaRPr lang="en-US"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DSBPM05</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Analyse optimise customer </a:t>
                      </a:r>
                      <a:r>
                        <a:rPr lang="en-GB" sz="105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relatio</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40030">
                <a:tc>
                  <a:txBody>
                    <a:bodyPr/>
                    <a:lstStyle/>
                    <a:p>
                      <a:r>
                        <a:rPr lang="en-US" sz="1050" dirty="0">
                          <a:latin typeface="Calibri" panose="020F0502020204030204" pitchFamily="34" charset="0"/>
                        </a:rPr>
                        <a:t>6</a:t>
                      </a:r>
                    </a:p>
                  </a:txBody>
                  <a:tcPr/>
                </a:tc>
                <a:tc>
                  <a:txBody>
                    <a:bodyPr/>
                    <a:lstStyle/>
                    <a:p>
                      <a:pPr algn="l">
                        <a:spcAft>
                          <a:spcPts val="0"/>
                        </a:spcAft>
                      </a:pPr>
                      <a:r>
                        <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DSDA06</a:t>
                      </a:r>
                    </a:p>
                    <a:p>
                      <a:pPr algn="l">
                        <a:spcAft>
                          <a:spcPts val="0"/>
                        </a:spcAft>
                      </a:pPr>
                      <a:r>
                        <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Visualise results of analysis, dashboards</a:t>
                      </a:r>
                    </a:p>
                  </a:txBody>
                  <a:tcPr marL="68580" marR="68580" marT="0" marB="0"/>
                </a:tc>
                <a:tc>
                  <a:txBody>
                    <a:bodyPr/>
                    <a:lstStyle/>
                    <a:p>
                      <a:pPr algn="l">
                        <a:spcAft>
                          <a:spcPts val="0"/>
                        </a:spcAft>
                      </a:pPr>
                      <a:r>
                        <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DSENG06</a:t>
                      </a:r>
                    </a:p>
                    <a:p>
                      <a:pPr algn="l">
                        <a:spcAft>
                          <a:spcPts val="0"/>
                        </a:spcAft>
                      </a:pPr>
                      <a:r>
                        <a:rPr lang="en-U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Design, build, operate SQL and NoSQL</a:t>
                      </a:r>
                    </a:p>
                  </a:txBody>
                  <a:tcPr marL="68580" marR="68580" marT="0" marB="0"/>
                </a:tc>
                <a:tc>
                  <a:txBody>
                    <a:bodyPr/>
                    <a:lstStyle/>
                    <a:p>
                      <a:pPr algn="l">
                        <a:spcAft>
                          <a:spcPts val="0"/>
                        </a:spcAft>
                      </a:pPr>
                      <a:r>
                        <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DSRM06</a:t>
                      </a:r>
                    </a:p>
                    <a:p>
                      <a:pPr algn="l">
                        <a:spcAft>
                          <a:spcPts val="0"/>
                        </a:spcAft>
                      </a:pPr>
                      <a:r>
                        <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Develop and manage </a:t>
                      </a:r>
                      <a:r>
                        <a:rPr lang="en-US" sz="1050" b="0" dirty="0" err="1">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prolicies</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DSRMP06</a:t>
                      </a:r>
                    </a:p>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Develop and guide data driven projects</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DSBPM06</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Analyse data for marketing</a:t>
                      </a:r>
                    </a:p>
                  </a:txBody>
                  <a:tcPr marL="68580" marR="68580" marT="0" marB="0"/>
                </a:tc>
                <a:extLst>
                  <a:ext uri="{0D108BD9-81ED-4DB2-BD59-A6C34878D82A}">
                    <a16:rowId xmlns:a16="http://schemas.microsoft.com/office/drawing/2014/main" val="2512137638"/>
                  </a:ext>
                </a:extLst>
              </a:tr>
            </a:tbl>
          </a:graphicData>
        </a:graphic>
      </p:graphicFrame>
      <p:sp>
        <p:nvSpPr>
          <p:cNvPr id="6" name="Slide Number Placeholder 5"/>
          <p:cNvSpPr>
            <a:spLocks noGrp="1"/>
          </p:cNvSpPr>
          <p:nvPr>
            <p:ph type="sldNum" sz="quarter" idx="12"/>
          </p:nvPr>
        </p:nvSpPr>
        <p:spPr/>
        <p:txBody>
          <a:bodyPr/>
          <a:lstStyle/>
          <a:p>
            <a:fld id="{5444D61A-D5EF-4AD7-8CFF-82B00AE13C42}" type="slidenum">
              <a:rPr lang="en-GB" smtClean="0"/>
              <a:pPr/>
              <a:t>64</a:t>
            </a:fld>
            <a:endParaRPr lang="en-GB"/>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Tree>
    <p:extLst>
      <p:ext uri="{BB962C8B-B14F-4D97-AF65-F5344CB8AC3E}">
        <p14:creationId xmlns:p14="http://schemas.microsoft.com/office/powerpoint/2010/main" val="448687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Identified Data Science </a:t>
            </a:r>
            <a:r>
              <a:rPr lang="en-US" i="1" dirty="0"/>
              <a:t>Skills/Experience</a:t>
            </a:r>
            <a:r>
              <a:rPr lang="en-US" dirty="0"/>
              <a:t> Groups </a:t>
            </a:r>
          </a:p>
        </p:txBody>
      </p:sp>
      <p:sp>
        <p:nvSpPr>
          <p:cNvPr id="3" name="Content Placeholder 2"/>
          <p:cNvSpPr>
            <a:spLocks noGrp="1"/>
          </p:cNvSpPr>
          <p:nvPr>
            <p:ph idx="1"/>
          </p:nvPr>
        </p:nvSpPr>
        <p:spPr/>
        <p:txBody>
          <a:bodyPr>
            <a:noAutofit/>
          </a:bodyPr>
          <a:lstStyle/>
          <a:p>
            <a:pPr marL="0" indent="0">
              <a:buNone/>
            </a:pPr>
            <a:r>
              <a:rPr lang="en-US" sz="1400" b="1" dirty="0">
                <a:solidFill>
                  <a:srgbClr val="C00000"/>
                </a:solidFill>
              </a:rPr>
              <a:t>Skills Type A – Based on knowledge acquired</a:t>
            </a:r>
          </a:p>
          <a:p>
            <a:r>
              <a:rPr lang="en-US" sz="1400" b="1" dirty="0">
                <a:solidFill>
                  <a:srgbClr val="C00000"/>
                </a:solidFill>
              </a:rPr>
              <a:t>Group 1: Skills/experience related to competences</a:t>
            </a:r>
          </a:p>
          <a:p>
            <a:pPr lvl="1"/>
            <a:r>
              <a:rPr lang="en-US" sz="1200" dirty="0">
                <a:solidFill>
                  <a:srgbClr val="C00000"/>
                </a:solidFill>
              </a:rPr>
              <a:t>Data Analytics and Machine Learning</a:t>
            </a:r>
          </a:p>
          <a:p>
            <a:pPr lvl="1"/>
            <a:r>
              <a:rPr lang="en-US" sz="1200" dirty="0">
                <a:solidFill>
                  <a:srgbClr val="C00000"/>
                </a:solidFill>
              </a:rPr>
              <a:t>Data Management/Curation (including both general data management and scientific data management) </a:t>
            </a:r>
          </a:p>
          <a:p>
            <a:pPr lvl="1"/>
            <a:r>
              <a:rPr lang="en-US" sz="1200" dirty="0">
                <a:solidFill>
                  <a:srgbClr val="C00000"/>
                </a:solidFill>
              </a:rPr>
              <a:t>Data Science Engineering (hardware and software) skills </a:t>
            </a:r>
          </a:p>
          <a:p>
            <a:pPr lvl="1"/>
            <a:r>
              <a:rPr lang="en-US" sz="1200" dirty="0">
                <a:solidFill>
                  <a:srgbClr val="C00000"/>
                </a:solidFill>
              </a:rPr>
              <a:t>Scientific/Research Methods or Business Process Management</a:t>
            </a:r>
          </a:p>
          <a:p>
            <a:pPr lvl="1"/>
            <a:r>
              <a:rPr lang="en-US" sz="1200" dirty="0">
                <a:solidFill>
                  <a:srgbClr val="C00000"/>
                </a:solidFill>
              </a:rPr>
              <a:t>Application/subject domain related (research or business)</a:t>
            </a:r>
          </a:p>
          <a:p>
            <a:r>
              <a:rPr lang="en-US" sz="1400" b="1" dirty="0">
                <a:solidFill>
                  <a:srgbClr val="0070C0"/>
                </a:solidFill>
              </a:rPr>
              <a:t>Group 2: Mathematics and statistics</a:t>
            </a:r>
          </a:p>
          <a:p>
            <a:pPr lvl="1"/>
            <a:r>
              <a:rPr lang="en-US" sz="1200" dirty="0">
                <a:solidFill>
                  <a:srgbClr val="0070C0"/>
                </a:solidFill>
              </a:rPr>
              <a:t>Mathematics and Statistics and others </a:t>
            </a:r>
          </a:p>
          <a:p>
            <a:pPr marL="0" indent="0">
              <a:buNone/>
            </a:pPr>
            <a:r>
              <a:rPr lang="en-US" sz="1600" b="1" dirty="0"/>
              <a:t>Skills Type B – Base on practical or workplace experience</a:t>
            </a:r>
          </a:p>
          <a:p>
            <a:r>
              <a:rPr lang="en-US" sz="1400" b="1" dirty="0"/>
              <a:t>Group 3: Big Data (Data Science) tools and platforms</a:t>
            </a:r>
          </a:p>
          <a:p>
            <a:pPr lvl="1"/>
            <a:r>
              <a:rPr lang="en-US" sz="1200" dirty="0"/>
              <a:t>Big Data Analytics platforms </a:t>
            </a:r>
          </a:p>
          <a:p>
            <a:pPr lvl="1"/>
            <a:r>
              <a:rPr lang="en-US" sz="1200" dirty="0"/>
              <a:t>Mathematics &amp; Statistics applications &amp; tools </a:t>
            </a:r>
          </a:p>
          <a:p>
            <a:pPr lvl="1"/>
            <a:r>
              <a:rPr lang="en-US" sz="1200" dirty="0"/>
              <a:t>Databases (SQL and NoSQL)</a:t>
            </a:r>
          </a:p>
          <a:p>
            <a:pPr lvl="1"/>
            <a:r>
              <a:rPr lang="en-US" sz="1200" dirty="0"/>
              <a:t>Data Management and Curation platform</a:t>
            </a:r>
          </a:p>
          <a:p>
            <a:pPr lvl="1"/>
            <a:r>
              <a:rPr lang="en-US" sz="1200" dirty="0"/>
              <a:t>Data and applications </a:t>
            </a:r>
            <a:r>
              <a:rPr lang="en-US" sz="1200" dirty="0" err="1"/>
              <a:t>visualisation</a:t>
            </a:r>
            <a:endParaRPr lang="en-US" sz="1200" dirty="0"/>
          </a:p>
          <a:p>
            <a:pPr lvl="1"/>
            <a:r>
              <a:rPr lang="en-US" sz="1200" b="1" i="1" dirty="0">
                <a:solidFill>
                  <a:srgbClr val="0070C0"/>
                </a:solidFill>
              </a:rPr>
              <a:t>Cloud based platforms and tools</a:t>
            </a:r>
          </a:p>
          <a:p>
            <a:r>
              <a:rPr lang="en-US" sz="1400" b="1" dirty="0">
                <a:solidFill>
                  <a:schemeClr val="accent3">
                    <a:lumMod val="50000"/>
                  </a:schemeClr>
                </a:solidFill>
              </a:rPr>
              <a:t>Group 4: Data analytics programming languages and IDE</a:t>
            </a:r>
          </a:p>
          <a:p>
            <a:pPr lvl="1"/>
            <a:r>
              <a:rPr lang="en-US" sz="1200" dirty="0">
                <a:solidFill>
                  <a:schemeClr val="accent3">
                    <a:lumMod val="50000"/>
                  </a:schemeClr>
                </a:solidFill>
              </a:rPr>
              <a:t>General and specialized development platforms for data analysis and statistics </a:t>
            </a:r>
          </a:p>
          <a:p>
            <a:r>
              <a:rPr lang="en-US" sz="1400" b="1" dirty="0">
                <a:solidFill>
                  <a:srgbClr val="C00000"/>
                </a:solidFill>
              </a:rPr>
              <a:t>Group 5: Soft skills and Workplace skills</a:t>
            </a:r>
          </a:p>
          <a:p>
            <a:pPr lvl="1"/>
            <a:r>
              <a:rPr lang="en-US" sz="1200" dirty="0">
                <a:solidFill>
                  <a:srgbClr val="C00000"/>
                </a:solidFill>
              </a:rPr>
              <a:t>Data Science professional skills: Thinking and Acting like Data Scientist</a:t>
            </a:r>
          </a:p>
          <a:p>
            <a:pPr lvl="1"/>
            <a:r>
              <a:rPr lang="en-US" sz="1200" dirty="0">
                <a:solidFill>
                  <a:srgbClr val="C00000"/>
                </a:solidFill>
              </a:rPr>
              <a:t>21st Century Skills: Personal, inter-personal communication, team work, professional network </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65</a:t>
            </a:fld>
            <a:endParaRPr lang="en-GB"/>
          </a:p>
        </p:txBody>
      </p:sp>
    </p:spTree>
    <p:extLst>
      <p:ext uri="{BB962C8B-B14F-4D97-AF65-F5344CB8AC3E}">
        <p14:creationId xmlns:p14="http://schemas.microsoft.com/office/powerpoint/2010/main" val="2889093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Science Professional Skills: </a:t>
            </a:r>
            <a:br>
              <a:rPr lang="en-US" dirty="0"/>
            </a:br>
            <a:r>
              <a:rPr lang="en-US" dirty="0"/>
              <a:t>	Thinking and Acting like Data Scientist</a:t>
            </a:r>
          </a:p>
        </p:txBody>
      </p:sp>
      <p:sp>
        <p:nvSpPr>
          <p:cNvPr id="3" name="Content Placeholder 2"/>
          <p:cNvSpPr>
            <a:spLocks noGrp="1"/>
          </p:cNvSpPr>
          <p:nvPr>
            <p:ph idx="1"/>
          </p:nvPr>
        </p:nvSpPr>
        <p:spPr>
          <a:xfrm>
            <a:off x="179512" y="1268760"/>
            <a:ext cx="8784976" cy="5040560"/>
          </a:xfrm>
        </p:spPr>
        <p:txBody>
          <a:bodyPr>
            <a:noAutofit/>
          </a:bodyPr>
          <a:lstStyle/>
          <a:p>
            <a:pPr marL="457200" indent="-457200">
              <a:spcBef>
                <a:spcPts val="0"/>
              </a:spcBef>
              <a:buFont typeface="+mj-lt"/>
              <a:buAutoNum type="arabicPeriod"/>
            </a:pPr>
            <a:r>
              <a:rPr lang="en-US" sz="1400" b="1" dirty="0">
                <a:solidFill>
                  <a:schemeClr val="accent1">
                    <a:lumMod val="50000"/>
                  </a:schemeClr>
                </a:solidFill>
              </a:rPr>
              <a:t>Recognise value of data</a:t>
            </a:r>
            <a:r>
              <a:rPr lang="en-US" sz="1400" dirty="0">
                <a:solidFill>
                  <a:schemeClr val="accent1">
                    <a:lumMod val="50000"/>
                  </a:schemeClr>
                </a:solidFill>
              </a:rPr>
              <a:t>, work with raw data, exercise good data intuition, use SN and open data</a:t>
            </a:r>
          </a:p>
          <a:p>
            <a:pPr marL="457200" indent="-457200">
              <a:spcBef>
                <a:spcPts val="0"/>
              </a:spcBef>
              <a:buFont typeface="+mj-lt"/>
              <a:buAutoNum type="arabicPeriod"/>
            </a:pPr>
            <a:r>
              <a:rPr lang="en-US" sz="1400" dirty="0">
                <a:solidFill>
                  <a:schemeClr val="accent1">
                    <a:lumMod val="50000"/>
                  </a:schemeClr>
                </a:solidFill>
              </a:rPr>
              <a:t>Accept (be ready for) </a:t>
            </a:r>
            <a:r>
              <a:rPr lang="en-US" sz="1400" b="1" dirty="0">
                <a:solidFill>
                  <a:schemeClr val="accent1">
                    <a:lumMod val="50000"/>
                  </a:schemeClr>
                </a:solidFill>
              </a:rPr>
              <a:t>iterative development</a:t>
            </a:r>
            <a:r>
              <a:rPr lang="en-US" sz="1400" dirty="0">
                <a:solidFill>
                  <a:schemeClr val="accent1">
                    <a:lumMod val="50000"/>
                  </a:schemeClr>
                </a:solidFill>
              </a:rPr>
              <a:t>, know when to stop, comfortable with failure, accept the symmetry of outcome (both positive and negative results are valuable) </a:t>
            </a:r>
          </a:p>
          <a:p>
            <a:pPr marL="457200" indent="-457200">
              <a:spcBef>
                <a:spcPts val="0"/>
              </a:spcBef>
              <a:buFont typeface="+mj-lt"/>
              <a:buAutoNum type="arabicPeriod"/>
            </a:pPr>
            <a:r>
              <a:rPr lang="en-US" sz="1400" dirty="0">
                <a:solidFill>
                  <a:schemeClr val="accent1">
                    <a:lumMod val="50000"/>
                  </a:schemeClr>
                </a:solidFill>
              </a:rPr>
              <a:t>Good </a:t>
            </a:r>
            <a:r>
              <a:rPr lang="en-US" sz="1400" b="1" dirty="0">
                <a:solidFill>
                  <a:schemeClr val="accent1">
                    <a:lumMod val="50000"/>
                  </a:schemeClr>
                </a:solidFill>
              </a:rPr>
              <a:t>sense of metrics</a:t>
            </a:r>
            <a:r>
              <a:rPr lang="en-US" sz="1400" dirty="0">
                <a:solidFill>
                  <a:schemeClr val="accent1">
                    <a:lumMod val="50000"/>
                  </a:schemeClr>
                </a:solidFill>
              </a:rPr>
              <a:t>, understand importance of the results validation, never stop looking at individual examples</a:t>
            </a:r>
          </a:p>
          <a:p>
            <a:pPr marL="457200" indent="-457200">
              <a:spcBef>
                <a:spcPts val="0"/>
              </a:spcBef>
              <a:buFont typeface="+mj-lt"/>
              <a:buAutoNum type="arabicPeriod"/>
            </a:pPr>
            <a:r>
              <a:rPr lang="en-US" sz="1400" b="1" dirty="0">
                <a:solidFill>
                  <a:schemeClr val="accent1">
                    <a:lumMod val="50000"/>
                  </a:schemeClr>
                </a:solidFill>
              </a:rPr>
              <a:t>Ask the right questions</a:t>
            </a:r>
          </a:p>
          <a:p>
            <a:pPr marL="457200" indent="-457200">
              <a:spcBef>
                <a:spcPts val="0"/>
              </a:spcBef>
              <a:buFont typeface="+mj-lt"/>
              <a:buAutoNum type="arabicPeriod"/>
            </a:pPr>
            <a:r>
              <a:rPr lang="en-US" sz="1400" b="1" dirty="0">
                <a:solidFill>
                  <a:schemeClr val="accent1">
                    <a:lumMod val="50000"/>
                  </a:schemeClr>
                </a:solidFill>
              </a:rPr>
              <a:t>Respect domain/subject matter knowledge </a:t>
            </a:r>
            <a:r>
              <a:rPr lang="en-US" sz="1400" dirty="0">
                <a:solidFill>
                  <a:schemeClr val="accent1">
                    <a:lumMod val="50000"/>
                  </a:schemeClr>
                </a:solidFill>
              </a:rPr>
              <a:t>in the area of data science</a:t>
            </a:r>
          </a:p>
          <a:p>
            <a:pPr marL="457200" indent="-457200">
              <a:spcBef>
                <a:spcPts val="0"/>
              </a:spcBef>
              <a:buFont typeface="+mj-lt"/>
              <a:buAutoNum type="arabicPeriod"/>
            </a:pPr>
            <a:r>
              <a:rPr lang="en-US" sz="1400" b="1" dirty="0">
                <a:solidFill>
                  <a:schemeClr val="accent1">
                    <a:lumMod val="50000"/>
                  </a:schemeClr>
                </a:solidFill>
              </a:rPr>
              <a:t>Data driven problem solver</a:t>
            </a:r>
            <a:r>
              <a:rPr lang="en-US" sz="1400" dirty="0">
                <a:solidFill>
                  <a:schemeClr val="accent1">
                    <a:lumMod val="50000"/>
                  </a:schemeClr>
                </a:solidFill>
              </a:rPr>
              <a:t> and </a:t>
            </a:r>
            <a:r>
              <a:rPr lang="en-US" sz="1400" b="1" dirty="0">
                <a:solidFill>
                  <a:schemeClr val="accent1">
                    <a:lumMod val="50000"/>
                  </a:schemeClr>
                </a:solidFill>
              </a:rPr>
              <a:t>impact-driven mindset</a:t>
            </a:r>
          </a:p>
          <a:p>
            <a:pPr marL="457200" indent="-457200">
              <a:spcBef>
                <a:spcPts val="0"/>
              </a:spcBef>
              <a:buFont typeface="+mj-lt"/>
              <a:buAutoNum type="arabicPeriod"/>
            </a:pPr>
            <a:r>
              <a:rPr lang="en-US" sz="1400" b="1" dirty="0">
                <a:solidFill>
                  <a:schemeClr val="accent1">
                    <a:lumMod val="50000"/>
                  </a:schemeClr>
                </a:solidFill>
              </a:rPr>
              <a:t>Be aware about power and limitations</a:t>
            </a:r>
            <a:r>
              <a:rPr lang="en-US" sz="1400" dirty="0">
                <a:solidFill>
                  <a:schemeClr val="accent1">
                    <a:lumMod val="50000"/>
                  </a:schemeClr>
                </a:solidFill>
              </a:rPr>
              <a:t> of the main machine learning and data analytics algorithms and tools</a:t>
            </a:r>
          </a:p>
          <a:p>
            <a:pPr marL="457200" indent="-457200">
              <a:spcBef>
                <a:spcPts val="0"/>
              </a:spcBef>
              <a:buFont typeface="+mj-lt"/>
              <a:buAutoNum type="arabicPeriod"/>
            </a:pPr>
            <a:r>
              <a:rPr lang="en-US" sz="1400" dirty="0">
                <a:solidFill>
                  <a:schemeClr val="accent1">
                    <a:lumMod val="50000"/>
                  </a:schemeClr>
                </a:solidFill>
              </a:rPr>
              <a:t>Understand that most of </a:t>
            </a:r>
            <a:r>
              <a:rPr lang="en-US" sz="1400" b="1" dirty="0">
                <a:solidFill>
                  <a:schemeClr val="accent1">
                    <a:lumMod val="50000"/>
                  </a:schemeClr>
                </a:solidFill>
              </a:rPr>
              <a:t>data analytics algorithms are statistics and probability based</a:t>
            </a:r>
            <a:r>
              <a:rPr lang="en-US" sz="1400" dirty="0">
                <a:solidFill>
                  <a:schemeClr val="accent1">
                    <a:lumMod val="50000"/>
                  </a:schemeClr>
                </a:solidFill>
              </a:rPr>
              <a:t>, so any answer or solution has some degree of probability and represent an optimal solution for a number variables and factors</a:t>
            </a:r>
          </a:p>
          <a:p>
            <a:pPr marL="457200" indent="-457200">
              <a:spcBef>
                <a:spcPts val="0"/>
              </a:spcBef>
              <a:buFont typeface="+mj-lt"/>
              <a:buAutoNum type="arabicPeriod"/>
            </a:pPr>
            <a:r>
              <a:rPr lang="en-US" sz="1400" dirty="0">
                <a:solidFill>
                  <a:schemeClr val="bg1">
                    <a:lumMod val="50000"/>
                  </a:schemeClr>
                </a:solidFill>
              </a:rPr>
              <a:t>Recognise what things are </a:t>
            </a:r>
            <a:r>
              <a:rPr lang="en-US" sz="1400" b="1" dirty="0">
                <a:solidFill>
                  <a:schemeClr val="bg1">
                    <a:lumMod val="50000"/>
                  </a:schemeClr>
                </a:solidFill>
              </a:rPr>
              <a:t>important</a:t>
            </a:r>
            <a:r>
              <a:rPr lang="en-US" sz="1400" dirty="0">
                <a:solidFill>
                  <a:schemeClr val="bg1">
                    <a:lumMod val="50000"/>
                  </a:schemeClr>
                </a:solidFill>
              </a:rPr>
              <a:t> and what things are </a:t>
            </a:r>
            <a:r>
              <a:rPr lang="en-US" sz="1400" b="1" dirty="0">
                <a:solidFill>
                  <a:schemeClr val="bg1">
                    <a:lumMod val="50000"/>
                  </a:schemeClr>
                </a:solidFill>
              </a:rPr>
              <a:t>not important </a:t>
            </a:r>
            <a:r>
              <a:rPr lang="en-US" sz="1400" dirty="0">
                <a:solidFill>
                  <a:schemeClr val="bg1">
                    <a:lumMod val="50000"/>
                  </a:schemeClr>
                </a:solidFill>
              </a:rPr>
              <a:t>(in data modeling)</a:t>
            </a:r>
          </a:p>
          <a:p>
            <a:pPr marL="457200" indent="-457200">
              <a:spcBef>
                <a:spcPts val="0"/>
              </a:spcBef>
              <a:buFont typeface="+mj-lt"/>
              <a:buAutoNum type="arabicPeriod"/>
            </a:pPr>
            <a:r>
              <a:rPr lang="en-US" sz="1400" dirty="0">
                <a:solidFill>
                  <a:schemeClr val="bg1">
                    <a:lumMod val="50000"/>
                  </a:schemeClr>
                </a:solidFill>
              </a:rPr>
              <a:t>Working in </a:t>
            </a:r>
            <a:r>
              <a:rPr lang="en-US" sz="1400" b="1" dirty="0">
                <a:solidFill>
                  <a:schemeClr val="bg1">
                    <a:lumMod val="50000"/>
                  </a:schemeClr>
                </a:solidFill>
              </a:rPr>
              <a:t>agile environment </a:t>
            </a:r>
            <a:r>
              <a:rPr lang="en-US" sz="1400" dirty="0">
                <a:solidFill>
                  <a:schemeClr val="bg1">
                    <a:lumMod val="50000"/>
                  </a:schemeClr>
                </a:solidFill>
              </a:rPr>
              <a:t>and coordinate with other roles and team members</a:t>
            </a:r>
          </a:p>
          <a:p>
            <a:pPr marL="457200" indent="-457200">
              <a:spcBef>
                <a:spcPts val="0"/>
              </a:spcBef>
              <a:buFont typeface="+mj-lt"/>
              <a:buAutoNum type="arabicPeriod"/>
            </a:pPr>
            <a:r>
              <a:rPr lang="en-US" sz="1400" dirty="0">
                <a:solidFill>
                  <a:schemeClr val="bg1">
                    <a:lumMod val="50000"/>
                  </a:schemeClr>
                </a:solidFill>
              </a:rPr>
              <a:t>Work in </a:t>
            </a:r>
            <a:r>
              <a:rPr lang="en-US" sz="1400" b="1" dirty="0">
                <a:solidFill>
                  <a:schemeClr val="bg1">
                    <a:lumMod val="50000"/>
                  </a:schemeClr>
                </a:solidFill>
              </a:rPr>
              <a:t>multi-disciplinary team</a:t>
            </a:r>
            <a:r>
              <a:rPr lang="en-US" sz="1400" dirty="0">
                <a:solidFill>
                  <a:schemeClr val="bg1">
                    <a:lumMod val="50000"/>
                  </a:schemeClr>
                </a:solidFill>
              </a:rPr>
              <a:t>, ability to communicate with the domain and subject matter experts</a:t>
            </a:r>
          </a:p>
          <a:p>
            <a:pPr marL="457200" indent="-457200">
              <a:spcBef>
                <a:spcPts val="0"/>
              </a:spcBef>
              <a:buFont typeface="+mj-lt"/>
              <a:buAutoNum type="arabicPeriod"/>
            </a:pPr>
            <a:r>
              <a:rPr lang="en-US" sz="1400" dirty="0">
                <a:solidFill>
                  <a:schemeClr val="bg1">
                    <a:lumMod val="50000"/>
                  </a:schemeClr>
                </a:solidFill>
              </a:rPr>
              <a:t>Embrace </a:t>
            </a:r>
            <a:r>
              <a:rPr lang="en-US" sz="1400" b="1" dirty="0">
                <a:solidFill>
                  <a:schemeClr val="bg1">
                    <a:lumMod val="50000"/>
                  </a:schemeClr>
                </a:solidFill>
              </a:rPr>
              <a:t>online learning</a:t>
            </a:r>
            <a:r>
              <a:rPr lang="en-US" sz="1400" dirty="0">
                <a:solidFill>
                  <a:schemeClr val="bg1">
                    <a:lumMod val="50000"/>
                  </a:schemeClr>
                </a:solidFill>
              </a:rPr>
              <a:t>, continuously improve your knowledge, use </a:t>
            </a:r>
            <a:r>
              <a:rPr lang="en-US" sz="1400" b="1" dirty="0">
                <a:solidFill>
                  <a:schemeClr val="bg1">
                    <a:lumMod val="50000"/>
                  </a:schemeClr>
                </a:solidFill>
              </a:rPr>
              <a:t>professional netw</a:t>
            </a:r>
            <a:r>
              <a:rPr lang="en-US" sz="1400" dirty="0">
                <a:solidFill>
                  <a:schemeClr val="bg1">
                    <a:lumMod val="50000"/>
                  </a:schemeClr>
                </a:solidFill>
              </a:rPr>
              <a:t>orks and communities</a:t>
            </a:r>
          </a:p>
          <a:p>
            <a:pPr marL="457200" indent="-457200">
              <a:spcBef>
                <a:spcPts val="0"/>
              </a:spcBef>
              <a:buFont typeface="+mj-lt"/>
              <a:buAutoNum type="arabicPeriod"/>
            </a:pPr>
            <a:r>
              <a:rPr lang="en-US" sz="1400" b="1" dirty="0">
                <a:solidFill>
                  <a:schemeClr val="bg1">
                    <a:lumMod val="50000"/>
                  </a:schemeClr>
                </a:solidFill>
              </a:rPr>
              <a:t>Story Telling</a:t>
            </a:r>
            <a:r>
              <a:rPr lang="en-US" sz="1400" dirty="0">
                <a:solidFill>
                  <a:schemeClr val="bg1">
                    <a:lumMod val="50000"/>
                  </a:schemeClr>
                </a:solidFill>
              </a:rPr>
              <a:t>: Deliver actionable result of your analysis</a:t>
            </a:r>
          </a:p>
          <a:p>
            <a:pPr marL="457200" indent="-457200">
              <a:spcBef>
                <a:spcPts val="0"/>
              </a:spcBef>
              <a:buFont typeface="+mj-lt"/>
              <a:buAutoNum type="arabicPeriod"/>
            </a:pPr>
            <a:r>
              <a:rPr lang="en-US" sz="1400" b="1" dirty="0">
                <a:solidFill>
                  <a:schemeClr val="bg1">
                    <a:lumMod val="50000"/>
                  </a:schemeClr>
                </a:solidFill>
              </a:rPr>
              <a:t>Attitude</a:t>
            </a:r>
            <a:r>
              <a:rPr lang="en-US" sz="1400" dirty="0">
                <a:solidFill>
                  <a:schemeClr val="bg1">
                    <a:lumMod val="50000"/>
                  </a:schemeClr>
                </a:solidFill>
              </a:rPr>
              <a:t>: Creativity, curiosity (willingness to challenge status quo), commitment in finding new knowledge and progress to completion</a:t>
            </a:r>
          </a:p>
          <a:p>
            <a:pPr marL="457200" indent="-457200">
              <a:spcBef>
                <a:spcPts val="0"/>
              </a:spcBef>
              <a:buFont typeface="+mj-lt"/>
              <a:buAutoNum type="arabicPeriod"/>
            </a:pPr>
            <a:r>
              <a:rPr lang="en-US" sz="1400" b="1" dirty="0">
                <a:solidFill>
                  <a:schemeClr val="bg1">
                    <a:lumMod val="50000"/>
                  </a:schemeClr>
                </a:solidFill>
              </a:rPr>
              <a:t>Ethics and responsible use </a:t>
            </a:r>
            <a:r>
              <a:rPr lang="en-US" sz="1400" dirty="0">
                <a:solidFill>
                  <a:schemeClr val="bg1">
                    <a:lumMod val="50000"/>
                  </a:schemeClr>
                </a:solidFill>
              </a:rPr>
              <a:t>of data and insight delivered, awareness of dependability (data scientist is a feedback loop in data driven companies)	</a:t>
            </a:r>
          </a:p>
        </p:txBody>
      </p:sp>
      <p:sp>
        <p:nvSpPr>
          <p:cNvPr id="4" name="Date Placeholder 3"/>
          <p:cNvSpPr>
            <a:spLocks noGrp="1"/>
          </p:cNvSpPr>
          <p:nvPr>
            <p:ph type="dt" sz="half" idx="10"/>
          </p:nvPr>
        </p:nvSpPr>
        <p:spPr/>
        <p:txBody>
          <a:bodyPr/>
          <a:lstStyle/>
          <a:p>
            <a:r>
              <a:rPr lang="en-US"/>
              <a:t>BD Wsh 2018</a:t>
            </a:r>
            <a:endParaRPr lang="en-GB" dirty="0"/>
          </a:p>
        </p:txBody>
      </p:sp>
      <p:sp>
        <p:nvSpPr>
          <p:cNvPr id="5" name="Footer Placeholder 4"/>
          <p:cNvSpPr>
            <a:spLocks noGrp="1"/>
          </p:cNvSpPr>
          <p:nvPr>
            <p:ph type="ftr" sz="quarter" idx="11"/>
          </p:nvPr>
        </p:nvSpPr>
        <p:spPr/>
        <p:txBody>
          <a:bodyPr/>
          <a:lstStyle/>
          <a:p>
            <a:r>
              <a:rPr lang="en-US"/>
              <a:t>Cloud and Big Data</a:t>
            </a:r>
            <a:endParaRPr lang="en-GB" dirty="0"/>
          </a:p>
        </p:txBody>
      </p:sp>
      <p:sp>
        <p:nvSpPr>
          <p:cNvPr id="6" name="Slide Number Placeholder 5"/>
          <p:cNvSpPr>
            <a:spLocks noGrp="1"/>
          </p:cNvSpPr>
          <p:nvPr>
            <p:ph type="sldNum" sz="quarter" idx="12"/>
          </p:nvPr>
        </p:nvSpPr>
        <p:spPr/>
        <p:txBody>
          <a:bodyPr/>
          <a:lstStyle/>
          <a:p>
            <a:fld id="{5444D61A-D5EF-4AD7-8CFF-82B00AE13C42}" type="slidenum">
              <a:rPr lang="en-GB" smtClean="0"/>
              <a:pPr/>
              <a:t>66</a:t>
            </a:fld>
            <a:endParaRPr lang="en-GB" dirty="0"/>
          </a:p>
        </p:txBody>
      </p:sp>
    </p:spTree>
    <p:extLst>
      <p:ext uri="{BB962C8B-B14F-4D97-AF65-F5344CB8AC3E}">
        <p14:creationId xmlns:p14="http://schemas.microsoft.com/office/powerpoint/2010/main" val="3051730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21st Century Skills (DARE &amp; BHEF &amp; EDISON)</a:t>
            </a:r>
          </a:p>
        </p:txBody>
      </p:sp>
      <p:sp>
        <p:nvSpPr>
          <p:cNvPr id="3" name="Content Placeholder 2"/>
          <p:cNvSpPr>
            <a:spLocks noGrp="1"/>
          </p:cNvSpPr>
          <p:nvPr>
            <p:ph idx="1"/>
          </p:nvPr>
        </p:nvSpPr>
        <p:spPr/>
        <p:txBody>
          <a:bodyPr>
            <a:normAutofit fontScale="77500" lnSpcReduction="20000"/>
          </a:bodyPr>
          <a:lstStyle/>
          <a:p>
            <a:pPr marL="457200" indent="-457200">
              <a:buFont typeface="+mj-lt"/>
              <a:buAutoNum type="arabicPeriod"/>
            </a:pPr>
            <a:r>
              <a:rPr lang="en-US" sz="2000" b="1" dirty="0"/>
              <a:t>Critical Thinking: </a:t>
            </a:r>
            <a:r>
              <a:rPr lang="en-US" sz="2000" dirty="0"/>
              <a:t>Demonstrating the ability to apply critical thinking skills to solve problems and make effective decisions		</a:t>
            </a:r>
          </a:p>
          <a:p>
            <a:pPr marL="457200" indent="-457200">
              <a:buFont typeface="+mj-lt"/>
              <a:buAutoNum type="arabicPeriod"/>
            </a:pPr>
            <a:r>
              <a:rPr lang="en-US" sz="2000" b="1" dirty="0"/>
              <a:t>Communication: </a:t>
            </a:r>
            <a:r>
              <a:rPr lang="en-US" sz="2000" dirty="0"/>
              <a:t>Understanding and communicating ideas		</a:t>
            </a:r>
          </a:p>
          <a:p>
            <a:pPr marL="457200" indent="-457200">
              <a:buFont typeface="+mj-lt"/>
              <a:buAutoNum type="arabicPeriod"/>
            </a:pPr>
            <a:r>
              <a:rPr lang="en-US" sz="2000" b="1" dirty="0"/>
              <a:t>Collaboration:</a:t>
            </a:r>
            <a:r>
              <a:rPr lang="en-US" sz="2000" dirty="0"/>
              <a:t> Working with other, appreciation of multicultural difference		</a:t>
            </a:r>
          </a:p>
          <a:p>
            <a:pPr marL="457200" indent="-457200">
              <a:buFont typeface="+mj-lt"/>
              <a:buAutoNum type="arabicPeriod"/>
            </a:pPr>
            <a:r>
              <a:rPr lang="en-US" sz="2000" b="1" dirty="0"/>
              <a:t>Creativity and Attitude:</a:t>
            </a:r>
            <a:r>
              <a:rPr lang="en-US" sz="2000" dirty="0"/>
              <a:t> Deliver high quality work and focus on final result, </a:t>
            </a:r>
            <a:r>
              <a:rPr lang="en-US" sz="2000" dirty="0" err="1"/>
              <a:t>intitiative</a:t>
            </a:r>
            <a:r>
              <a:rPr lang="en-US" sz="2000" dirty="0"/>
              <a:t>, intellectual risk 		</a:t>
            </a:r>
          </a:p>
          <a:p>
            <a:pPr marL="457200" indent="-457200">
              <a:buFont typeface="+mj-lt"/>
              <a:buAutoNum type="arabicPeriod"/>
            </a:pPr>
            <a:r>
              <a:rPr lang="en-US" sz="2000" b="1" dirty="0"/>
              <a:t>Planning &amp; Organizing: </a:t>
            </a:r>
            <a:r>
              <a:rPr lang="en-US" sz="2000" dirty="0"/>
              <a:t>Planning and prioritizing work to manage time effectively and accomplish assigned tasks	</a:t>
            </a:r>
          </a:p>
          <a:p>
            <a:pPr marL="457200" indent="-457200">
              <a:buFont typeface="+mj-lt"/>
              <a:buAutoNum type="arabicPeriod"/>
            </a:pPr>
            <a:r>
              <a:rPr lang="en-US" sz="2000" b="1" dirty="0"/>
              <a:t>Business Fundamentals:</a:t>
            </a:r>
            <a:r>
              <a:rPr lang="en-US" sz="2000" dirty="0"/>
              <a:t> Having fundamental knowledge of the organization and the industry		</a:t>
            </a:r>
          </a:p>
          <a:p>
            <a:pPr marL="457200" indent="-457200">
              <a:buFont typeface="+mj-lt"/>
              <a:buAutoNum type="arabicPeriod"/>
            </a:pPr>
            <a:r>
              <a:rPr lang="en-US" sz="2000" b="1" dirty="0"/>
              <a:t>Customer Focus:</a:t>
            </a:r>
            <a:r>
              <a:rPr lang="en-US" sz="2000" dirty="0"/>
              <a:t> Actively look for ways to identify market demands and meet customer or client needs</a:t>
            </a:r>
          </a:p>
          <a:p>
            <a:pPr marL="457200" indent="-457200">
              <a:buFont typeface="+mj-lt"/>
              <a:buAutoNum type="arabicPeriod"/>
            </a:pPr>
            <a:r>
              <a:rPr lang="en-US" sz="2000" b="1" dirty="0"/>
              <a:t>Working with Tools &amp; Technology:</a:t>
            </a:r>
            <a:r>
              <a:rPr lang="en-US" sz="2000" dirty="0"/>
              <a:t> Selecting, using, and maintaining tools and technology to facilitate work activity		</a:t>
            </a:r>
          </a:p>
          <a:p>
            <a:pPr marL="457200" indent="-457200">
              <a:buFont typeface="+mj-lt"/>
              <a:buAutoNum type="arabicPeriod"/>
            </a:pPr>
            <a:r>
              <a:rPr lang="en-US" sz="2000" b="1" dirty="0">
                <a:solidFill>
                  <a:srgbClr val="00B050"/>
                </a:solidFill>
              </a:rPr>
              <a:t>Dynamic (self-) re-skilling</a:t>
            </a:r>
            <a:r>
              <a:rPr lang="en-US" sz="2000" b="1" dirty="0"/>
              <a:t>:</a:t>
            </a:r>
            <a:r>
              <a:rPr lang="en-US" sz="2000" dirty="0"/>
              <a:t> Continuously monitor  individual knowledge and skills as shared responsibility between employer and employee, ability to adopt to changes 	</a:t>
            </a:r>
          </a:p>
          <a:p>
            <a:pPr marL="457200" indent="-457200">
              <a:buFont typeface="+mj-lt"/>
              <a:buAutoNum type="arabicPeriod"/>
            </a:pPr>
            <a:r>
              <a:rPr lang="en-US" sz="2000" b="1" dirty="0">
                <a:solidFill>
                  <a:srgbClr val="00B050"/>
                </a:solidFill>
              </a:rPr>
              <a:t>Professional networking:</a:t>
            </a:r>
            <a:r>
              <a:rPr lang="en-US" sz="2000" dirty="0">
                <a:solidFill>
                  <a:srgbClr val="00B050"/>
                </a:solidFill>
              </a:rPr>
              <a:t> </a:t>
            </a:r>
            <a:r>
              <a:rPr lang="en-US" sz="2000" dirty="0"/>
              <a:t>Involvement and contribution to professional network activities </a:t>
            </a:r>
          </a:p>
          <a:p>
            <a:pPr marL="457200" indent="-457200">
              <a:buFont typeface="+mj-lt"/>
              <a:buAutoNum type="arabicPeriod"/>
            </a:pPr>
            <a:r>
              <a:rPr lang="en-US" sz="2000" b="1" dirty="0">
                <a:solidFill>
                  <a:srgbClr val="00B050"/>
                </a:solidFill>
              </a:rPr>
              <a:t>Ethics:</a:t>
            </a:r>
            <a:r>
              <a:rPr lang="en-US" sz="2000" dirty="0">
                <a:solidFill>
                  <a:srgbClr val="00B050"/>
                </a:solidFill>
              </a:rPr>
              <a:t> </a:t>
            </a:r>
            <a:r>
              <a:rPr lang="en-US" sz="2000" dirty="0"/>
              <a:t>Adhere to high ethical and professional norms, responsible use of power data driven technologies, avoid and disregard un-ethical use of technologies and biased data collection and presentation 	</a:t>
            </a:r>
          </a:p>
        </p:txBody>
      </p:sp>
      <p:sp>
        <p:nvSpPr>
          <p:cNvPr id="4" name="Date Placeholder 3"/>
          <p:cNvSpPr>
            <a:spLocks noGrp="1"/>
          </p:cNvSpPr>
          <p:nvPr>
            <p:ph type="dt" sz="half" idx="10"/>
          </p:nvPr>
        </p:nvSpPr>
        <p:spPr/>
        <p:txBody>
          <a:bodyPr/>
          <a:lstStyle/>
          <a:p>
            <a:r>
              <a:rPr lang="en-US"/>
              <a:t>BD Wsh 2018</a:t>
            </a:r>
            <a:endParaRPr lang="en-GB" dirty="0"/>
          </a:p>
        </p:txBody>
      </p:sp>
      <p:sp>
        <p:nvSpPr>
          <p:cNvPr id="5" name="Footer Placeholder 4"/>
          <p:cNvSpPr>
            <a:spLocks noGrp="1"/>
          </p:cNvSpPr>
          <p:nvPr>
            <p:ph type="ftr" sz="quarter" idx="11"/>
          </p:nvPr>
        </p:nvSpPr>
        <p:spPr/>
        <p:txBody>
          <a:bodyPr/>
          <a:lstStyle/>
          <a:p>
            <a:r>
              <a:rPr lang="en-US"/>
              <a:t>Cloud and Big Data</a:t>
            </a:r>
            <a:endParaRPr lang="en-GB" dirty="0"/>
          </a:p>
        </p:txBody>
      </p:sp>
      <p:sp>
        <p:nvSpPr>
          <p:cNvPr id="6" name="Slide Number Placeholder 5"/>
          <p:cNvSpPr>
            <a:spLocks noGrp="1"/>
          </p:cNvSpPr>
          <p:nvPr>
            <p:ph type="sldNum" sz="quarter" idx="12"/>
          </p:nvPr>
        </p:nvSpPr>
        <p:spPr/>
        <p:txBody>
          <a:bodyPr/>
          <a:lstStyle/>
          <a:p>
            <a:fld id="{5444D61A-D5EF-4AD7-8CFF-82B00AE13C42}" type="slidenum">
              <a:rPr lang="en-GB" smtClean="0"/>
              <a:pPr/>
              <a:t>67</a:t>
            </a:fld>
            <a:endParaRPr lang="en-GB" dirty="0"/>
          </a:p>
        </p:txBody>
      </p:sp>
    </p:spTree>
    <p:extLst>
      <p:ext uri="{BB962C8B-B14F-4D97-AF65-F5344CB8AC3E}">
        <p14:creationId xmlns:p14="http://schemas.microsoft.com/office/powerpoint/2010/main" val="2349224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Professions Family</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68</a:t>
            </a:fld>
            <a:endParaRPr lang="en-GB"/>
          </a:p>
        </p:txBody>
      </p:sp>
      <p:sp>
        <p:nvSpPr>
          <p:cNvPr id="28" name="TextBox 27"/>
          <p:cNvSpPr txBox="1"/>
          <p:nvPr/>
        </p:nvSpPr>
        <p:spPr>
          <a:xfrm>
            <a:off x="2843808" y="6259390"/>
            <a:ext cx="6290505" cy="261610"/>
          </a:xfrm>
          <a:prstGeom prst="rect">
            <a:avLst/>
          </a:prstGeom>
          <a:noFill/>
        </p:spPr>
        <p:txBody>
          <a:bodyPr wrap="none" rtlCol="0">
            <a:spAutoFit/>
          </a:bodyPr>
          <a:lstStyle/>
          <a:p>
            <a:r>
              <a:rPr lang="en-US" sz="1100" dirty="0"/>
              <a:t>Icons used: Credit to [ref] https://www.datacamp.com/community/tutorials/data-science-industry-infographic</a:t>
            </a:r>
          </a:p>
        </p:txBody>
      </p:sp>
      <p:pic>
        <p:nvPicPr>
          <p:cNvPr id="7" name="Picture 6">
            <a:extLst>
              <a:ext uri="{FF2B5EF4-FFF2-40B4-BE49-F238E27FC236}">
                <a16:creationId xmlns:a16="http://schemas.microsoft.com/office/drawing/2014/main" id="{B87B47DE-B76A-49D4-BD2C-B89719E83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56" y="1230398"/>
            <a:ext cx="8160536" cy="4915378"/>
          </a:xfrm>
          <a:prstGeom prst="rect">
            <a:avLst/>
          </a:prstGeom>
        </p:spPr>
      </p:pic>
    </p:spTree>
    <p:extLst>
      <p:ext uri="{BB962C8B-B14F-4D97-AF65-F5344CB8AC3E}">
        <p14:creationId xmlns:p14="http://schemas.microsoft.com/office/powerpoint/2010/main" val="2422805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514350" indent="-514350">
              <a:buFont typeface="+mj-lt"/>
              <a:buAutoNum type="arabicPeriod"/>
            </a:pPr>
            <a:r>
              <a:rPr lang="en-US" dirty="0"/>
              <a:t>Data Science Body of Knowledge (DS-BoK)</a:t>
            </a:r>
            <a:br>
              <a:rPr lang="en-US" dirty="0"/>
            </a:br>
            <a:r>
              <a:rPr lang="en-US" sz="2200" dirty="0">
                <a:solidFill>
                  <a:srgbClr val="002060"/>
                </a:solidFill>
              </a:rPr>
              <a:t>What Data Scientists (different profiles) need to know</a:t>
            </a:r>
            <a:endParaRPr lang="en-US" dirty="0">
              <a:solidFill>
                <a:srgbClr val="002060"/>
              </a:solidFill>
            </a:endParaRPr>
          </a:p>
        </p:txBody>
      </p:sp>
      <p:sp>
        <p:nvSpPr>
          <p:cNvPr id="3" name="Content Placeholder 2"/>
          <p:cNvSpPr>
            <a:spLocks noGrp="1"/>
          </p:cNvSpPr>
          <p:nvPr>
            <p:ph idx="1"/>
          </p:nvPr>
        </p:nvSpPr>
        <p:spPr/>
        <p:txBody>
          <a:bodyPr>
            <a:normAutofit/>
          </a:bodyPr>
          <a:lstStyle/>
          <a:p>
            <a:pPr marL="0" lvl="0" indent="0">
              <a:buNone/>
            </a:pPr>
            <a:r>
              <a:rPr lang="en-US" sz="2400" dirty="0"/>
              <a:t>DS-BoK Knowledge Area Groups (KAG)</a:t>
            </a:r>
          </a:p>
          <a:p>
            <a:pPr lvl="0"/>
            <a:r>
              <a:rPr lang="en-US" sz="2000" dirty="0"/>
              <a:t>KAG1-DSA: Data Analytics group including </a:t>
            </a:r>
            <a:br>
              <a:rPr lang="en-US" sz="2000" dirty="0"/>
            </a:br>
            <a:r>
              <a:rPr lang="en-US" sz="2000" dirty="0"/>
              <a:t>Machine Learning, statistical methods, </a:t>
            </a:r>
            <a:br>
              <a:rPr lang="en-US" sz="2000" dirty="0"/>
            </a:br>
            <a:r>
              <a:rPr lang="en-US" sz="2000" dirty="0"/>
              <a:t>and Business Analytics</a:t>
            </a:r>
          </a:p>
          <a:p>
            <a:pPr lvl="0"/>
            <a:r>
              <a:rPr lang="en-US" sz="2000" dirty="0"/>
              <a:t>KAG2-DSE: Data Science Engineering group </a:t>
            </a:r>
            <a:br>
              <a:rPr lang="en-US" sz="2000" dirty="0"/>
            </a:br>
            <a:r>
              <a:rPr lang="en-US" sz="2000" dirty="0"/>
              <a:t>including Software and infrastructure engineering </a:t>
            </a:r>
          </a:p>
          <a:p>
            <a:pPr lvl="0"/>
            <a:r>
              <a:rPr lang="en-US" sz="2000" dirty="0">
                <a:solidFill>
                  <a:srgbClr val="C00000"/>
                </a:solidFill>
              </a:rPr>
              <a:t>KAG3-DSDM: </a:t>
            </a:r>
            <a:r>
              <a:rPr lang="en-US" sz="2000" i="1" dirty="0">
                <a:solidFill>
                  <a:srgbClr val="C00000"/>
                </a:solidFill>
              </a:rPr>
              <a:t>Data Management group including data curation, preservation and data infrastructure</a:t>
            </a:r>
            <a:endParaRPr lang="en-US" sz="2000" dirty="0">
              <a:solidFill>
                <a:srgbClr val="C00000"/>
              </a:solidFill>
            </a:endParaRPr>
          </a:p>
          <a:p>
            <a:pPr lvl="0"/>
            <a:r>
              <a:rPr lang="en-US" sz="2000" dirty="0">
                <a:solidFill>
                  <a:srgbClr val="4F81BD"/>
                </a:solidFill>
              </a:rPr>
              <a:t>KAG4-DSRM: </a:t>
            </a:r>
            <a:r>
              <a:rPr lang="en-US" sz="2000" i="1" dirty="0">
                <a:solidFill>
                  <a:srgbClr val="4F81BD"/>
                </a:solidFill>
              </a:rPr>
              <a:t>Research Methods and Project Management group</a:t>
            </a:r>
            <a:endParaRPr lang="en-US" sz="2000" dirty="0">
              <a:solidFill>
                <a:srgbClr val="4F81BD"/>
              </a:solidFill>
            </a:endParaRPr>
          </a:p>
          <a:p>
            <a:pPr lvl="0"/>
            <a:r>
              <a:rPr lang="en-US" sz="2000" dirty="0"/>
              <a:t>KAG5-DSBA: Business Analytics and Business Intelligence </a:t>
            </a:r>
          </a:p>
          <a:p>
            <a:pPr lvl="0"/>
            <a:endParaRPr lang="en-US" sz="2000" dirty="0"/>
          </a:p>
          <a:p>
            <a:pPr lvl="0"/>
            <a:r>
              <a:rPr lang="en-US" sz="2000" dirty="0"/>
              <a:t>KAG* - DSDK: Data Science domain knowledge to be defined by related expert groups</a:t>
            </a:r>
          </a:p>
          <a:p>
            <a:endParaRPr lang="en-US" sz="2400" dirty="0"/>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69</a:t>
            </a:fld>
            <a:endParaRPr lang="en-GB"/>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7389" y="1254155"/>
            <a:ext cx="2967099" cy="1963140"/>
          </a:xfrm>
          <a:prstGeom prst="rect">
            <a:avLst/>
          </a:prstGeom>
        </p:spPr>
      </p:pic>
    </p:spTree>
    <p:extLst>
      <p:ext uri="{BB962C8B-B14F-4D97-AF65-F5344CB8AC3E}">
        <p14:creationId xmlns:p14="http://schemas.microsoft.com/office/powerpoint/2010/main" val="200657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Definition: More than just BD properties </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solidFill>
                  <a:srgbClr val="FF0000"/>
                </a:solidFill>
              </a:rPr>
              <a:t>(1) Big Data Properties: 6V</a:t>
            </a:r>
          </a:p>
          <a:p>
            <a:pPr lvl="1"/>
            <a:r>
              <a:rPr lang="en-US" dirty="0">
                <a:solidFill>
                  <a:srgbClr val="FF0000"/>
                </a:solidFill>
              </a:rPr>
              <a:t>Generic: Volume, Variety, Velocity </a:t>
            </a:r>
          </a:p>
          <a:p>
            <a:pPr lvl="1"/>
            <a:r>
              <a:rPr lang="en-US" dirty="0" err="1">
                <a:solidFill>
                  <a:srgbClr val="FF0000"/>
                </a:solidFill>
              </a:rPr>
              <a:t>Ecquired</a:t>
            </a:r>
            <a:r>
              <a:rPr lang="en-US" dirty="0">
                <a:solidFill>
                  <a:srgbClr val="FF0000"/>
                </a:solidFill>
              </a:rPr>
              <a:t>: Value, Veracity, Variability</a:t>
            </a:r>
          </a:p>
          <a:p>
            <a:pPr marL="0" indent="0">
              <a:buNone/>
            </a:pPr>
            <a:r>
              <a:rPr lang="en-US" dirty="0">
                <a:solidFill>
                  <a:srgbClr val="FFC000"/>
                </a:solidFill>
              </a:rPr>
              <a:t>(2) New Data Models</a:t>
            </a:r>
          </a:p>
          <a:p>
            <a:pPr lvl="1"/>
            <a:r>
              <a:rPr lang="en-US" dirty="0">
                <a:solidFill>
                  <a:srgbClr val="FFC000"/>
                </a:solidFill>
              </a:rPr>
              <a:t>NoSQL </a:t>
            </a:r>
          </a:p>
          <a:p>
            <a:pPr lvl="1"/>
            <a:r>
              <a:rPr lang="en-US" dirty="0">
                <a:solidFill>
                  <a:srgbClr val="FFC000"/>
                </a:solidFill>
              </a:rPr>
              <a:t>Data linking, provenance and referral integrity </a:t>
            </a:r>
          </a:p>
          <a:p>
            <a:pPr lvl="1"/>
            <a:r>
              <a:rPr lang="en-US" dirty="0">
                <a:solidFill>
                  <a:srgbClr val="FFC000"/>
                </a:solidFill>
              </a:rPr>
              <a:t>Data Lifecycle and Variability/Evolution</a:t>
            </a:r>
          </a:p>
          <a:p>
            <a:pPr marL="0" indent="0">
              <a:buNone/>
            </a:pPr>
            <a:r>
              <a:rPr lang="en-US" dirty="0">
                <a:solidFill>
                  <a:srgbClr val="0070C0"/>
                </a:solidFill>
              </a:rPr>
              <a:t>(3) New Analytics</a:t>
            </a:r>
          </a:p>
          <a:p>
            <a:pPr lvl="1" indent="-342900"/>
            <a:r>
              <a:rPr lang="en-US" dirty="0">
                <a:solidFill>
                  <a:srgbClr val="0070C0"/>
                </a:solidFill>
              </a:rPr>
              <a:t>Real-time/streaming analytics, interactive and machine learning analytics</a:t>
            </a:r>
          </a:p>
          <a:p>
            <a:pPr marL="0" indent="0">
              <a:buNone/>
            </a:pPr>
            <a:r>
              <a:rPr lang="en-US" dirty="0">
                <a:solidFill>
                  <a:schemeClr val="bg2">
                    <a:lumMod val="50000"/>
                  </a:schemeClr>
                </a:solidFill>
              </a:rPr>
              <a:t>(4) New Infrastructure and Tools</a:t>
            </a:r>
          </a:p>
          <a:p>
            <a:pPr lvl="1"/>
            <a:r>
              <a:rPr lang="en-US" dirty="0">
                <a:solidFill>
                  <a:schemeClr val="bg2">
                    <a:lumMod val="50000"/>
                  </a:schemeClr>
                </a:solidFill>
              </a:rPr>
              <a:t>High performance Computing, Storage, Network</a:t>
            </a:r>
          </a:p>
          <a:p>
            <a:pPr lvl="1"/>
            <a:r>
              <a:rPr lang="en-US" dirty="0">
                <a:solidFill>
                  <a:schemeClr val="bg2">
                    <a:lumMod val="50000"/>
                  </a:schemeClr>
                </a:solidFill>
              </a:rPr>
              <a:t>New Data Centric (multi-stakeholder) service models</a:t>
            </a:r>
          </a:p>
          <a:p>
            <a:pPr lvl="1"/>
            <a:r>
              <a:rPr lang="en-US" dirty="0">
                <a:solidFill>
                  <a:schemeClr val="bg2">
                    <a:lumMod val="50000"/>
                  </a:schemeClr>
                </a:solidFill>
              </a:rPr>
              <a:t>New Data Centric security models for trusted infrastructure and data processing</a:t>
            </a:r>
          </a:p>
          <a:p>
            <a:pPr marL="0" indent="0">
              <a:buNone/>
            </a:pPr>
            <a:r>
              <a:rPr lang="en-US" dirty="0">
                <a:solidFill>
                  <a:srgbClr val="00B050"/>
                </a:solidFill>
              </a:rPr>
              <a:t>(5) Source and Target</a:t>
            </a:r>
          </a:p>
          <a:p>
            <a:pPr lvl="1"/>
            <a:r>
              <a:rPr lang="en-US" dirty="0">
                <a:solidFill>
                  <a:srgbClr val="00B050"/>
                </a:solidFill>
              </a:rPr>
              <a:t>High velocity/speed data capture from variety of sensors and data sources</a:t>
            </a:r>
          </a:p>
          <a:p>
            <a:pPr lvl="1"/>
            <a:r>
              <a:rPr lang="en-US" dirty="0">
                <a:solidFill>
                  <a:srgbClr val="00B050"/>
                </a:solidFill>
              </a:rPr>
              <a:t>Data delivery to different </a:t>
            </a:r>
            <a:r>
              <a:rPr lang="en-US" dirty="0" err="1">
                <a:solidFill>
                  <a:srgbClr val="00B050"/>
                </a:solidFill>
              </a:rPr>
              <a:t>visualisation</a:t>
            </a:r>
            <a:r>
              <a:rPr lang="en-US" dirty="0">
                <a:solidFill>
                  <a:srgbClr val="00B050"/>
                </a:solidFill>
              </a:rPr>
              <a:t> and actionable systems and consumers </a:t>
            </a:r>
          </a:p>
          <a:p>
            <a:pPr lvl="1"/>
            <a:r>
              <a:rPr lang="en-US" dirty="0">
                <a:solidFill>
                  <a:srgbClr val="00B050"/>
                </a:solidFill>
              </a:rPr>
              <a:t>Fully </a:t>
            </a:r>
            <a:r>
              <a:rPr lang="en-US" dirty="0" err="1">
                <a:solidFill>
                  <a:srgbClr val="00B050"/>
                </a:solidFill>
              </a:rPr>
              <a:t>digitised</a:t>
            </a:r>
            <a:r>
              <a:rPr lang="en-US" dirty="0">
                <a:solidFill>
                  <a:srgbClr val="00B050"/>
                </a:solidFill>
              </a:rPr>
              <a:t> input and output, (ubiquitous) sensor networks, full digital control</a:t>
            </a:r>
          </a:p>
        </p:txBody>
      </p:sp>
      <p:sp>
        <p:nvSpPr>
          <p:cNvPr id="4" name="Date Placeholder 3"/>
          <p:cNvSpPr>
            <a:spLocks noGrp="1"/>
          </p:cNvSpPr>
          <p:nvPr>
            <p:ph type="dt" sz="half" idx="10"/>
          </p:nvPr>
        </p:nvSpPr>
        <p:spPr/>
        <p:txBody>
          <a:bodyPr/>
          <a:lstStyle/>
          <a:p>
            <a:r>
              <a:rPr lang="en-US"/>
              <a:t>BD Wsh 2018</a:t>
            </a:r>
            <a:endParaRPr lang="en-GB" dirty="0"/>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7</a:t>
            </a:fld>
            <a:endParaRPr lang="en-GB"/>
          </a:p>
        </p:txBody>
      </p:sp>
    </p:spTree>
    <p:extLst>
      <p:ext uri="{BB962C8B-B14F-4D97-AF65-F5344CB8AC3E}">
        <p14:creationId xmlns:p14="http://schemas.microsoft.com/office/powerpoint/2010/main" val="1203566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2B99-A654-4823-BA41-FEE2C7B0EEFD}"/>
              </a:ext>
            </a:extLst>
          </p:cNvPr>
          <p:cNvSpPr>
            <a:spLocks noGrp="1"/>
          </p:cNvSpPr>
          <p:nvPr>
            <p:ph type="title"/>
          </p:nvPr>
        </p:nvSpPr>
        <p:spPr/>
        <p:txBody>
          <a:bodyPr/>
          <a:lstStyle/>
          <a:p>
            <a:r>
              <a:rPr lang="en-US" dirty="0"/>
              <a:t>Data Science Body of Knowledge (1)</a:t>
            </a:r>
          </a:p>
        </p:txBody>
      </p:sp>
      <p:graphicFrame>
        <p:nvGraphicFramePr>
          <p:cNvPr id="7" name="Content Placeholder 6">
            <a:extLst>
              <a:ext uri="{FF2B5EF4-FFF2-40B4-BE49-F238E27FC236}">
                <a16:creationId xmlns:a16="http://schemas.microsoft.com/office/drawing/2014/main" id="{CFBE3F83-FB81-4C9E-9FD3-660F7ED6F0CB}"/>
              </a:ext>
            </a:extLst>
          </p:cNvPr>
          <p:cNvGraphicFramePr>
            <a:graphicFrameLocks noGrp="1"/>
          </p:cNvGraphicFramePr>
          <p:nvPr>
            <p:ph idx="1"/>
            <p:extLst/>
          </p:nvPr>
        </p:nvGraphicFramePr>
        <p:xfrm>
          <a:off x="184076" y="1056832"/>
          <a:ext cx="8785224" cy="5349240"/>
        </p:xfrm>
        <a:graphic>
          <a:graphicData uri="http://schemas.openxmlformats.org/drawingml/2006/table">
            <a:tbl>
              <a:tblPr firstRow="1" bandRow="1">
                <a:tableStyleId>{5C22544A-7EE6-4342-B048-85BDC9FD1C3A}</a:tableStyleId>
              </a:tblPr>
              <a:tblGrid>
                <a:gridCol w="1687624">
                  <a:extLst>
                    <a:ext uri="{9D8B030D-6E8A-4147-A177-3AD203B41FA5}">
                      <a16:colId xmlns:a16="http://schemas.microsoft.com/office/drawing/2014/main" val="1526341642"/>
                    </a:ext>
                  </a:extLst>
                </a:gridCol>
                <a:gridCol w="3600400">
                  <a:extLst>
                    <a:ext uri="{9D8B030D-6E8A-4147-A177-3AD203B41FA5}">
                      <a16:colId xmlns:a16="http://schemas.microsoft.com/office/drawing/2014/main" val="3087694463"/>
                    </a:ext>
                  </a:extLst>
                </a:gridCol>
                <a:gridCol w="3497200">
                  <a:extLst>
                    <a:ext uri="{9D8B030D-6E8A-4147-A177-3AD203B41FA5}">
                      <a16:colId xmlns:a16="http://schemas.microsoft.com/office/drawing/2014/main" val="2352624657"/>
                    </a:ext>
                  </a:extLst>
                </a:gridCol>
              </a:tblGrid>
              <a:tr h="370840">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KA Groups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Suggested DS Knowledge Areas (KA)</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Knowledge Areas from existing BoK and CCS2012 scientific subject groups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78288583"/>
                  </a:ext>
                </a:extLst>
              </a:tr>
              <a:tr h="370840">
                <a:tc>
                  <a:txBody>
                    <a:bodyPr/>
                    <a:lstStyle/>
                    <a:p>
                      <a:pPr marL="0" marR="0">
                        <a:spcBef>
                          <a:spcPts val="0"/>
                        </a:spcBef>
                        <a:spcAft>
                          <a:spcPts val="0"/>
                        </a:spcAft>
                      </a:pPr>
                      <a:r>
                        <a:rPr lang="en-US" sz="1300">
                          <a:effectLst/>
                          <a:latin typeface="Calibri" panose="020F0502020204030204" pitchFamily="34" charset="0"/>
                          <a:ea typeface="Times New Roman" panose="02020603050405020304" pitchFamily="18" charset="0"/>
                          <a:cs typeface="Times New Roman" panose="02020603050405020304" pitchFamily="18" charset="0"/>
                        </a:rPr>
                        <a:t>KAG1-DSDA: Data Science Analytics </a:t>
                      </a:r>
                    </a:p>
                  </a:txBody>
                  <a:tcPr marL="68580" marR="68580" marT="0" marB="0"/>
                </a:tc>
                <a:tc>
                  <a:txBody>
                    <a:bodyPr/>
                    <a:lstStyle/>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KA01.01 (DSDA.01/SMDA) Statistical methods for data analysis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KA01.02 (DSDA.02/ML) Machine Learning</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KA01.03 (DSDA.03/DM) Data Mining</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KA01.04 (DSDA.04/TDM) Text Data Mining</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KA01.05 (DSDA.05/PA) Predictive Analytics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KA01.06 (DSDA.06/MODSIM) Computational modelling, simulation and optimisation</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300" dirty="0">
                          <a:solidFill>
                            <a:srgbClr val="0070C0"/>
                          </a:solidFill>
                          <a:effectLst/>
                          <a:latin typeface="Calibri" panose="020F0502020204030204" pitchFamily="34" charset="0"/>
                          <a:ea typeface="Times New Roman" panose="02020603050405020304" pitchFamily="18" charset="0"/>
                          <a:cs typeface="Times New Roman" panose="02020603050405020304" pitchFamily="18" charset="0"/>
                        </a:rPr>
                        <a:t>There is no formal BoK defined for Data Analytics</a:t>
                      </a: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Data Science Analytics related scientific subjects from CCS2012:</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CCS2012: Computing methodologies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CCS2012: Mathematics of computing</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CCS2012: Computing methodologies</a:t>
                      </a:r>
                    </a:p>
                  </a:txBody>
                  <a:tcPr marL="68580" marR="68580" marT="0" marB="0"/>
                </a:tc>
                <a:extLst>
                  <a:ext uri="{0D108BD9-81ED-4DB2-BD59-A6C34878D82A}">
                    <a16:rowId xmlns:a16="http://schemas.microsoft.com/office/drawing/2014/main" val="4194077431"/>
                  </a:ext>
                </a:extLst>
              </a:tr>
              <a:tr h="370840">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KAG2-DSENG: Data Science Engineering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KA02.01 (DSENG.01/BDI) Big Data Infrastructure and Technologies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KA02.02 (DSENG.02/DSIAPP) Infrastructure and platforms for Data Science applications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KA02.03 (DSENG.03/CCT) Cloud Computing technologies for Big Data and Data Analytics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KA02.04 (DSENG.04/SEC) Data and Applications security</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KA02.05 (DSENG.05/BDSE) Big Data systems organisation and engineering</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KA02.06 (DSENG.06/DSAPPD) Data Science (Big Data) applications design</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KA02.07 (DSENG.07/IS) Information systems (to support data driven decision making)</a:t>
                      </a:r>
                    </a:p>
                  </a:txBody>
                  <a:tcPr marL="68580" marR="68580" marT="0" marB="0"/>
                </a:tc>
                <a:tc>
                  <a:txBody>
                    <a:bodyPr/>
                    <a:lstStyle/>
                    <a:p>
                      <a:pPr marL="0" marR="0">
                        <a:spcBef>
                          <a:spcPts val="0"/>
                        </a:spcBef>
                        <a:spcAft>
                          <a:spcPts val="0"/>
                        </a:spcAft>
                      </a:pPr>
                      <a:r>
                        <a:rPr lang="nb-NO" sz="1300" dirty="0">
                          <a:effectLst/>
                          <a:latin typeface="Calibri" panose="020F0502020204030204" pitchFamily="34" charset="0"/>
                          <a:ea typeface="Times New Roman" panose="02020603050405020304" pitchFamily="18" charset="0"/>
                          <a:cs typeface="Times New Roman" panose="02020603050405020304" pitchFamily="18" charset="0"/>
                        </a:rPr>
                        <a:t>ACM CS-BoK selected KAs: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AR - Architecture and Organization (including computer architectures and network architectures)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CN - Computational Science</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IM - Information Management</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SE - Software Engineering (can be extended with specific SWEBOK KAs)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SWEBOK selected KAs</a:t>
                      </a:r>
                    </a:p>
                    <a:p>
                      <a:pPr marL="342900" marR="0" lvl="0" indent="-342900" algn="just">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Software requirements</a:t>
                      </a:r>
                    </a:p>
                    <a:p>
                      <a:pPr marL="342900" marR="0" lvl="0" indent="-342900" algn="just">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Software design</a:t>
                      </a:r>
                    </a:p>
                    <a:p>
                      <a:pPr marL="342900" marR="0" lvl="0" indent="-342900" algn="just">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Software engineering process</a:t>
                      </a:r>
                    </a:p>
                    <a:p>
                      <a:pPr marL="342900" marR="0" lvl="0" indent="-342900" algn="just">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Software engineering models and methods</a:t>
                      </a:r>
                    </a:p>
                    <a:p>
                      <a:pPr marL="342900" marR="0" lvl="0" indent="-342900" algn="just">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Software quality</a:t>
                      </a:r>
                    </a:p>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Data Science Analytics related scientific subjects from CCS2012</a:t>
                      </a:r>
                    </a:p>
                  </a:txBody>
                  <a:tcPr marL="68580" marR="68580" marT="0" marB="0"/>
                </a:tc>
                <a:extLst>
                  <a:ext uri="{0D108BD9-81ED-4DB2-BD59-A6C34878D82A}">
                    <a16:rowId xmlns:a16="http://schemas.microsoft.com/office/drawing/2014/main" val="225800125"/>
                  </a:ext>
                </a:extLst>
              </a:tr>
            </a:tbl>
          </a:graphicData>
        </a:graphic>
      </p:graphicFrame>
      <p:sp>
        <p:nvSpPr>
          <p:cNvPr id="4" name="Date Placeholder 3">
            <a:extLst>
              <a:ext uri="{FF2B5EF4-FFF2-40B4-BE49-F238E27FC236}">
                <a16:creationId xmlns:a16="http://schemas.microsoft.com/office/drawing/2014/main" id="{4D491AE2-67AF-4920-B629-9DB078DF9068}"/>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8FDE22C5-B122-40D8-8033-C7E9B8492DBD}"/>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7EF4C546-0BF4-4B51-A233-2CA7991EEE32}"/>
              </a:ext>
            </a:extLst>
          </p:cNvPr>
          <p:cNvSpPr>
            <a:spLocks noGrp="1"/>
          </p:cNvSpPr>
          <p:nvPr>
            <p:ph type="sldNum" sz="quarter" idx="12"/>
          </p:nvPr>
        </p:nvSpPr>
        <p:spPr/>
        <p:txBody>
          <a:bodyPr/>
          <a:lstStyle/>
          <a:p>
            <a:fld id="{5444D61A-D5EF-4AD7-8CFF-82B00AE13C42}" type="slidenum">
              <a:rPr lang="en-GB" smtClean="0"/>
              <a:pPr/>
              <a:t>70</a:t>
            </a:fld>
            <a:endParaRPr lang="en-GB"/>
          </a:p>
        </p:txBody>
      </p:sp>
    </p:spTree>
    <p:extLst>
      <p:ext uri="{BB962C8B-B14F-4D97-AF65-F5344CB8AC3E}">
        <p14:creationId xmlns:p14="http://schemas.microsoft.com/office/powerpoint/2010/main" val="2162338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2B99-A654-4823-BA41-FEE2C7B0EEFD}"/>
              </a:ext>
            </a:extLst>
          </p:cNvPr>
          <p:cNvSpPr>
            <a:spLocks noGrp="1"/>
          </p:cNvSpPr>
          <p:nvPr>
            <p:ph type="title"/>
          </p:nvPr>
        </p:nvSpPr>
        <p:spPr/>
        <p:txBody>
          <a:bodyPr/>
          <a:lstStyle/>
          <a:p>
            <a:r>
              <a:rPr lang="en-US" dirty="0"/>
              <a:t>Data Science Body of Knowledge (2)</a:t>
            </a:r>
          </a:p>
        </p:txBody>
      </p:sp>
      <p:graphicFrame>
        <p:nvGraphicFramePr>
          <p:cNvPr id="7" name="Content Placeholder 6">
            <a:extLst>
              <a:ext uri="{FF2B5EF4-FFF2-40B4-BE49-F238E27FC236}">
                <a16:creationId xmlns:a16="http://schemas.microsoft.com/office/drawing/2014/main" id="{CFBE3F83-FB81-4C9E-9FD3-660F7ED6F0CB}"/>
              </a:ext>
            </a:extLst>
          </p:cNvPr>
          <p:cNvGraphicFramePr>
            <a:graphicFrameLocks noGrp="1"/>
          </p:cNvGraphicFramePr>
          <p:nvPr>
            <p:ph idx="1"/>
            <p:extLst/>
          </p:nvPr>
        </p:nvGraphicFramePr>
        <p:xfrm>
          <a:off x="184076" y="1056832"/>
          <a:ext cx="8785224" cy="5151120"/>
        </p:xfrm>
        <a:graphic>
          <a:graphicData uri="http://schemas.openxmlformats.org/drawingml/2006/table">
            <a:tbl>
              <a:tblPr firstRow="1" bandRow="1">
                <a:tableStyleId>{5C22544A-7EE6-4342-B048-85BDC9FD1C3A}</a:tableStyleId>
              </a:tblPr>
              <a:tblGrid>
                <a:gridCol w="1687624">
                  <a:extLst>
                    <a:ext uri="{9D8B030D-6E8A-4147-A177-3AD203B41FA5}">
                      <a16:colId xmlns:a16="http://schemas.microsoft.com/office/drawing/2014/main" val="1526341642"/>
                    </a:ext>
                  </a:extLst>
                </a:gridCol>
                <a:gridCol w="3600400">
                  <a:extLst>
                    <a:ext uri="{9D8B030D-6E8A-4147-A177-3AD203B41FA5}">
                      <a16:colId xmlns:a16="http://schemas.microsoft.com/office/drawing/2014/main" val="3087694463"/>
                    </a:ext>
                  </a:extLst>
                </a:gridCol>
                <a:gridCol w="3497200">
                  <a:extLst>
                    <a:ext uri="{9D8B030D-6E8A-4147-A177-3AD203B41FA5}">
                      <a16:colId xmlns:a16="http://schemas.microsoft.com/office/drawing/2014/main" val="2352624657"/>
                    </a:ext>
                  </a:extLst>
                </a:gridCol>
              </a:tblGrid>
              <a:tr h="370840">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KA Groups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Suggested DS Knowledge Areas (KA)</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Knowledge Areas from existing BoK and CCS2012 scientific subject groups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78288583"/>
                  </a:ext>
                </a:extLst>
              </a:tr>
              <a:tr h="370840">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KAG3-DSDM: Data Management </a:t>
                      </a:r>
                    </a:p>
                  </a:txBody>
                  <a:tcPr marL="68580" marR="68580" marT="0" marB="0"/>
                </a:tc>
                <a:tc>
                  <a:txBody>
                    <a:bodyPr/>
                    <a:lstStyle/>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KA03.01 (DSDM.01/DMORG) General principles and concepts in Data Management and organisation</a:t>
                      </a:r>
                    </a:p>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KA03.02 (DSDM.02/DMS) Data management systems</a:t>
                      </a:r>
                    </a:p>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KA03.03 (DSDM.03/EDMI) Data Management and Enterprise data infrastructure</a:t>
                      </a:r>
                    </a:p>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KA03.04 (DSDM.04/DGOV) Data Governance</a:t>
                      </a:r>
                    </a:p>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KA03.05 (DSDM.05/BDST0R) Big Data storage (large scale)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KA03.06 (DSDM.05/DLIB) Digital libraries and archives</a:t>
                      </a:r>
                    </a:p>
                  </a:txBody>
                  <a:tcPr marL="68580" marR="68580" marT="0" marB="0"/>
                </a:tc>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DM-BoK selected KAs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(1) Data Governance,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(2) Data Architecture,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(3) Data Modelling and Design,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(4) Data Storage and Operations,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(5) Data Security,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(6) Data Integration and Interoperability,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(7) Documents and Content,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(8) Reference and Master Data,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(9) Data Warehousing and Business Intelligence,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(10) Metadata, and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(11) Data Quality. </a:t>
                      </a:r>
                    </a:p>
                  </a:txBody>
                  <a:tcPr marL="68580" marR="68580" marT="0" marB="0"/>
                </a:tc>
                <a:extLst>
                  <a:ext uri="{0D108BD9-81ED-4DB2-BD59-A6C34878D82A}">
                    <a16:rowId xmlns:a16="http://schemas.microsoft.com/office/drawing/2014/main" val="4194077431"/>
                  </a:ext>
                </a:extLst>
              </a:tr>
              <a:tr h="693420">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KAG4-DSRM: Research Methods and Project Management</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KA04.01 (DSRMP.01/RM) Research Methods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KA04.01 (DSRMP.02/PM) Project Management</a:t>
                      </a:r>
                    </a:p>
                    <a:p>
                      <a:pPr marL="0" marR="0" indent="0">
                        <a:spcBef>
                          <a:spcPts val="0"/>
                        </a:spcBef>
                        <a:spcAft>
                          <a:spcPts val="0"/>
                        </a:spcAft>
                      </a:pPr>
                      <a:r>
                        <a:rPr lang="en-GB" sz="13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There are no formally defined BoK for research methods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PMI-BoK selected KAs</a:t>
                      </a:r>
                    </a:p>
                    <a:p>
                      <a:pPr marL="342900" marR="0" lvl="0" indent="-342900">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Project Integration Management </a:t>
                      </a:r>
                    </a:p>
                    <a:p>
                      <a:pPr marL="342900" marR="0" lvl="0" indent="-342900">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Project Scope Management </a:t>
                      </a:r>
                    </a:p>
                    <a:p>
                      <a:pPr marL="342900" marR="0" lvl="0" indent="-342900">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Project Quality </a:t>
                      </a:r>
                    </a:p>
                    <a:p>
                      <a:pPr marL="342900" marR="0" lvl="0" indent="-342900">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Project Risk Management </a:t>
                      </a:r>
                    </a:p>
                  </a:txBody>
                  <a:tcPr marL="68580" marR="68580" marT="0" marB="0"/>
                </a:tc>
                <a:extLst>
                  <a:ext uri="{0D108BD9-81ED-4DB2-BD59-A6C34878D82A}">
                    <a16:rowId xmlns:a16="http://schemas.microsoft.com/office/drawing/2014/main" val="225800125"/>
                  </a:ext>
                </a:extLst>
              </a:tr>
              <a:tr h="693420">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KAG5-DSBPM: Business Analytics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KA05.01 (DSBA.01/BAF) Business Analytics Foundation</a:t>
                      </a:r>
                    </a:p>
                    <a:p>
                      <a:pPr marL="0" marR="0" indent="0">
                        <a:spcBef>
                          <a:spcPts val="0"/>
                        </a:spcBef>
                        <a:spcAft>
                          <a:spcPts val="0"/>
                        </a:spcAft>
                      </a:pPr>
                      <a:r>
                        <a:rPr lang="en-GB" sz="1300" dirty="0">
                          <a:effectLst/>
                          <a:latin typeface="Calibri" panose="020F0502020204030204" pitchFamily="34" charset="0"/>
                          <a:ea typeface="Times New Roman" panose="02020603050405020304" pitchFamily="18" charset="0"/>
                          <a:cs typeface="Times New Roman" panose="02020603050405020304" pitchFamily="18" charset="0"/>
                        </a:rPr>
                        <a:t>KA05.02 (DSBA.02/BAEM) Business Analytics organisation and enterprise management</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US" sz="1300" kern="1200" dirty="0">
                          <a:solidFill>
                            <a:schemeClr val="dk1"/>
                          </a:solidFill>
                          <a:effectLst/>
                          <a:latin typeface="Calibri" panose="020F0502020204030204" pitchFamily="34" charset="0"/>
                          <a:ea typeface="+mn-ea"/>
                          <a:cs typeface="Calibri" panose="020F0502020204030204" pitchFamily="34" charset="0"/>
                        </a:rPr>
                        <a:t>BABOK selected KAs *)</a:t>
                      </a:r>
                    </a:p>
                    <a:p>
                      <a:pPr lvl="0"/>
                      <a:r>
                        <a:rPr lang="en-US" sz="1300" kern="1200" dirty="0">
                          <a:solidFill>
                            <a:schemeClr val="dk1"/>
                          </a:solidFill>
                          <a:effectLst/>
                          <a:latin typeface="Calibri" panose="020F0502020204030204" pitchFamily="34" charset="0"/>
                          <a:ea typeface="+mn-ea"/>
                          <a:cs typeface="Calibri" panose="020F0502020204030204" pitchFamily="34" charset="0"/>
                        </a:rPr>
                        <a:t>Business Analysis Planning and Monitoring</a:t>
                      </a:r>
                    </a:p>
                    <a:p>
                      <a:pPr lvl="0"/>
                      <a:r>
                        <a:rPr lang="en-US" sz="1300" kern="1200" dirty="0">
                          <a:solidFill>
                            <a:schemeClr val="dk1"/>
                          </a:solidFill>
                          <a:effectLst/>
                          <a:latin typeface="Calibri" panose="020F0502020204030204" pitchFamily="34" charset="0"/>
                          <a:ea typeface="+mn-ea"/>
                          <a:cs typeface="Calibri" panose="020F0502020204030204" pitchFamily="34" charset="0"/>
                        </a:rPr>
                        <a:t>Requirements Life Cycle Management</a:t>
                      </a:r>
                    </a:p>
                    <a:p>
                      <a:r>
                        <a:rPr lang="en-US" sz="1300" kern="1200" dirty="0">
                          <a:solidFill>
                            <a:schemeClr val="dk1"/>
                          </a:solidFill>
                          <a:effectLst/>
                          <a:latin typeface="Calibri" panose="020F0502020204030204" pitchFamily="34" charset="0"/>
                          <a:ea typeface="+mn-ea"/>
                          <a:cs typeface="Calibri" panose="020F0502020204030204" pitchFamily="34" charset="0"/>
                        </a:rPr>
                        <a:t>Solution Evaluation and improvements recommendation</a:t>
                      </a:r>
                      <a:endParaRPr lang="en-US" sz="13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3743700747"/>
                  </a:ext>
                </a:extLst>
              </a:tr>
            </a:tbl>
          </a:graphicData>
        </a:graphic>
      </p:graphicFrame>
      <p:sp>
        <p:nvSpPr>
          <p:cNvPr id="4" name="Date Placeholder 3">
            <a:extLst>
              <a:ext uri="{FF2B5EF4-FFF2-40B4-BE49-F238E27FC236}">
                <a16:creationId xmlns:a16="http://schemas.microsoft.com/office/drawing/2014/main" id="{4D491AE2-67AF-4920-B629-9DB078DF9068}"/>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8FDE22C5-B122-40D8-8033-C7E9B8492DBD}"/>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7EF4C546-0BF4-4B51-A233-2CA7991EEE32}"/>
              </a:ext>
            </a:extLst>
          </p:cNvPr>
          <p:cNvSpPr>
            <a:spLocks noGrp="1"/>
          </p:cNvSpPr>
          <p:nvPr>
            <p:ph type="sldNum" sz="quarter" idx="12"/>
          </p:nvPr>
        </p:nvSpPr>
        <p:spPr/>
        <p:txBody>
          <a:bodyPr/>
          <a:lstStyle/>
          <a:p>
            <a:fld id="{5444D61A-D5EF-4AD7-8CFF-82B00AE13C42}" type="slidenum">
              <a:rPr lang="en-GB" smtClean="0"/>
              <a:pPr/>
              <a:t>71</a:t>
            </a:fld>
            <a:endParaRPr lang="en-GB"/>
          </a:p>
        </p:txBody>
      </p:sp>
    </p:spTree>
    <p:extLst>
      <p:ext uri="{BB962C8B-B14F-4D97-AF65-F5344CB8AC3E}">
        <p14:creationId xmlns:p14="http://schemas.microsoft.com/office/powerpoint/2010/main" val="3679386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52CE-25CB-42D0-B9C8-CCA26E4307BE}"/>
              </a:ext>
            </a:extLst>
          </p:cNvPr>
          <p:cNvSpPr>
            <a:spLocks noGrp="1"/>
          </p:cNvSpPr>
          <p:nvPr>
            <p:ph type="title"/>
          </p:nvPr>
        </p:nvSpPr>
        <p:spPr/>
        <p:txBody>
          <a:bodyPr>
            <a:normAutofit fontScale="90000"/>
          </a:bodyPr>
          <a:lstStyle/>
          <a:p>
            <a:r>
              <a:rPr lang="en-US" dirty="0"/>
              <a:t>DSP04 Data Scientist – Required practical skills and Hands-on labs</a:t>
            </a:r>
          </a:p>
        </p:txBody>
      </p:sp>
      <p:sp>
        <p:nvSpPr>
          <p:cNvPr id="3" name="Content Placeholder 2">
            <a:extLst>
              <a:ext uri="{FF2B5EF4-FFF2-40B4-BE49-F238E27FC236}">
                <a16:creationId xmlns:a16="http://schemas.microsoft.com/office/drawing/2014/main" id="{B66FDD81-380B-481E-B7B0-F44957CEFBA8}"/>
              </a:ext>
            </a:extLst>
          </p:cNvPr>
          <p:cNvSpPr>
            <a:spLocks noGrp="1"/>
          </p:cNvSpPr>
          <p:nvPr>
            <p:ph idx="1"/>
          </p:nvPr>
        </p:nvSpPr>
        <p:spPr/>
        <p:txBody>
          <a:bodyPr>
            <a:normAutofit fontScale="92500" lnSpcReduction="10000"/>
          </a:bodyPr>
          <a:lstStyle/>
          <a:p>
            <a:pPr marL="0" indent="0">
              <a:buNone/>
            </a:pPr>
            <a:r>
              <a:rPr lang="en-US" sz="2000" dirty="0"/>
              <a:t>Data Science curriculum should include the following elements to achieve necessary skills Type B:</a:t>
            </a:r>
          </a:p>
          <a:p>
            <a:pPr lvl="0"/>
            <a:r>
              <a:rPr lang="en-GB" sz="1800" dirty="0"/>
              <a:t>Python (or R) and corresponding data analytics libraries </a:t>
            </a:r>
            <a:endParaRPr lang="en-US" sz="1800" dirty="0"/>
          </a:p>
          <a:p>
            <a:pPr lvl="0"/>
            <a:r>
              <a:rPr lang="en-GB" sz="1800" dirty="0"/>
              <a:t>NoSQL and SQL Databases (Hbase, MongoDB, Cassandra, Redis, Accumulo, MS SQL, My SQL, PostgreSQL, etc.)</a:t>
            </a:r>
            <a:endParaRPr lang="en-US" sz="1800" dirty="0"/>
          </a:p>
          <a:p>
            <a:pPr lvl="0"/>
            <a:r>
              <a:rPr lang="en-GB" sz="1800" dirty="0"/>
              <a:t>Big Data Analytics platforms (Hadoop, Spark, Data Lakes, others)</a:t>
            </a:r>
            <a:endParaRPr lang="en-US" sz="1800" dirty="0"/>
          </a:p>
          <a:p>
            <a:pPr lvl="0"/>
            <a:r>
              <a:rPr lang="en-GB" sz="1800" dirty="0"/>
              <a:t>Real time and streaming analytics systems (Flume, Kafka, Storm)</a:t>
            </a:r>
            <a:endParaRPr lang="en-US" sz="1800" dirty="0"/>
          </a:p>
          <a:p>
            <a:pPr lvl="0"/>
            <a:r>
              <a:rPr lang="en-GB" sz="1800" dirty="0"/>
              <a:t>Kaggle competition, resources and community platform, including rich data sets, forum and computing resources</a:t>
            </a:r>
            <a:endParaRPr lang="en-US" sz="1800" dirty="0"/>
          </a:p>
          <a:p>
            <a:pPr lvl="0"/>
            <a:r>
              <a:rPr lang="en-GB" sz="1800" dirty="0"/>
              <a:t>Visualisation software (D3.js, Processing, Tableau, Julia, Raphael, etc.)</a:t>
            </a:r>
            <a:endParaRPr lang="en-US" sz="1800" dirty="0"/>
          </a:p>
          <a:p>
            <a:pPr lvl="0"/>
            <a:r>
              <a:rPr lang="en-GB" sz="1800" dirty="0"/>
              <a:t>Web API management and web scrapping</a:t>
            </a:r>
            <a:endParaRPr lang="en-US" sz="1800" dirty="0"/>
          </a:p>
          <a:p>
            <a:pPr lvl="0"/>
            <a:r>
              <a:rPr lang="en-GB" sz="1800" dirty="0"/>
              <a:t>Git versioning system as a general platform for software development </a:t>
            </a:r>
            <a:endParaRPr lang="en-US" sz="1800" dirty="0"/>
          </a:p>
          <a:p>
            <a:pPr lvl="0"/>
            <a:r>
              <a:rPr lang="en-GB" sz="1800" dirty="0"/>
              <a:t>Development Frameworks: Python, Java or C/C++, AJAX (Asynchronous Javascript and XML), D3.js (Data-Driven Documents), jQuery, others</a:t>
            </a:r>
            <a:endParaRPr lang="en-US" sz="1800" dirty="0"/>
          </a:p>
          <a:p>
            <a:pPr lvl="0"/>
            <a:r>
              <a:rPr lang="en-GB" sz="1800" dirty="0">
                <a:solidFill>
                  <a:srgbClr val="C00000"/>
                </a:solidFill>
              </a:rPr>
              <a:t>Cloud based Big Data and data analytics platforms and services, including large scale storage systems</a:t>
            </a:r>
          </a:p>
          <a:p>
            <a:pPr lvl="1"/>
            <a:r>
              <a:rPr lang="en-GB" sz="1700" dirty="0">
                <a:solidFill>
                  <a:srgbClr val="C00000"/>
                </a:solidFill>
              </a:rPr>
              <a:t>Essential for workplace adjustment</a:t>
            </a:r>
            <a:endParaRPr lang="en-US" sz="1700" dirty="0">
              <a:solidFill>
                <a:srgbClr val="C00000"/>
              </a:solidFill>
            </a:endParaRPr>
          </a:p>
          <a:p>
            <a:endParaRPr lang="en-US" sz="1800" dirty="0"/>
          </a:p>
        </p:txBody>
      </p:sp>
      <p:sp>
        <p:nvSpPr>
          <p:cNvPr id="4" name="Date Placeholder 3">
            <a:extLst>
              <a:ext uri="{FF2B5EF4-FFF2-40B4-BE49-F238E27FC236}">
                <a16:creationId xmlns:a16="http://schemas.microsoft.com/office/drawing/2014/main" id="{DF66FDA5-6D37-44C8-AFD4-11B45CEAAE78}"/>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1FDDDC67-09AD-42B2-917B-B2F64C168614}"/>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31516EE0-D8A2-48FF-B71B-792B37311FE9}"/>
              </a:ext>
            </a:extLst>
          </p:cNvPr>
          <p:cNvSpPr>
            <a:spLocks noGrp="1"/>
          </p:cNvSpPr>
          <p:nvPr>
            <p:ph type="sldNum" sz="quarter" idx="12"/>
          </p:nvPr>
        </p:nvSpPr>
        <p:spPr/>
        <p:txBody>
          <a:bodyPr/>
          <a:lstStyle/>
          <a:p>
            <a:fld id="{5444D61A-D5EF-4AD7-8CFF-82B00AE13C42}" type="slidenum">
              <a:rPr lang="en-GB" smtClean="0"/>
              <a:pPr/>
              <a:t>72</a:t>
            </a:fld>
            <a:endParaRPr lang="en-GB"/>
          </a:p>
        </p:txBody>
      </p:sp>
    </p:spTree>
    <p:extLst>
      <p:ext uri="{BB962C8B-B14F-4D97-AF65-F5344CB8AC3E}">
        <p14:creationId xmlns:p14="http://schemas.microsoft.com/office/powerpoint/2010/main" val="2721137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1" y="148168"/>
            <a:ext cx="7787209" cy="672100"/>
          </a:xfrm>
        </p:spPr>
        <p:txBody>
          <a:bodyPr>
            <a:noAutofit/>
          </a:bodyPr>
          <a:lstStyle/>
          <a:p>
            <a:r>
              <a:rPr lang="en-US" sz="2200" dirty="0"/>
              <a:t>Becoming a Data Scientist by Swami Chandrasekaran (2013) </a:t>
            </a:r>
            <a:r>
              <a:rPr lang="en-US" sz="2000" dirty="0">
                <a:hlinkClick r:id="rId2"/>
              </a:rPr>
              <a:t>http://nirvacana.com/thoughts/becoming-a-data-scientist/</a:t>
            </a:r>
            <a:r>
              <a:rPr lang="en-US" sz="2000" dirty="0"/>
              <a:t> </a:t>
            </a:r>
            <a:endParaRPr lang="en-US" sz="2400" dirty="0"/>
          </a:p>
        </p:txBody>
      </p:sp>
      <p:sp>
        <p:nvSpPr>
          <p:cNvPr id="3" name="Content Placeholder 2"/>
          <p:cNvSpPr>
            <a:spLocks noGrp="1"/>
          </p:cNvSpPr>
          <p:nvPr>
            <p:ph idx="1"/>
          </p:nvPr>
        </p:nvSpPr>
        <p:spPr>
          <a:xfrm>
            <a:off x="7128284" y="1268760"/>
            <a:ext cx="2015716" cy="5040560"/>
          </a:xfrm>
        </p:spPr>
        <p:txBody>
          <a:bodyPr>
            <a:normAutofit/>
          </a:bodyPr>
          <a:lstStyle/>
          <a:p>
            <a:pPr marL="182880" indent="-182880"/>
            <a:r>
              <a:rPr lang="en-US" sz="1800" dirty="0"/>
              <a:t>Good and practical advice how to learn Data Science, step by step</a:t>
            </a:r>
          </a:p>
          <a:p>
            <a:pPr marL="182880" indent="-182880"/>
            <a:endParaRPr lang="en-US" sz="1800" dirty="0"/>
          </a:p>
          <a:p>
            <a:pPr marL="182880" indent="-182880"/>
            <a:r>
              <a:rPr lang="en-US" sz="1800" dirty="0"/>
              <a:t>Follow the route</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73</a:t>
            </a:fld>
            <a:endParaRPr lang="en-GB"/>
          </a:p>
        </p:txBody>
      </p:sp>
      <p:pic>
        <p:nvPicPr>
          <p:cNvPr id="2050" name="Picture 2" descr="https://jessesw.com/images/Proj6_images/DS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7" y="1192272"/>
            <a:ext cx="6834915" cy="5547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952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 Competences Benchmarking</a:t>
            </a:r>
          </a:p>
        </p:txBody>
      </p:sp>
      <p:sp>
        <p:nvSpPr>
          <p:cNvPr id="3" name="Content Placeholder 2"/>
          <p:cNvSpPr>
            <a:spLocks noGrp="1"/>
          </p:cNvSpPr>
          <p:nvPr>
            <p:ph idx="1"/>
          </p:nvPr>
        </p:nvSpPr>
        <p:spPr>
          <a:xfrm>
            <a:off x="5234343" y="1412776"/>
            <a:ext cx="3730145" cy="4896544"/>
          </a:xfrm>
        </p:spPr>
        <p:txBody>
          <a:bodyPr>
            <a:noAutofit/>
          </a:bodyPr>
          <a:lstStyle/>
          <a:p>
            <a:pPr marL="0" indent="0">
              <a:spcAft>
                <a:spcPts val="600"/>
              </a:spcAft>
              <a:buNone/>
            </a:pPr>
            <a:r>
              <a:rPr lang="en-US" sz="1600" dirty="0">
                <a:solidFill>
                  <a:srgbClr val="002060"/>
                </a:solidFill>
                <a:cs typeface="Arial" panose="020B0604020202020204" pitchFamily="34" charset="0"/>
              </a:rPr>
              <a:t>Individual Education/Training Path based on Competence benchmarking  </a:t>
            </a:r>
            <a:endParaRPr lang="en-US" sz="1050" dirty="0">
              <a:solidFill>
                <a:srgbClr val="002060"/>
              </a:solidFill>
              <a:cs typeface="Arial" panose="020B0604020202020204" pitchFamily="34" charset="0"/>
            </a:endParaRPr>
          </a:p>
          <a:p>
            <a:pPr marL="182880" indent="-182880"/>
            <a:r>
              <a:rPr lang="en-US" sz="1400" dirty="0">
                <a:solidFill>
                  <a:srgbClr val="FF0000"/>
                </a:solidFill>
              </a:rPr>
              <a:t>Red polygon indicates the chosen professional profile: Data Scientist (general)</a:t>
            </a:r>
            <a:endParaRPr lang="en-US" sz="1400" dirty="0">
              <a:solidFill>
                <a:srgbClr val="0F2D69"/>
              </a:solidFill>
            </a:endParaRPr>
          </a:p>
          <a:p>
            <a:pPr marL="182880" indent="-182880"/>
            <a:r>
              <a:rPr lang="en-US" sz="1400" dirty="0">
                <a:solidFill>
                  <a:schemeClr val="accent3">
                    <a:lumMod val="75000"/>
                  </a:schemeClr>
                </a:solidFill>
              </a:rPr>
              <a:t>Green polygon indicates the candidate or practitioner competences/skills profile</a:t>
            </a:r>
            <a:endParaRPr lang="en-US" sz="1400" dirty="0">
              <a:solidFill>
                <a:srgbClr val="0F2D69"/>
              </a:solidFill>
            </a:endParaRPr>
          </a:p>
          <a:p>
            <a:pPr marL="182880" indent="-182880"/>
            <a:r>
              <a:rPr lang="en-US" sz="1400" dirty="0">
                <a:solidFill>
                  <a:srgbClr val="0F2D69"/>
                </a:solidFill>
              </a:rPr>
              <a:t>Insufficient competences (gaps) are highlighted in </a:t>
            </a:r>
            <a:r>
              <a:rPr lang="en-US" sz="1400" i="1" dirty="0">
                <a:solidFill>
                  <a:srgbClr val="FF0000"/>
                </a:solidFill>
              </a:rPr>
              <a:t>red</a:t>
            </a:r>
          </a:p>
          <a:p>
            <a:pPr marL="457200" lvl="1" indent="-182880"/>
            <a:r>
              <a:rPr lang="en-US" sz="1050" i="1" dirty="0">
                <a:solidFill>
                  <a:srgbClr val="FF0000"/>
                </a:solidFill>
              </a:rPr>
              <a:t>DSDA01 – DSDA06 Data Science Analytics</a:t>
            </a:r>
          </a:p>
          <a:p>
            <a:pPr marL="457200" lvl="1" indent="-182880"/>
            <a:r>
              <a:rPr lang="en-US" sz="1050" i="1" dirty="0">
                <a:solidFill>
                  <a:srgbClr val="FF0000"/>
                </a:solidFill>
              </a:rPr>
              <a:t>DSRM01 – DSRM05 Data Science Research Methods</a:t>
            </a:r>
          </a:p>
          <a:p>
            <a:r>
              <a:rPr lang="en-US" sz="1200" dirty="0">
                <a:solidFill>
                  <a:srgbClr val="0F2D69"/>
                </a:solidFill>
              </a:rPr>
              <a:t>Can be use for team skills match marking and organisational skills management</a:t>
            </a:r>
          </a:p>
          <a:p>
            <a:endParaRPr lang="en-US" sz="1200" dirty="0">
              <a:solidFill>
                <a:srgbClr val="0F2D69"/>
              </a:solidFill>
              <a:cs typeface="Arial" panose="020B0604020202020204" pitchFamily="34" charset="0"/>
            </a:endParaRPr>
          </a:p>
          <a:p>
            <a:pPr marL="0" indent="0">
              <a:buNone/>
            </a:pPr>
            <a:r>
              <a:rPr lang="en-US" sz="1100" dirty="0">
                <a:solidFill>
                  <a:srgbClr val="0F2D69"/>
                </a:solidFill>
                <a:cs typeface="Arial" panose="020B0604020202020204" pitchFamily="34" charset="0"/>
              </a:rPr>
              <a:t>[ref] For DSP Profiles definition and for enumerated competences refer to EDSF documents CF-DS and DSP Profiles.</a:t>
            </a:r>
          </a:p>
          <a:p>
            <a:endParaRPr lang="en-US" sz="1200" dirty="0"/>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74</a:t>
            </a:fld>
            <a:endParaRPr lang="en-GB"/>
          </a:p>
        </p:txBody>
      </p:sp>
      <p:pic>
        <p:nvPicPr>
          <p:cNvPr id="21" name="Picture 20">
            <a:extLst>
              <a:ext uri="{FF2B5EF4-FFF2-40B4-BE49-F238E27FC236}">
                <a16:creationId xmlns:a16="http://schemas.microsoft.com/office/drawing/2014/main" id="{8070C830-9721-4F54-89BD-335BC5302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56" y="1158673"/>
            <a:ext cx="6214034" cy="5009909"/>
          </a:xfrm>
          <a:prstGeom prst="rect">
            <a:avLst/>
          </a:prstGeom>
        </p:spPr>
      </p:pic>
    </p:spTree>
    <p:extLst>
      <p:ext uri="{BB962C8B-B14F-4D97-AF65-F5344CB8AC3E}">
        <p14:creationId xmlns:p14="http://schemas.microsoft.com/office/powerpoint/2010/main" val="27102732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Data Science Team</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75</a:t>
            </a:fld>
            <a:endParaRPr lang="en-GB"/>
          </a:p>
        </p:txBody>
      </p:sp>
      <p:pic>
        <p:nvPicPr>
          <p:cNvPr id="13" name="Picture 12">
            <a:extLst>
              <a:ext uri="{FF2B5EF4-FFF2-40B4-BE49-F238E27FC236}">
                <a16:creationId xmlns:a16="http://schemas.microsoft.com/office/drawing/2014/main" id="{FEC38F26-79CD-40DF-9174-AD082BB83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19" y="1232756"/>
            <a:ext cx="8582786" cy="4938278"/>
          </a:xfrm>
          <a:prstGeom prst="rect">
            <a:avLst/>
          </a:prstGeom>
        </p:spPr>
      </p:pic>
    </p:spTree>
    <p:extLst>
      <p:ext uri="{BB962C8B-B14F-4D97-AF65-F5344CB8AC3E}">
        <p14:creationId xmlns:p14="http://schemas.microsoft.com/office/powerpoint/2010/main" val="3965574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t>Data Science or Data Management Group/Department</a:t>
            </a:r>
            <a:endParaRPr lang="en-US" sz="1400" dirty="0"/>
          </a:p>
          <a:p>
            <a:endParaRPr lang="en-US" sz="2400" dirty="0"/>
          </a:p>
          <a:p>
            <a:r>
              <a:rPr lang="en-US" sz="2000" dirty="0"/>
              <a:t>(Managing) Data Science Architect (1)</a:t>
            </a:r>
          </a:p>
          <a:p>
            <a:r>
              <a:rPr lang="en-US" sz="2000" dirty="0"/>
              <a:t>Data Scientist (1), Data Analyst (1)</a:t>
            </a:r>
          </a:p>
          <a:p>
            <a:r>
              <a:rPr lang="en-US" sz="2000" dirty="0"/>
              <a:t>Data Science Application programmer (2)</a:t>
            </a:r>
          </a:p>
          <a:p>
            <a:r>
              <a:rPr lang="en-US" sz="2000" dirty="0"/>
              <a:t>Data Infrastructure/facilities administrator/operator: storage, cloud, computing (1)</a:t>
            </a:r>
          </a:p>
          <a:p>
            <a:r>
              <a:rPr lang="en-US" sz="2000" b="1" dirty="0">
                <a:solidFill>
                  <a:srgbClr val="FF0000"/>
                </a:solidFill>
              </a:rPr>
              <a:t>Data stewards</a:t>
            </a:r>
            <a:r>
              <a:rPr lang="en-US" sz="2000" dirty="0"/>
              <a:t>, curators, archivists (3-5)</a:t>
            </a:r>
          </a:p>
          <a:p>
            <a:pPr marL="0" indent="0">
              <a:buNone/>
            </a:pPr>
            <a:endParaRPr lang="en-US" sz="2000" dirty="0"/>
          </a:p>
          <a:p>
            <a:pPr marL="0" indent="0">
              <a:buNone/>
            </a:pPr>
            <a:r>
              <a:rPr lang="en-US" sz="2000" dirty="0"/>
              <a:t>Estimated: Group of 10-12 data specialists for research institution of 200-300 research staff.</a:t>
            </a:r>
          </a:p>
          <a:p>
            <a:pPr marL="0" indent="0">
              <a:buNone/>
            </a:pPr>
            <a:endParaRPr lang="en-US" sz="2000" dirty="0"/>
          </a:p>
          <a:p>
            <a:pPr marL="0" indent="0">
              <a:buNone/>
            </a:pPr>
            <a:r>
              <a:rPr lang="en-US" sz="2000" dirty="0">
                <a:solidFill>
                  <a:srgbClr val="FF0000"/>
                </a:solidFill>
              </a:rPr>
              <a:t>Growing role and demand for Data Stewards and data stewardship</a:t>
            </a:r>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76</a:t>
            </a:fld>
            <a:endParaRPr lang="en-GB"/>
          </a:p>
        </p:txBody>
      </p:sp>
      <p:sp>
        <p:nvSpPr>
          <p:cNvPr id="8" name="Title 1"/>
          <p:cNvSpPr>
            <a:spLocks noGrp="1"/>
          </p:cNvSpPr>
          <p:nvPr>
            <p:ph type="title"/>
          </p:nvPr>
        </p:nvSpPr>
        <p:spPr>
          <a:xfrm>
            <a:off x="899591" y="148168"/>
            <a:ext cx="7787209" cy="672100"/>
          </a:xfrm>
        </p:spPr>
        <p:txBody>
          <a:bodyPr>
            <a:noAutofit/>
          </a:bodyPr>
          <a:lstStyle/>
          <a:p>
            <a:r>
              <a:rPr lang="en-US" sz="2400" dirty="0"/>
              <a:t>Data Science or Data Management Group/Department: </a:t>
            </a:r>
            <a:r>
              <a:rPr lang="en-US" sz="2400" dirty="0" err="1"/>
              <a:t>Organisational</a:t>
            </a:r>
            <a:r>
              <a:rPr lang="en-US" sz="2400" dirty="0"/>
              <a:t> structure and staffing - EXAMPLE</a:t>
            </a:r>
          </a:p>
        </p:txBody>
      </p:sp>
      <p:sp>
        <p:nvSpPr>
          <p:cNvPr id="12" name="TextBox 11"/>
          <p:cNvSpPr txBox="1"/>
          <p:nvPr/>
        </p:nvSpPr>
        <p:spPr>
          <a:xfrm>
            <a:off x="5040052" y="1736812"/>
            <a:ext cx="3825278" cy="954107"/>
          </a:xfrm>
          <a:prstGeom prst="rect">
            <a:avLst/>
          </a:prstGeom>
          <a:noFill/>
        </p:spPr>
        <p:txBody>
          <a:bodyPr wrap="none" rtlCol="0">
            <a:spAutoFit/>
          </a:bodyPr>
          <a:lstStyle/>
          <a:p>
            <a:r>
              <a:rPr lang="en-US" sz="2000" dirty="0">
                <a:solidFill>
                  <a:srgbClr val="C00000"/>
                </a:solidFill>
                <a:latin typeface="+mj-lt"/>
              </a:rPr>
              <a:t>&gt;&gt; Reporting to CDO/CTO/CEO</a:t>
            </a:r>
          </a:p>
          <a:p>
            <a:pPr marL="396000" indent="-216000">
              <a:buFont typeface="Arial" panose="020B0604020202020204" pitchFamily="34" charset="0"/>
              <a:buChar char="•"/>
            </a:pPr>
            <a:r>
              <a:rPr lang="en-US" dirty="0">
                <a:solidFill>
                  <a:srgbClr val="C00000"/>
                </a:solidFill>
                <a:latin typeface="+mj-lt"/>
              </a:rPr>
              <a:t>Providing cross-organizational </a:t>
            </a:r>
          </a:p>
          <a:p>
            <a:r>
              <a:rPr lang="en-US" dirty="0">
                <a:solidFill>
                  <a:srgbClr val="C00000"/>
                </a:solidFill>
                <a:latin typeface="+mj-lt"/>
              </a:rPr>
              <a:t>      services</a:t>
            </a:r>
          </a:p>
        </p:txBody>
      </p:sp>
    </p:spTree>
    <p:extLst>
      <p:ext uri="{BB962C8B-B14F-4D97-AF65-F5344CB8AC3E}">
        <p14:creationId xmlns:p14="http://schemas.microsoft.com/office/powerpoint/2010/main" val="2648103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DCA7-7676-4B86-B6D4-EE2B999AD483}"/>
              </a:ext>
            </a:extLst>
          </p:cNvPr>
          <p:cNvSpPr>
            <a:spLocks noGrp="1"/>
          </p:cNvSpPr>
          <p:nvPr>
            <p:ph type="title"/>
          </p:nvPr>
        </p:nvSpPr>
        <p:spPr>
          <a:xfrm>
            <a:off x="899591" y="164612"/>
            <a:ext cx="7787209" cy="672100"/>
          </a:xfrm>
        </p:spPr>
        <p:txBody>
          <a:bodyPr>
            <a:normAutofit fontScale="90000"/>
          </a:bodyPr>
          <a:lstStyle/>
          <a:p>
            <a:r>
              <a:rPr lang="en-US" dirty="0"/>
              <a:t>Discussion: How to become a Data Scientist </a:t>
            </a:r>
            <a:br>
              <a:rPr lang="en-US" dirty="0"/>
            </a:br>
            <a:r>
              <a:rPr lang="en-US" dirty="0"/>
              <a:t>(or Big Data Architect)</a:t>
            </a:r>
          </a:p>
        </p:txBody>
      </p:sp>
      <p:sp>
        <p:nvSpPr>
          <p:cNvPr id="3" name="Content Placeholder 2">
            <a:extLst>
              <a:ext uri="{FF2B5EF4-FFF2-40B4-BE49-F238E27FC236}">
                <a16:creationId xmlns:a16="http://schemas.microsoft.com/office/drawing/2014/main" id="{59F0A0AE-CF24-4DC2-A453-E340DBA83804}"/>
              </a:ext>
            </a:extLst>
          </p:cNvPr>
          <p:cNvSpPr>
            <a:spLocks noGrp="1"/>
          </p:cNvSpPr>
          <p:nvPr>
            <p:ph idx="1"/>
          </p:nvPr>
        </p:nvSpPr>
        <p:spPr/>
        <p:txBody>
          <a:bodyPr>
            <a:normAutofit fontScale="92500" lnSpcReduction="10000"/>
          </a:bodyPr>
          <a:lstStyle/>
          <a:p>
            <a:r>
              <a:rPr lang="en-US" dirty="0"/>
              <a:t>Understand required Data Science and Analytics competences and skills</a:t>
            </a:r>
          </a:p>
          <a:p>
            <a:r>
              <a:rPr lang="en-US" dirty="0"/>
              <a:t>Build your own learning path</a:t>
            </a:r>
          </a:p>
          <a:p>
            <a:pPr lvl="1"/>
            <a:r>
              <a:rPr lang="en-US" dirty="0"/>
              <a:t>Assess your knowledge and start from basics</a:t>
            </a:r>
          </a:p>
          <a:p>
            <a:pPr lvl="1"/>
            <a:r>
              <a:rPr lang="en-US" dirty="0"/>
              <a:t>Statistics is foundation of Data (Science) Analytics</a:t>
            </a:r>
          </a:p>
          <a:p>
            <a:pPr lvl="2"/>
            <a:r>
              <a:rPr lang="en-US" dirty="0"/>
              <a:t>Develop statistical/probabilistic thinking</a:t>
            </a:r>
          </a:p>
          <a:p>
            <a:pPr lvl="2"/>
            <a:r>
              <a:rPr lang="en-US" dirty="0"/>
              <a:t>Difference between Data Science and statistics</a:t>
            </a:r>
          </a:p>
          <a:p>
            <a:pPr lvl="1"/>
            <a:r>
              <a:rPr lang="en-US" dirty="0"/>
              <a:t>Learn from others experience: read blogs, join forums and communities</a:t>
            </a:r>
          </a:p>
          <a:p>
            <a:pPr lvl="1"/>
            <a:r>
              <a:rPr lang="en-US" dirty="0"/>
              <a:t> Decide about academic degree, professional certificate, self-education/training, join local Meetup</a:t>
            </a:r>
          </a:p>
          <a:p>
            <a:r>
              <a:rPr lang="en-US" dirty="0"/>
              <a:t>Become involved in a real project</a:t>
            </a:r>
          </a:p>
          <a:p>
            <a:pPr lvl="1"/>
            <a:r>
              <a:rPr lang="en-US" dirty="0"/>
              <a:t>Remember variety of Data Scientist roles and profiles</a:t>
            </a:r>
          </a:p>
        </p:txBody>
      </p:sp>
      <p:sp>
        <p:nvSpPr>
          <p:cNvPr id="4" name="Date Placeholder 3">
            <a:extLst>
              <a:ext uri="{FF2B5EF4-FFF2-40B4-BE49-F238E27FC236}">
                <a16:creationId xmlns:a16="http://schemas.microsoft.com/office/drawing/2014/main" id="{01A124FE-61CE-43E0-8D59-AD3917EFBCD1}"/>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9B69E11C-6F3C-4DF0-9680-DC7F3F486D75}"/>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F85210E6-96CF-4093-A6FA-A0885F6F8C90}"/>
              </a:ext>
            </a:extLst>
          </p:cNvPr>
          <p:cNvSpPr>
            <a:spLocks noGrp="1"/>
          </p:cNvSpPr>
          <p:nvPr>
            <p:ph type="sldNum" sz="quarter" idx="12"/>
          </p:nvPr>
        </p:nvSpPr>
        <p:spPr/>
        <p:txBody>
          <a:bodyPr/>
          <a:lstStyle/>
          <a:p>
            <a:fld id="{5444D61A-D5EF-4AD7-8CFF-82B00AE13C42}" type="slidenum">
              <a:rPr lang="en-GB" smtClean="0"/>
              <a:pPr/>
              <a:t>77</a:t>
            </a:fld>
            <a:endParaRPr lang="en-GB"/>
          </a:p>
        </p:txBody>
      </p:sp>
    </p:spTree>
    <p:extLst>
      <p:ext uri="{BB962C8B-B14F-4D97-AF65-F5344CB8AC3E}">
        <p14:creationId xmlns:p14="http://schemas.microsoft.com/office/powerpoint/2010/main" val="42420434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4B74-09F9-4972-B0C1-9CB855F3B569}"/>
              </a:ext>
            </a:extLst>
          </p:cNvPr>
          <p:cNvSpPr>
            <a:spLocks noGrp="1"/>
          </p:cNvSpPr>
          <p:nvPr>
            <p:ph type="title"/>
          </p:nvPr>
        </p:nvSpPr>
        <p:spPr/>
        <p:txBody>
          <a:bodyPr/>
          <a:lstStyle/>
          <a:p>
            <a:r>
              <a:rPr lang="en-US" dirty="0"/>
              <a:t>Learning resources</a:t>
            </a:r>
          </a:p>
        </p:txBody>
      </p:sp>
      <p:sp>
        <p:nvSpPr>
          <p:cNvPr id="3" name="Content Placeholder 2">
            <a:extLst>
              <a:ext uri="{FF2B5EF4-FFF2-40B4-BE49-F238E27FC236}">
                <a16:creationId xmlns:a16="http://schemas.microsoft.com/office/drawing/2014/main" id="{9A9EEEC2-1563-4430-A3FE-803A61318281}"/>
              </a:ext>
            </a:extLst>
          </p:cNvPr>
          <p:cNvSpPr>
            <a:spLocks noGrp="1"/>
          </p:cNvSpPr>
          <p:nvPr>
            <p:ph idx="1"/>
          </p:nvPr>
        </p:nvSpPr>
        <p:spPr/>
        <p:txBody>
          <a:bodyPr>
            <a:normAutofit fontScale="85000" lnSpcReduction="20000"/>
          </a:bodyPr>
          <a:lstStyle/>
          <a:p>
            <a:r>
              <a:rPr lang="en-US" dirty="0"/>
              <a:t>Microsoft Virtual Academy – FREE</a:t>
            </a:r>
          </a:p>
          <a:p>
            <a:r>
              <a:rPr lang="en-US" dirty="0"/>
              <a:t>Google </a:t>
            </a:r>
            <a:r>
              <a:rPr lang="en-US" dirty="0" err="1"/>
              <a:t>Qwik</a:t>
            </a:r>
            <a:r>
              <a:rPr lang="en-US" dirty="0"/>
              <a:t> Lab - FREE</a:t>
            </a:r>
          </a:p>
          <a:p>
            <a:r>
              <a:rPr lang="en-US" dirty="0" err="1"/>
              <a:t>Linkedin</a:t>
            </a:r>
            <a:r>
              <a:rPr lang="en-US" dirty="0"/>
              <a:t> Learning – 1 month free -&gt; 279 USD/Year</a:t>
            </a:r>
          </a:p>
          <a:p>
            <a:r>
              <a:rPr lang="en-US" dirty="0" err="1"/>
              <a:t>Datacamp</a:t>
            </a:r>
            <a:r>
              <a:rPr lang="en-US" dirty="0"/>
              <a:t>: Data Science with R and Python – 1 month free -&gt; 380 USD/Year </a:t>
            </a:r>
          </a:p>
          <a:p>
            <a:r>
              <a:rPr lang="en-US" dirty="0"/>
              <a:t>Coursera, Udacity</a:t>
            </a:r>
          </a:p>
          <a:p>
            <a:r>
              <a:rPr lang="en-US" dirty="0"/>
              <a:t>Certification and training PMI, DAMA, IIBA</a:t>
            </a:r>
          </a:p>
          <a:p>
            <a:endParaRPr lang="en-US" dirty="0"/>
          </a:p>
          <a:p>
            <a:r>
              <a:rPr lang="en-US" sz="2600" dirty="0"/>
              <a:t>Pre-configured Hadoop/Spark cluster for personal use</a:t>
            </a:r>
          </a:p>
          <a:p>
            <a:pPr lvl="1"/>
            <a:r>
              <a:rPr lang="en-US" sz="2200" dirty="0"/>
              <a:t>Cloudera QuickStart for VirtualBox and Docker</a:t>
            </a:r>
          </a:p>
          <a:p>
            <a:pPr lvl="1"/>
            <a:r>
              <a:rPr lang="en-US" sz="2200" dirty="0"/>
              <a:t>Hortonworks </a:t>
            </a:r>
            <a:r>
              <a:rPr lang="en-US" sz="2200" dirty="0" err="1"/>
              <a:t>Sanbox</a:t>
            </a:r>
            <a:r>
              <a:rPr lang="en-US" sz="2200" dirty="0"/>
              <a:t> on VM and on container</a:t>
            </a:r>
          </a:p>
          <a:p>
            <a:r>
              <a:rPr lang="en-US" sz="2600" dirty="0"/>
              <a:t>Databricks Hadoop and Spark</a:t>
            </a:r>
          </a:p>
          <a:p>
            <a:pPr lvl="1"/>
            <a:r>
              <a:rPr lang="en-US" sz="2200" dirty="0"/>
              <a:t>Free community edition and services online</a:t>
            </a:r>
          </a:p>
          <a:p>
            <a:pPr lvl="1"/>
            <a:r>
              <a:rPr lang="en-US" sz="2200" dirty="0"/>
              <a:t>Databricks cluster available on Azure</a:t>
            </a:r>
          </a:p>
        </p:txBody>
      </p:sp>
      <p:sp>
        <p:nvSpPr>
          <p:cNvPr id="4" name="Date Placeholder 3">
            <a:extLst>
              <a:ext uri="{FF2B5EF4-FFF2-40B4-BE49-F238E27FC236}">
                <a16:creationId xmlns:a16="http://schemas.microsoft.com/office/drawing/2014/main" id="{E2C7A782-845D-4C38-B5B4-B1E354C89BB5}"/>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1121BB18-A93B-47A3-852A-11D6A032ED22}"/>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979201C9-B1C9-46B7-B5F6-0E750429D248}"/>
              </a:ext>
            </a:extLst>
          </p:cNvPr>
          <p:cNvSpPr>
            <a:spLocks noGrp="1"/>
          </p:cNvSpPr>
          <p:nvPr>
            <p:ph type="sldNum" sz="quarter" idx="12"/>
          </p:nvPr>
        </p:nvSpPr>
        <p:spPr/>
        <p:txBody>
          <a:bodyPr/>
          <a:lstStyle/>
          <a:p>
            <a:fld id="{5444D61A-D5EF-4AD7-8CFF-82B00AE13C42}" type="slidenum">
              <a:rPr lang="en-GB" smtClean="0"/>
              <a:pPr/>
              <a:t>78</a:t>
            </a:fld>
            <a:endParaRPr lang="en-GB"/>
          </a:p>
        </p:txBody>
      </p:sp>
    </p:spTree>
    <p:extLst>
      <p:ext uri="{BB962C8B-B14F-4D97-AF65-F5344CB8AC3E}">
        <p14:creationId xmlns:p14="http://schemas.microsoft.com/office/powerpoint/2010/main" val="2456321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B570-87EA-43DD-808E-0EC11F4EC5A3}"/>
              </a:ext>
            </a:extLst>
          </p:cNvPr>
          <p:cNvSpPr>
            <a:spLocks noGrp="1"/>
          </p:cNvSpPr>
          <p:nvPr>
            <p:ph type="title"/>
          </p:nvPr>
        </p:nvSpPr>
        <p:spPr/>
        <p:txBody>
          <a:bodyPr/>
          <a:lstStyle/>
          <a:p>
            <a:r>
              <a:rPr lang="en-US" dirty="0"/>
              <a:t>Cloudera </a:t>
            </a:r>
            <a:r>
              <a:rPr lang="en-US" dirty="0" err="1"/>
              <a:t>Quickstart</a:t>
            </a:r>
            <a:r>
              <a:rPr lang="en-US" dirty="0"/>
              <a:t> VM for VirtualBox</a:t>
            </a:r>
          </a:p>
        </p:txBody>
      </p:sp>
      <p:sp>
        <p:nvSpPr>
          <p:cNvPr id="3" name="Content Placeholder 2">
            <a:extLst>
              <a:ext uri="{FF2B5EF4-FFF2-40B4-BE49-F238E27FC236}">
                <a16:creationId xmlns:a16="http://schemas.microsoft.com/office/drawing/2014/main" id="{550322A2-633A-454F-ACBA-CDA449BFAA0A}"/>
              </a:ext>
            </a:extLst>
          </p:cNvPr>
          <p:cNvSpPr>
            <a:spLocks noGrp="1"/>
          </p:cNvSpPr>
          <p:nvPr>
            <p:ph idx="1"/>
          </p:nvPr>
        </p:nvSpPr>
        <p:spPr>
          <a:xfrm>
            <a:off x="4445698" y="1247887"/>
            <a:ext cx="4536504" cy="5040560"/>
          </a:xfrm>
        </p:spPr>
        <p:txBody>
          <a:bodyPr>
            <a:normAutofit lnSpcReduction="10000"/>
          </a:bodyPr>
          <a:lstStyle/>
          <a:p>
            <a:pPr marL="0" indent="0">
              <a:buNone/>
            </a:pPr>
            <a:r>
              <a:rPr lang="en-US" sz="2000" dirty="0"/>
              <a:t>Accounts</a:t>
            </a:r>
          </a:p>
          <a:p>
            <a:r>
              <a:rPr lang="en-US" sz="2000" dirty="0"/>
              <a:t>Once you launch the VM, you are automatically logged in as the </a:t>
            </a:r>
            <a:r>
              <a:rPr lang="en-US" sz="2000" dirty="0" err="1"/>
              <a:t>cloudera</a:t>
            </a:r>
            <a:r>
              <a:rPr lang="en-US" sz="2000" dirty="0"/>
              <a:t> user. The account details are:</a:t>
            </a:r>
          </a:p>
          <a:p>
            <a:pPr lvl="1"/>
            <a:r>
              <a:rPr lang="en-US" sz="1800" dirty="0"/>
              <a:t>username: </a:t>
            </a:r>
            <a:r>
              <a:rPr lang="en-US" sz="1800" dirty="0" err="1"/>
              <a:t>cloudera</a:t>
            </a:r>
            <a:endParaRPr lang="en-US" sz="1800" dirty="0"/>
          </a:p>
          <a:p>
            <a:pPr lvl="1"/>
            <a:r>
              <a:rPr lang="en-US" sz="1800" dirty="0"/>
              <a:t>password: </a:t>
            </a:r>
            <a:r>
              <a:rPr lang="en-US" sz="1800" dirty="0" err="1"/>
              <a:t>cloudera</a:t>
            </a:r>
            <a:endParaRPr lang="en-US" sz="1800" dirty="0"/>
          </a:p>
          <a:p>
            <a:r>
              <a:rPr lang="en-US" sz="2000" dirty="0"/>
              <a:t>The Cloudera account has sudo privileges in the VM. The root account password is </a:t>
            </a:r>
            <a:r>
              <a:rPr lang="en-US" sz="2000" dirty="0" err="1"/>
              <a:t>cloudera</a:t>
            </a:r>
            <a:r>
              <a:rPr lang="en-US" sz="2000" dirty="0"/>
              <a:t>.</a:t>
            </a:r>
          </a:p>
          <a:p>
            <a:r>
              <a:rPr lang="en-US" sz="2000" dirty="0"/>
              <a:t>The root MySQL password (and the password for other MySQL user accounts) is also </a:t>
            </a:r>
            <a:r>
              <a:rPr lang="en-US" sz="2000" dirty="0" err="1"/>
              <a:t>cloudera</a:t>
            </a:r>
            <a:r>
              <a:rPr lang="en-US" sz="2000" dirty="0"/>
              <a:t>.</a:t>
            </a:r>
          </a:p>
          <a:p>
            <a:r>
              <a:rPr lang="en-US" sz="2000" dirty="0"/>
              <a:t>Hue and Cloudera Manager use the same credentials.</a:t>
            </a:r>
          </a:p>
          <a:p>
            <a:endParaRPr lang="en-US" sz="2000" dirty="0"/>
          </a:p>
        </p:txBody>
      </p:sp>
      <p:sp>
        <p:nvSpPr>
          <p:cNvPr id="4" name="Date Placeholder 3">
            <a:extLst>
              <a:ext uri="{FF2B5EF4-FFF2-40B4-BE49-F238E27FC236}">
                <a16:creationId xmlns:a16="http://schemas.microsoft.com/office/drawing/2014/main" id="{7B9A7D69-426D-4408-9A2B-DE59DB88E8AA}"/>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28D962A7-E483-45D8-973D-460819EA2B86}"/>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B06F4F34-E014-49BB-987C-ED01AF5FDDCF}"/>
              </a:ext>
            </a:extLst>
          </p:cNvPr>
          <p:cNvSpPr>
            <a:spLocks noGrp="1"/>
          </p:cNvSpPr>
          <p:nvPr>
            <p:ph type="sldNum" sz="quarter" idx="12"/>
          </p:nvPr>
        </p:nvSpPr>
        <p:spPr/>
        <p:txBody>
          <a:bodyPr/>
          <a:lstStyle/>
          <a:p>
            <a:fld id="{5444D61A-D5EF-4AD7-8CFF-82B00AE13C42}" type="slidenum">
              <a:rPr lang="en-GB" smtClean="0"/>
              <a:pPr/>
              <a:t>79</a:t>
            </a:fld>
            <a:endParaRPr lang="en-GB"/>
          </a:p>
        </p:txBody>
      </p:sp>
      <p:graphicFrame>
        <p:nvGraphicFramePr>
          <p:cNvPr id="10" name="Object 9">
            <a:extLst>
              <a:ext uri="{FF2B5EF4-FFF2-40B4-BE49-F238E27FC236}">
                <a16:creationId xmlns:a16="http://schemas.microsoft.com/office/drawing/2014/main" id="{33297FC5-36E5-404C-BF6F-B3E78BD25BDA}"/>
              </a:ext>
            </a:extLst>
          </p:cNvPr>
          <p:cNvGraphicFramePr>
            <a:graphicFrameLocks noChangeAspect="1"/>
          </p:cNvGraphicFramePr>
          <p:nvPr>
            <p:extLst/>
          </p:nvPr>
        </p:nvGraphicFramePr>
        <p:xfrm>
          <a:off x="161798" y="1247887"/>
          <a:ext cx="4020108" cy="3428607"/>
        </p:xfrm>
        <a:graphic>
          <a:graphicData uri="http://schemas.openxmlformats.org/presentationml/2006/ole">
            <mc:AlternateContent xmlns:mc="http://schemas.openxmlformats.org/markup-compatibility/2006">
              <mc:Choice xmlns:v="urn:schemas-microsoft-com:vml" Requires="v">
                <p:oleObj spid="_x0000_s11287" name="Image" r:id="rId3" imgW="6095880" imgH="5199840" progId="Photoshop.Image.18">
                  <p:embed/>
                </p:oleObj>
              </mc:Choice>
              <mc:Fallback>
                <p:oleObj name="Image" r:id="rId3" imgW="6095880" imgH="5199840" progId="Photoshop.Image.18">
                  <p:embed/>
                  <p:pic>
                    <p:nvPicPr>
                      <p:cNvPr id="10" name="Object 9">
                        <a:extLst>
                          <a:ext uri="{FF2B5EF4-FFF2-40B4-BE49-F238E27FC236}">
                            <a16:creationId xmlns:a16="http://schemas.microsoft.com/office/drawing/2014/main" id="{33297FC5-36E5-404C-BF6F-B3E78BD25BDA}"/>
                          </a:ext>
                        </a:extLst>
                      </p:cNvPr>
                      <p:cNvPicPr/>
                      <p:nvPr/>
                    </p:nvPicPr>
                    <p:blipFill>
                      <a:blip r:embed="rId4"/>
                      <a:stretch>
                        <a:fillRect/>
                      </a:stretch>
                    </p:blipFill>
                    <p:spPr>
                      <a:xfrm>
                        <a:off x="161798" y="1247887"/>
                        <a:ext cx="4020108" cy="3428607"/>
                      </a:xfrm>
                      <a:prstGeom prst="rect">
                        <a:avLst/>
                      </a:prstGeom>
                    </p:spPr>
                  </p:pic>
                </p:oleObj>
              </mc:Fallback>
            </mc:AlternateContent>
          </a:graphicData>
        </a:graphic>
      </p:graphicFrame>
    </p:spTree>
    <p:extLst>
      <p:ext uri="{BB962C8B-B14F-4D97-AF65-F5344CB8AC3E}">
        <p14:creationId xmlns:p14="http://schemas.microsoft.com/office/powerpoint/2010/main" val="131984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Computing, Big Data, Data Science</a:t>
            </a:r>
          </a:p>
        </p:txBody>
      </p:sp>
      <p:sp>
        <p:nvSpPr>
          <p:cNvPr id="3" name="Content Placeholder 2"/>
          <p:cNvSpPr>
            <a:spLocks noGrp="1"/>
          </p:cNvSpPr>
          <p:nvPr>
            <p:ph idx="1"/>
          </p:nvPr>
        </p:nvSpPr>
        <p:spPr/>
        <p:txBody>
          <a:bodyPr>
            <a:normAutofit fontScale="85000" lnSpcReduction="10000"/>
          </a:bodyPr>
          <a:lstStyle/>
          <a:p>
            <a:r>
              <a:rPr lang="en-US" dirty="0"/>
              <a:t>Cloud Computing </a:t>
            </a:r>
          </a:p>
          <a:p>
            <a:pPr lvl="1"/>
            <a:r>
              <a:rPr lang="en-US" dirty="0"/>
              <a:t>Infrastructure/Platform/Software as a Service (IaaS/PaaS/SaaS)</a:t>
            </a:r>
          </a:p>
          <a:p>
            <a:pPr lvl="1"/>
            <a:r>
              <a:rPr lang="en-US" dirty="0"/>
              <a:t>Private, public, hybrid, community, federated </a:t>
            </a:r>
          </a:p>
          <a:p>
            <a:pPr lvl="1"/>
            <a:endParaRPr lang="en-US" dirty="0"/>
          </a:p>
          <a:p>
            <a:r>
              <a:rPr lang="en-US" dirty="0"/>
              <a:t>Big Data  </a:t>
            </a:r>
          </a:p>
          <a:p>
            <a:pPr lvl="1"/>
            <a:r>
              <a:rPr lang="en-US" dirty="0"/>
              <a:t>Technology domain to enable handling of Big Data (storage, processing, transfer, security)</a:t>
            </a:r>
          </a:p>
          <a:p>
            <a:pPr lvl="1"/>
            <a:r>
              <a:rPr lang="en-US" dirty="0"/>
              <a:t>Big Data properties and new data centric models </a:t>
            </a:r>
          </a:p>
          <a:p>
            <a:pPr lvl="1"/>
            <a:endParaRPr lang="en-US" dirty="0"/>
          </a:p>
          <a:p>
            <a:r>
              <a:rPr lang="en-US" dirty="0"/>
              <a:t>Data Science (NIST)</a:t>
            </a:r>
          </a:p>
          <a:p>
            <a:pPr lvl="1"/>
            <a:r>
              <a:rPr lang="en-GB" b="1" dirty="0"/>
              <a:t>Data science</a:t>
            </a:r>
            <a:r>
              <a:rPr lang="en-GB" dirty="0"/>
              <a:t> is the extraction of actionable knowledge directly from data through a process of discovery, or hypothesis formulation and hypothesis testing. </a:t>
            </a:r>
          </a:p>
          <a:p>
            <a:pPr lvl="1"/>
            <a:r>
              <a:rPr lang="en-GB" dirty="0"/>
              <a:t>Data science combines concepts and methods from multiple disciplines to enable whole data lifecycle to bring value to business</a:t>
            </a:r>
            <a:endParaRPr lang="en-US" dirty="0"/>
          </a:p>
        </p:txBody>
      </p:sp>
      <p:sp>
        <p:nvSpPr>
          <p:cNvPr id="4" name="Date Placeholder 3"/>
          <p:cNvSpPr>
            <a:spLocks noGrp="1"/>
          </p:cNvSpPr>
          <p:nvPr>
            <p:ph type="dt" sz="half" idx="10"/>
          </p:nvPr>
        </p:nvSpPr>
        <p:spPr/>
        <p:txBody>
          <a:bodyPr/>
          <a:lstStyle/>
          <a:p>
            <a:r>
              <a:rPr lang="en-US"/>
              <a:t>BD Wsh 2018</a:t>
            </a:r>
            <a:endParaRPr lang="en-GB"/>
          </a:p>
        </p:txBody>
      </p:sp>
      <p:sp>
        <p:nvSpPr>
          <p:cNvPr id="5" name="Footer Placeholder 4"/>
          <p:cNvSpPr>
            <a:spLocks noGrp="1"/>
          </p:cNvSpPr>
          <p:nvPr>
            <p:ph type="ftr" sz="quarter" idx="11"/>
          </p:nvPr>
        </p:nvSpPr>
        <p:spPr/>
        <p:txBody>
          <a:bodyPr/>
          <a:lstStyle/>
          <a:p>
            <a:r>
              <a:rPr lang="en-US"/>
              <a:t>Cloud and Big Data</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8</a:t>
            </a:fld>
            <a:endParaRPr lang="en-GB"/>
          </a:p>
        </p:txBody>
      </p:sp>
    </p:spTree>
    <p:extLst>
      <p:ext uri="{BB962C8B-B14F-4D97-AF65-F5344CB8AC3E}">
        <p14:creationId xmlns:p14="http://schemas.microsoft.com/office/powerpoint/2010/main" val="11502626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A727-CBF2-47C1-A72F-363F923A539F}"/>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8BE1CD6E-4675-4753-8E95-6378AA7B3CF9}"/>
              </a:ext>
            </a:extLst>
          </p:cNvPr>
          <p:cNvSpPr>
            <a:spLocks noGrp="1"/>
          </p:cNvSpPr>
          <p:nvPr>
            <p:ph idx="1"/>
          </p:nvPr>
        </p:nvSpPr>
        <p:spPr/>
        <p:txBody>
          <a:bodyPr>
            <a:normAutofit/>
          </a:bodyPr>
          <a:lstStyle/>
          <a:p>
            <a:r>
              <a:rPr lang="en-US" sz="1800" dirty="0"/>
              <a:t>Kaggle - </a:t>
            </a:r>
            <a:r>
              <a:rPr lang="en-US" sz="1800" dirty="0">
                <a:hlinkClick r:id="rId2"/>
              </a:rPr>
              <a:t>https://www.kaggle.com/</a:t>
            </a:r>
            <a:r>
              <a:rPr lang="en-US" sz="1800" dirty="0"/>
              <a:t> </a:t>
            </a:r>
          </a:p>
          <a:p>
            <a:r>
              <a:rPr lang="en-US" sz="1800" dirty="0" err="1"/>
              <a:t>StackExchange</a:t>
            </a:r>
            <a:r>
              <a:rPr lang="en-US" sz="1800" dirty="0"/>
              <a:t> data dump files</a:t>
            </a:r>
            <a:br>
              <a:rPr lang="en-US" sz="1800" dirty="0"/>
            </a:br>
            <a:r>
              <a:rPr lang="en-US" sz="1600" dirty="0">
                <a:hlinkClick r:id="rId3"/>
              </a:rPr>
              <a:t>https://data.stackexchange.com/stackoverflow/</a:t>
            </a:r>
            <a:endParaRPr lang="en-US" sz="2000" dirty="0"/>
          </a:p>
          <a:p>
            <a:r>
              <a:rPr lang="en-US" sz="1800" dirty="0"/>
              <a:t>Google </a:t>
            </a:r>
            <a:r>
              <a:rPr lang="en-US" sz="1800" dirty="0" err="1"/>
              <a:t>BigQuery</a:t>
            </a:r>
            <a:r>
              <a:rPr lang="en-US" sz="1800" dirty="0"/>
              <a:t> and public datasets - </a:t>
            </a:r>
            <a:r>
              <a:rPr lang="en-US" sz="1800" dirty="0">
                <a:hlinkClick r:id="rId4"/>
              </a:rPr>
              <a:t>https://cloud.google.com/public-datasets/</a:t>
            </a:r>
            <a:r>
              <a:rPr lang="en-US" sz="1800" dirty="0"/>
              <a:t> </a:t>
            </a:r>
          </a:p>
          <a:p>
            <a:r>
              <a:rPr lang="en-US" sz="1800" dirty="0"/>
              <a:t>AWS public datasets - </a:t>
            </a:r>
            <a:r>
              <a:rPr lang="en-US" sz="1800" dirty="0">
                <a:hlinkClick r:id="rId5"/>
              </a:rPr>
              <a:t>https://aws.amazon.com/public-datasets/</a:t>
            </a:r>
            <a:r>
              <a:rPr lang="en-US" sz="1800" dirty="0"/>
              <a:t> </a:t>
            </a:r>
          </a:p>
          <a:p>
            <a:r>
              <a:rPr lang="en-US" sz="1800" dirty="0"/>
              <a:t>Azure public datasets Azure Analytics - </a:t>
            </a:r>
            <a:r>
              <a:rPr lang="en-US" sz="1800" dirty="0">
                <a:hlinkClick r:id="rId6"/>
              </a:rPr>
              <a:t>https://docs.microsoft.com/en-us/azure/sql-database/sql-database-public-data-sets</a:t>
            </a:r>
            <a:r>
              <a:rPr lang="en-US" sz="1800" dirty="0"/>
              <a:t>  </a:t>
            </a:r>
          </a:p>
          <a:p>
            <a:r>
              <a:rPr lang="en-US" sz="1800" dirty="0"/>
              <a:t>Azure </a:t>
            </a:r>
            <a:r>
              <a:rPr lang="en-US" sz="1800" dirty="0" err="1"/>
              <a:t>DataMarket</a:t>
            </a:r>
            <a:r>
              <a:rPr lang="en-US" sz="1800" dirty="0"/>
              <a:t> (retiring) </a:t>
            </a:r>
            <a:r>
              <a:rPr lang="en-US" sz="1800" dirty="0">
                <a:hlinkClick r:id="rId7"/>
              </a:rPr>
              <a:t>http://datamarket.azure.com/browse</a:t>
            </a:r>
            <a:r>
              <a:rPr lang="en-US" sz="1800" dirty="0"/>
              <a:t> </a:t>
            </a:r>
          </a:p>
          <a:p>
            <a:r>
              <a:rPr lang="en-US" sz="1800" dirty="0"/>
              <a:t>IBM Watson Analytics Datasets - </a:t>
            </a:r>
            <a:r>
              <a:rPr lang="en-US" sz="1800" dirty="0">
                <a:hlinkClick r:id="rId8"/>
              </a:rPr>
              <a:t>https://www.ibm.com/communities/analytics/watson-analytics-blog/guide-to-sample-datasets/</a:t>
            </a:r>
            <a:r>
              <a:rPr lang="en-US" sz="1800" dirty="0"/>
              <a:t> </a:t>
            </a:r>
          </a:p>
          <a:p>
            <a:r>
              <a:rPr lang="en-US" sz="1800" dirty="0"/>
              <a:t>The KB Lab hosts experimental tools and data sets based on the KB's </a:t>
            </a:r>
            <a:r>
              <a:rPr lang="en-US" sz="1800" dirty="0" err="1"/>
              <a:t>digitised</a:t>
            </a:r>
            <a:r>
              <a:rPr lang="en-US" sz="1800" dirty="0"/>
              <a:t> collection</a:t>
            </a:r>
            <a:br>
              <a:rPr lang="en-US" sz="1800" dirty="0"/>
            </a:br>
            <a:r>
              <a:rPr lang="en-US" sz="1800" dirty="0">
                <a:hlinkClick r:id="rId9"/>
              </a:rPr>
              <a:t>http://lab.kb.nl/</a:t>
            </a:r>
            <a:r>
              <a:rPr lang="en-US" sz="1800" dirty="0"/>
              <a:t> </a:t>
            </a:r>
          </a:p>
          <a:p>
            <a:r>
              <a:rPr lang="en-US" sz="1800" dirty="0"/>
              <a:t>Many others – check Wikipedia</a:t>
            </a:r>
            <a:br>
              <a:rPr lang="en-US" sz="1400" dirty="0">
                <a:hlinkClick r:id="rId10"/>
              </a:rPr>
            </a:br>
            <a:r>
              <a:rPr lang="en-US" sz="1400" dirty="0">
                <a:hlinkClick r:id="rId10"/>
              </a:rPr>
              <a:t>https://en.wikipedia.org/wiki/List_of_datasets_for_machine_learning_research</a:t>
            </a:r>
            <a:r>
              <a:rPr lang="en-US" sz="1400" dirty="0"/>
              <a:t> </a:t>
            </a:r>
          </a:p>
          <a:p>
            <a:endParaRPr lang="en-US" sz="1800" dirty="0"/>
          </a:p>
        </p:txBody>
      </p:sp>
      <p:sp>
        <p:nvSpPr>
          <p:cNvPr id="4" name="Date Placeholder 3">
            <a:extLst>
              <a:ext uri="{FF2B5EF4-FFF2-40B4-BE49-F238E27FC236}">
                <a16:creationId xmlns:a16="http://schemas.microsoft.com/office/drawing/2014/main" id="{D07EF28B-DC48-43EE-B852-C0474CB20D1A}"/>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A4666964-B65F-4EBA-9B9D-A4985B9C3149}"/>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EC238869-FDD6-45B2-9A3E-A89F13571912}"/>
              </a:ext>
            </a:extLst>
          </p:cNvPr>
          <p:cNvSpPr>
            <a:spLocks noGrp="1"/>
          </p:cNvSpPr>
          <p:nvPr>
            <p:ph type="sldNum" sz="quarter" idx="12"/>
          </p:nvPr>
        </p:nvSpPr>
        <p:spPr/>
        <p:txBody>
          <a:bodyPr/>
          <a:lstStyle/>
          <a:p>
            <a:fld id="{5444D61A-D5EF-4AD7-8CFF-82B00AE13C42}" type="slidenum">
              <a:rPr lang="en-GB" smtClean="0"/>
              <a:pPr/>
              <a:t>80</a:t>
            </a:fld>
            <a:endParaRPr lang="en-GB"/>
          </a:p>
        </p:txBody>
      </p:sp>
    </p:spTree>
    <p:extLst>
      <p:ext uri="{BB962C8B-B14F-4D97-AF65-F5344CB8AC3E}">
        <p14:creationId xmlns:p14="http://schemas.microsoft.com/office/powerpoint/2010/main" val="31099357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F880-A5A3-4B1E-9B69-D2E7E76283F8}"/>
              </a:ext>
            </a:extLst>
          </p:cNvPr>
          <p:cNvSpPr>
            <a:spLocks noGrp="1"/>
          </p:cNvSpPr>
          <p:nvPr>
            <p:ph type="title"/>
          </p:nvPr>
        </p:nvSpPr>
        <p:spPr/>
        <p:txBody>
          <a:bodyPr>
            <a:normAutofit fontScale="90000"/>
          </a:bodyPr>
          <a:lstStyle/>
          <a:p>
            <a:r>
              <a:rPr lang="en-US" dirty="0"/>
              <a:t>Grants possibilities for research and education</a:t>
            </a:r>
          </a:p>
        </p:txBody>
      </p:sp>
      <p:sp>
        <p:nvSpPr>
          <p:cNvPr id="3" name="Content Placeholder 2">
            <a:extLst>
              <a:ext uri="{FF2B5EF4-FFF2-40B4-BE49-F238E27FC236}">
                <a16:creationId xmlns:a16="http://schemas.microsoft.com/office/drawing/2014/main" id="{4FA241D5-6B11-43FC-90D7-D4D3F9F80ED0}"/>
              </a:ext>
            </a:extLst>
          </p:cNvPr>
          <p:cNvSpPr>
            <a:spLocks noGrp="1"/>
          </p:cNvSpPr>
          <p:nvPr>
            <p:ph idx="1"/>
          </p:nvPr>
        </p:nvSpPr>
        <p:spPr/>
        <p:txBody>
          <a:bodyPr>
            <a:normAutofit/>
          </a:bodyPr>
          <a:lstStyle/>
          <a:p>
            <a:r>
              <a:rPr lang="en-US" sz="2400" dirty="0"/>
              <a:t>AWS Education credits: for teachers and students (including w/o credit cards)</a:t>
            </a:r>
          </a:p>
          <a:p>
            <a:r>
              <a:rPr lang="en-US" sz="2400" dirty="0"/>
              <a:t>AWS research grants – only for pre-production services</a:t>
            </a:r>
          </a:p>
          <a:p>
            <a:r>
              <a:rPr lang="en-US" sz="2400" dirty="0"/>
              <a:t>Azure Research grants: 2-3 times a year on specified topics: ML, genomics, etc</a:t>
            </a:r>
          </a:p>
          <a:p>
            <a:r>
              <a:rPr lang="en-US" sz="2400" dirty="0"/>
              <a:t>All major CSP has trial credits</a:t>
            </a:r>
          </a:p>
          <a:p>
            <a:pPr lvl="1"/>
            <a:r>
              <a:rPr lang="en-US" sz="2000" dirty="0"/>
              <a:t>AWS – 1 Year + 200 USD</a:t>
            </a:r>
          </a:p>
          <a:p>
            <a:pPr lvl="1"/>
            <a:r>
              <a:rPr lang="en-US" sz="2000" dirty="0"/>
              <a:t>Azure – 1 month + 200 USD</a:t>
            </a:r>
          </a:p>
          <a:p>
            <a:pPr lvl="1"/>
            <a:r>
              <a:rPr lang="en-US" sz="2000" dirty="0"/>
              <a:t>Google – 1 year + 300 USD</a:t>
            </a:r>
          </a:p>
          <a:p>
            <a:endParaRPr lang="en-US" sz="2400" dirty="0"/>
          </a:p>
        </p:txBody>
      </p:sp>
      <p:sp>
        <p:nvSpPr>
          <p:cNvPr id="4" name="Date Placeholder 3">
            <a:extLst>
              <a:ext uri="{FF2B5EF4-FFF2-40B4-BE49-F238E27FC236}">
                <a16:creationId xmlns:a16="http://schemas.microsoft.com/office/drawing/2014/main" id="{90970E02-C804-4276-86E0-9E70611E0D42}"/>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B0A75B6F-3976-4CD9-A952-205F6FF3A615}"/>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8124AE52-54D0-485F-81A1-95EA59AA8E90}"/>
              </a:ext>
            </a:extLst>
          </p:cNvPr>
          <p:cNvSpPr>
            <a:spLocks noGrp="1"/>
          </p:cNvSpPr>
          <p:nvPr>
            <p:ph type="sldNum" sz="quarter" idx="12"/>
          </p:nvPr>
        </p:nvSpPr>
        <p:spPr/>
        <p:txBody>
          <a:bodyPr/>
          <a:lstStyle/>
          <a:p>
            <a:fld id="{5444D61A-D5EF-4AD7-8CFF-82B00AE13C42}" type="slidenum">
              <a:rPr lang="en-GB" smtClean="0"/>
              <a:pPr/>
              <a:t>81</a:t>
            </a:fld>
            <a:endParaRPr lang="en-GB"/>
          </a:p>
        </p:txBody>
      </p:sp>
    </p:spTree>
    <p:extLst>
      <p:ext uri="{BB962C8B-B14F-4D97-AF65-F5344CB8AC3E}">
        <p14:creationId xmlns:p14="http://schemas.microsoft.com/office/powerpoint/2010/main" val="1591252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D9A8-2DBA-4483-8D51-1946C5B34C35}"/>
              </a:ext>
            </a:extLst>
          </p:cNvPr>
          <p:cNvSpPr>
            <a:spLocks noGrp="1"/>
          </p:cNvSpPr>
          <p:nvPr>
            <p:ph type="title"/>
          </p:nvPr>
        </p:nvSpPr>
        <p:spPr/>
        <p:txBody>
          <a:bodyPr/>
          <a:lstStyle/>
          <a:p>
            <a:r>
              <a:rPr lang="en-US" dirty="0"/>
              <a:t>Development tools – Old and new</a:t>
            </a:r>
          </a:p>
        </p:txBody>
      </p:sp>
      <p:sp>
        <p:nvSpPr>
          <p:cNvPr id="3" name="Content Placeholder 2">
            <a:extLst>
              <a:ext uri="{FF2B5EF4-FFF2-40B4-BE49-F238E27FC236}">
                <a16:creationId xmlns:a16="http://schemas.microsoft.com/office/drawing/2014/main" id="{53B06D2B-0955-4613-978F-8E066A2E3ABC}"/>
              </a:ext>
            </a:extLst>
          </p:cNvPr>
          <p:cNvSpPr>
            <a:spLocks noGrp="1"/>
          </p:cNvSpPr>
          <p:nvPr>
            <p:ph idx="1"/>
          </p:nvPr>
        </p:nvSpPr>
        <p:spPr/>
        <p:txBody>
          <a:bodyPr>
            <a:normAutofit/>
          </a:bodyPr>
          <a:lstStyle/>
          <a:p>
            <a:r>
              <a:rPr lang="en-US" sz="2400" dirty="0"/>
              <a:t>Eclipse: Full cloud API integration</a:t>
            </a:r>
          </a:p>
          <a:p>
            <a:r>
              <a:rPr lang="en-US" sz="2400" dirty="0"/>
              <a:t>CLI cloud API integrated with the OS platform CLI</a:t>
            </a:r>
          </a:p>
          <a:p>
            <a:r>
              <a:rPr lang="en-US" sz="2400" dirty="0"/>
              <a:t>Azure Power Shell and Storage Explorer</a:t>
            </a:r>
          </a:p>
          <a:p>
            <a:r>
              <a:rPr lang="en-US" sz="2400" dirty="0"/>
              <a:t>Variety of Cloud IDE/API pluggable modules for last 3 IDE</a:t>
            </a:r>
          </a:p>
          <a:p>
            <a:r>
              <a:rPr lang="en-US" sz="2400" dirty="0"/>
              <a:t>Python tools and IDE: Jupyter/</a:t>
            </a:r>
            <a:r>
              <a:rPr lang="en-US" sz="2400" dirty="0" err="1"/>
              <a:t>IPython</a:t>
            </a:r>
            <a:r>
              <a:rPr lang="en-US" sz="2400" dirty="0"/>
              <a:t> Notebook, Anaconda, Spyder, Rodeo, Atom</a:t>
            </a:r>
          </a:p>
          <a:p>
            <a:r>
              <a:rPr lang="en-US" sz="2400" dirty="0">
                <a:solidFill>
                  <a:srgbClr val="00B050"/>
                </a:solidFill>
              </a:rPr>
              <a:t>Google Compute Engine IDE and GO language IDE</a:t>
            </a:r>
          </a:p>
          <a:p>
            <a:r>
              <a:rPr lang="en-US" sz="2400" dirty="0">
                <a:solidFill>
                  <a:srgbClr val="C00000"/>
                </a:solidFill>
              </a:rPr>
              <a:t>Visual Studio Code</a:t>
            </a:r>
          </a:p>
          <a:p>
            <a:r>
              <a:rPr lang="en-US" sz="2400" dirty="0">
                <a:solidFill>
                  <a:srgbClr val="C00000"/>
                </a:solidFill>
              </a:rPr>
              <a:t>Visual Studio Community Edition</a:t>
            </a:r>
          </a:p>
          <a:p>
            <a:r>
              <a:rPr lang="en-US" sz="2400" dirty="0">
                <a:solidFill>
                  <a:srgbClr val="C00000"/>
                </a:solidFill>
              </a:rPr>
              <a:t>Azure DevOps (limited free services)</a:t>
            </a:r>
          </a:p>
          <a:p>
            <a:r>
              <a:rPr lang="en-US" sz="2400" dirty="0">
                <a:solidFill>
                  <a:srgbClr val="C00000"/>
                </a:solidFill>
              </a:rPr>
              <a:t>Atom Hackable Editor</a:t>
            </a:r>
          </a:p>
        </p:txBody>
      </p:sp>
      <p:sp>
        <p:nvSpPr>
          <p:cNvPr id="4" name="Date Placeholder 3">
            <a:extLst>
              <a:ext uri="{FF2B5EF4-FFF2-40B4-BE49-F238E27FC236}">
                <a16:creationId xmlns:a16="http://schemas.microsoft.com/office/drawing/2014/main" id="{9F938764-A367-4BCC-89DA-85EE522D21ED}"/>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ED4B55A6-8021-4A60-907F-8CDECB717BF0}"/>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FA28992B-184B-4922-82C4-C9A1A9941DF6}"/>
              </a:ext>
            </a:extLst>
          </p:cNvPr>
          <p:cNvSpPr>
            <a:spLocks noGrp="1"/>
          </p:cNvSpPr>
          <p:nvPr>
            <p:ph type="sldNum" sz="quarter" idx="12"/>
          </p:nvPr>
        </p:nvSpPr>
        <p:spPr/>
        <p:txBody>
          <a:bodyPr/>
          <a:lstStyle/>
          <a:p>
            <a:fld id="{5444D61A-D5EF-4AD7-8CFF-82B00AE13C42}" type="slidenum">
              <a:rPr lang="en-GB" smtClean="0"/>
              <a:pPr/>
              <a:t>82</a:t>
            </a:fld>
            <a:endParaRPr lang="en-GB"/>
          </a:p>
        </p:txBody>
      </p:sp>
    </p:spTree>
    <p:extLst>
      <p:ext uri="{BB962C8B-B14F-4D97-AF65-F5344CB8AC3E}">
        <p14:creationId xmlns:p14="http://schemas.microsoft.com/office/powerpoint/2010/main" val="26158302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1158-F10F-4D1A-9EE1-EE2E9CAE5877}"/>
              </a:ext>
            </a:extLst>
          </p:cNvPr>
          <p:cNvSpPr>
            <a:spLocks noGrp="1"/>
          </p:cNvSpPr>
          <p:nvPr>
            <p:ph type="title"/>
          </p:nvPr>
        </p:nvSpPr>
        <p:spPr/>
        <p:txBody>
          <a:bodyPr/>
          <a:lstStyle/>
          <a:p>
            <a:r>
              <a:rPr lang="en-US" dirty="0"/>
              <a:t>Discussion and Questions</a:t>
            </a:r>
          </a:p>
        </p:txBody>
      </p:sp>
      <p:sp>
        <p:nvSpPr>
          <p:cNvPr id="3" name="Content Placeholder 2">
            <a:extLst>
              <a:ext uri="{FF2B5EF4-FFF2-40B4-BE49-F238E27FC236}">
                <a16:creationId xmlns:a16="http://schemas.microsoft.com/office/drawing/2014/main" id="{168E7A79-B7F9-494D-850E-0803A3F74078}"/>
              </a:ext>
            </a:extLst>
          </p:cNvPr>
          <p:cNvSpPr>
            <a:spLocks noGrp="1"/>
          </p:cNvSpPr>
          <p:nvPr>
            <p:ph idx="1"/>
          </p:nvPr>
        </p:nvSpPr>
        <p:spPr/>
        <p:txBody>
          <a:bodyPr/>
          <a:lstStyle/>
          <a:p>
            <a:pPr marL="0" indent="0">
              <a:buNone/>
            </a:pPr>
            <a:r>
              <a:rPr lang="en-US" dirty="0"/>
              <a:t>Suggested topics for discussion</a:t>
            </a:r>
          </a:p>
          <a:p>
            <a:pPr marL="0" indent="0">
              <a:buNone/>
            </a:pPr>
            <a:endParaRPr lang="en-US" dirty="0"/>
          </a:p>
          <a:p>
            <a:r>
              <a:rPr lang="en-US" dirty="0"/>
              <a:t>How to handle Big Data and Cloud complexity</a:t>
            </a:r>
          </a:p>
          <a:p>
            <a:r>
              <a:rPr lang="en-US" dirty="0"/>
              <a:t>How to become a Data Scientist, Big Data Architect, etc</a:t>
            </a:r>
          </a:p>
        </p:txBody>
      </p:sp>
      <p:sp>
        <p:nvSpPr>
          <p:cNvPr id="4" name="Date Placeholder 3">
            <a:extLst>
              <a:ext uri="{FF2B5EF4-FFF2-40B4-BE49-F238E27FC236}">
                <a16:creationId xmlns:a16="http://schemas.microsoft.com/office/drawing/2014/main" id="{7F27C5A7-B1FE-4177-ADF7-D65315991D9C}"/>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31C6D6CE-9623-4395-AEAD-76C2B8C0F322}"/>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15024861-FA6E-42C6-9FBB-C01BD1CCFC9C}"/>
              </a:ext>
            </a:extLst>
          </p:cNvPr>
          <p:cNvSpPr>
            <a:spLocks noGrp="1"/>
          </p:cNvSpPr>
          <p:nvPr>
            <p:ph type="sldNum" sz="quarter" idx="12"/>
          </p:nvPr>
        </p:nvSpPr>
        <p:spPr/>
        <p:txBody>
          <a:bodyPr/>
          <a:lstStyle/>
          <a:p>
            <a:fld id="{5444D61A-D5EF-4AD7-8CFF-82B00AE13C42}" type="slidenum">
              <a:rPr lang="en-GB" smtClean="0"/>
              <a:pPr/>
              <a:t>83</a:t>
            </a:fld>
            <a:endParaRPr lang="en-GB"/>
          </a:p>
        </p:txBody>
      </p:sp>
      <p:grpSp>
        <p:nvGrpSpPr>
          <p:cNvPr id="7" name="Group 6">
            <a:extLst>
              <a:ext uri="{FF2B5EF4-FFF2-40B4-BE49-F238E27FC236}">
                <a16:creationId xmlns:a16="http://schemas.microsoft.com/office/drawing/2014/main" id="{297D2C42-CBE5-4ADD-A4A2-4531657CED3A}"/>
              </a:ext>
            </a:extLst>
          </p:cNvPr>
          <p:cNvGrpSpPr/>
          <p:nvPr/>
        </p:nvGrpSpPr>
        <p:grpSpPr>
          <a:xfrm>
            <a:off x="286181" y="5892401"/>
            <a:ext cx="7272107" cy="470199"/>
            <a:chOff x="286181" y="5892401"/>
            <a:chExt cx="7272107" cy="470199"/>
          </a:xfrm>
        </p:grpSpPr>
        <p:pic>
          <p:nvPicPr>
            <p:cNvPr id="8" name="Picture 7">
              <a:extLst>
                <a:ext uri="{FF2B5EF4-FFF2-40B4-BE49-F238E27FC236}">
                  <a16:creationId xmlns:a16="http://schemas.microsoft.com/office/drawing/2014/main" id="{8959EBE9-0BAA-45E2-8E51-64F1706D0D2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6181" y="5892401"/>
              <a:ext cx="1226820" cy="429260"/>
            </a:xfrm>
            <a:prstGeom prst="rect">
              <a:avLst/>
            </a:prstGeom>
          </p:spPr>
        </p:pic>
        <p:sp>
          <p:nvSpPr>
            <p:cNvPr id="9" name="TextBox 8">
              <a:extLst>
                <a:ext uri="{FF2B5EF4-FFF2-40B4-BE49-F238E27FC236}">
                  <a16:creationId xmlns:a16="http://schemas.microsoft.com/office/drawing/2014/main" id="{549CFE70-CAD3-4BBE-A961-2A92592A4FF9}"/>
                </a:ext>
              </a:extLst>
            </p:cNvPr>
            <p:cNvSpPr txBox="1"/>
            <p:nvPr/>
          </p:nvSpPr>
          <p:spPr>
            <a:xfrm>
              <a:off x="1835696" y="5900935"/>
              <a:ext cx="5722592" cy="461665"/>
            </a:xfrm>
            <a:prstGeom prst="rect">
              <a:avLst/>
            </a:prstGeom>
            <a:noFill/>
          </p:spPr>
          <p:txBody>
            <a:bodyPr wrap="none" rtlCol="0">
              <a:spAutoFit/>
            </a:bodyPr>
            <a:lstStyle/>
            <a:p>
              <a:r>
                <a:rPr lang="en-US" sz="1200" dirty="0"/>
                <a:t>This work is licensed under the Creative Commons Attribution 4.0 International License. </a:t>
              </a:r>
              <a:br>
                <a:rPr lang="en-US" sz="1200" dirty="0"/>
              </a:br>
              <a:r>
                <a:rPr lang="en-US" sz="1200" dirty="0"/>
                <a:t>To view a copy of this license, visit http://creativecommons.org/licenses/by/4.0/</a:t>
              </a:r>
            </a:p>
          </p:txBody>
        </p:sp>
      </p:grpSp>
    </p:spTree>
    <p:extLst>
      <p:ext uri="{BB962C8B-B14F-4D97-AF65-F5344CB8AC3E}">
        <p14:creationId xmlns:p14="http://schemas.microsoft.com/office/powerpoint/2010/main" val="249519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BBD1-B7B1-4144-807A-508AD23F019B}"/>
              </a:ext>
            </a:extLst>
          </p:cNvPr>
          <p:cNvSpPr>
            <a:spLocks noGrp="1"/>
          </p:cNvSpPr>
          <p:nvPr>
            <p:ph type="title"/>
          </p:nvPr>
        </p:nvSpPr>
        <p:spPr/>
        <p:txBody>
          <a:bodyPr/>
          <a:lstStyle/>
          <a:p>
            <a:r>
              <a:rPr lang="en-US" dirty="0"/>
              <a:t>Technology Maturity and Standardisation</a:t>
            </a:r>
          </a:p>
        </p:txBody>
      </p:sp>
      <p:sp>
        <p:nvSpPr>
          <p:cNvPr id="3" name="Content Placeholder 2">
            <a:extLst>
              <a:ext uri="{FF2B5EF4-FFF2-40B4-BE49-F238E27FC236}">
                <a16:creationId xmlns:a16="http://schemas.microsoft.com/office/drawing/2014/main" id="{E9642388-DBD3-46A1-B022-15734850B410}"/>
              </a:ext>
            </a:extLst>
          </p:cNvPr>
          <p:cNvSpPr>
            <a:spLocks noGrp="1"/>
          </p:cNvSpPr>
          <p:nvPr>
            <p:ph idx="1"/>
          </p:nvPr>
        </p:nvSpPr>
        <p:spPr/>
        <p:txBody>
          <a:bodyPr>
            <a:normAutofit fontScale="85000" lnSpcReduction="20000"/>
          </a:bodyPr>
          <a:lstStyle/>
          <a:p>
            <a:r>
              <a:rPr lang="en-US" dirty="0"/>
              <a:t>NIST: Cloud Computing (2008-2013) and Big Data (2013-now)</a:t>
            </a:r>
          </a:p>
          <a:p>
            <a:pPr lvl="1"/>
            <a:r>
              <a:rPr lang="en-US" dirty="0"/>
              <a:t>Cloud Computing Reference Architecture (CCRA)</a:t>
            </a:r>
          </a:p>
          <a:p>
            <a:pPr lvl="1"/>
            <a:r>
              <a:rPr lang="en-US" dirty="0"/>
              <a:t>Big Data Reference Architecture (BDRA)</a:t>
            </a:r>
          </a:p>
          <a:p>
            <a:r>
              <a:rPr lang="en-US" dirty="0"/>
              <a:t>DMTF – Distributed Management Task Force </a:t>
            </a:r>
          </a:p>
          <a:p>
            <a:pPr lvl="1"/>
            <a:r>
              <a:rPr lang="en-US" dirty="0"/>
              <a:t>Cloud Information Model (CIM)</a:t>
            </a:r>
          </a:p>
          <a:p>
            <a:pPr lvl="1"/>
            <a:r>
              <a:rPr lang="en-US" dirty="0"/>
              <a:t>Open </a:t>
            </a:r>
            <a:r>
              <a:rPr lang="en-US" dirty="0" err="1"/>
              <a:t>Virtualisation</a:t>
            </a:r>
            <a:r>
              <a:rPr lang="en-US" dirty="0"/>
              <a:t> Format (OVF)</a:t>
            </a:r>
          </a:p>
          <a:p>
            <a:r>
              <a:rPr lang="en-US" dirty="0"/>
              <a:t>CSA – Cloud Security Alliance</a:t>
            </a:r>
          </a:p>
          <a:p>
            <a:pPr lvl="1"/>
            <a:r>
              <a:rPr lang="en-US" dirty="0"/>
              <a:t>Cloud Compliance and Big Data Security Controls </a:t>
            </a:r>
          </a:p>
          <a:p>
            <a:r>
              <a:rPr lang="en-US" dirty="0"/>
              <a:t>RDA – Research Data Alliance</a:t>
            </a:r>
          </a:p>
          <a:p>
            <a:pPr lvl="1"/>
            <a:r>
              <a:rPr lang="en-US" dirty="0"/>
              <a:t>PID, Data Factories, Data Registries</a:t>
            </a:r>
          </a:p>
          <a:p>
            <a:r>
              <a:rPr lang="en-US" dirty="0"/>
              <a:t>DAMA – Data Management Association</a:t>
            </a:r>
          </a:p>
          <a:p>
            <a:pPr lvl="1"/>
            <a:r>
              <a:rPr lang="en-US" dirty="0"/>
              <a:t>Data Management Body of Knowledge (DMBOK)</a:t>
            </a:r>
          </a:p>
          <a:p>
            <a:r>
              <a:rPr lang="en-US" dirty="0"/>
              <a:t>Industrial Data Space Association (IDS)</a:t>
            </a:r>
          </a:p>
          <a:p>
            <a:pPr lvl="1"/>
            <a:r>
              <a:rPr lang="en-US" dirty="0"/>
              <a:t>Industrial Data Space Architecture </a:t>
            </a:r>
          </a:p>
        </p:txBody>
      </p:sp>
      <p:sp>
        <p:nvSpPr>
          <p:cNvPr id="4" name="Date Placeholder 3">
            <a:extLst>
              <a:ext uri="{FF2B5EF4-FFF2-40B4-BE49-F238E27FC236}">
                <a16:creationId xmlns:a16="http://schemas.microsoft.com/office/drawing/2014/main" id="{4E0F15E5-EC67-49B7-BD09-3617F7BA0475}"/>
              </a:ext>
            </a:extLst>
          </p:cNvPr>
          <p:cNvSpPr>
            <a:spLocks noGrp="1"/>
          </p:cNvSpPr>
          <p:nvPr>
            <p:ph type="dt" sz="half" idx="10"/>
          </p:nvPr>
        </p:nvSpPr>
        <p:spPr/>
        <p:txBody>
          <a:bodyPr/>
          <a:lstStyle/>
          <a:p>
            <a:r>
              <a:rPr lang="en-US"/>
              <a:t>BD Wsh 2018</a:t>
            </a:r>
            <a:endParaRPr lang="en-GB"/>
          </a:p>
        </p:txBody>
      </p:sp>
      <p:sp>
        <p:nvSpPr>
          <p:cNvPr id="5" name="Footer Placeholder 4">
            <a:extLst>
              <a:ext uri="{FF2B5EF4-FFF2-40B4-BE49-F238E27FC236}">
                <a16:creationId xmlns:a16="http://schemas.microsoft.com/office/drawing/2014/main" id="{FA7137CD-8B77-4907-BE05-31B1AFB9A433}"/>
              </a:ext>
            </a:extLst>
          </p:cNvPr>
          <p:cNvSpPr>
            <a:spLocks noGrp="1"/>
          </p:cNvSpPr>
          <p:nvPr>
            <p:ph type="ftr" sz="quarter" idx="11"/>
          </p:nvPr>
        </p:nvSpPr>
        <p:spPr/>
        <p:txBody>
          <a:bodyPr/>
          <a:lstStyle/>
          <a:p>
            <a:r>
              <a:rPr lang="en-US"/>
              <a:t>Cloud and Big Data</a:t>
            </a:r>
            <a:endParaRPr lang="en-GB"/>
          </a:p>
        </p:txBody>
      </p:sp>
      <p:sp>
        <p:nvSpPr>
          <p:cNvPr id="6" name="Slide Number Placeholder 5">
            <a:extLst>
              <a:ext uri="{FF2B5EF4-FFF2-40B4-BE49-F238E27FC236}">
                <a16:creationId xmlns:a16="http://schemas.microsoft.com/office/drawing/2014/main" id="{CDE10FEE-221A-4410-9260-934B2846A6EA}"/>
              </a:ext>
            </a:extLst>
          </p:cNvPr>
          <p:cNvSpPr>
            <a:spLocks noGrp="1"/>
          </p:cNvSpPr>
          <p:nvPr>
            <p:ph type="sldNum" sz="quarter" idx="12"/>
          </p:nvPr>
        </p:nvSpPr>
        <p:spPr/>
        <p:txBody>
          <a:bodyPr/>
          <a:lstStyle/>
          <a:p>
            <a:fld id="{5444D61A-D5EF-4AD7-8CFF-82B00AE13C42}" type="slidenum">
              <a:rPr lang="en-GB" smtClean="0"/>
              <a:pPr/>
              <a:t>9</a:t>
            </a:fld>
            <a:endParaRPr lang="en-GB"/>
          </a:p>
        </p:txBody>
      </p:sp>
    </p:spTree>
    <p:extLst>
      <p:ext uri="{BB962C8B-B14F-4D97-AF65-F5344CB8AC3E}">
        <p14:creationId xmlns:p14="http://schemas.microsoft.com/office/powerpoint/2010/main" val="15703937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95458</TotalTime>
  <Words>8634</Words>
  <Application>Microsoft Office PowerPoint</Application>
  <PresentationFormat>On-screen Show (4:3)</PresentationFormat>
  <Paragraphs>1558</Paragraphs>
  <Slides>83</Slides>
  <Notes>21</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100" baseType="lpstr">
      <vt:lpstr>Arial Unicode MS</vt:lpstr>
      <vt:lpstr>MS PGothic</vt:lpstr>
      <vt:lpstr>SimSun</vt:lpstr>
      <vt:lpstr>Arial</vt:lpstr>
      <vt:lpstr>Calibri</vt:lpstr>
      <vt:lpstr>Cambria</vt:lpstr>
      <vt:lpstr>Helvetica Neue</vt:lpstr>
      <vt:lpstr>Segoe UI</vt:lpstr>
      <vt:lpstr>Segoe UI Light</vt:lpstr>
      <vt:lpstr>Segoe UI Semibold</vt:lpstr>
      <vt:lpstr>Segoe UI Semilight</vt:lpstr>
      <vt:lpstr>Symbol</vt:lpstr>
      <vt:lpstr>Times New Roman</vt:lpstr>
      <vt:lpstr>Verdana</vt:lpstr>
      <vt:lpstr>Wingdings</vt:lpstr>
      <vt:lpstr>Office Theme</vt:lpstr>
      <vt:lpstr>Image</vt:lpstr>
      <vt:lpstr>PowerPoint Presentation</vt:lpstr>
      <vt:lpstr>Outline</vt:lpstr>
      <vt:lpstr>Yuri Demchenko,  Senior Researcher, Lecturer, UvA </vt:lpstr>
      <vt:lpstr>Multiple aspects of Big Data </vt:lpstr>
      <vt:lpstr>Big Data and multiple sources of data</vt:lpstr>
      <vt:lpstr>Big Data Properties: 6 (3+3) V’s of Big Data</vt:lpstr>
      <vt:lpstr>Big Data Definition: More than just BD properties </vt:lpstr>
      <vt:lpstr>Cloud Computing, Big Data, Data Science</vt:lpstr>
      <vt:lpstr>Technology Maturity and Standardisation</vt:lpstr>
      <vt:lpstr>NIST Big Data Working Group (NBD-WG) and ISO/IEC JTC1 Study Group on Big Data (SGBD)</vt:lpstr>
      <vt:lpstr>NIST Big Data Reference Architecture (2018)</vt:lpstr>
      <vt:lpstr>Data Lifecycle/Transformation Model</vt:lpstr>
      <vt:lpstr>SQL and NoSQL</vt:lpstr>
      <vt:lpstr>NoSQL Distinguishing Characteristics</vt:lpstr>
      <vt:lpstr>Brewer’s CAP Theorem</vt:lpstr>
      <vt:lpstr>Main NoSQL Database Types and Existing Implementations</vt:lpstr>
      <vt:lpstr>Visualizing the CAP Theorem and it’s members</vt:lpstr>
      <vt:lpstr>Modern Cloud Databases and CAP Theorem Challenges</vt:lpstr>
      <vt:lpstr>Cloud Spanner - Mission Critical RDBMS</vt:lpstr>
      <vt:lpstr>Amazon Aurora – Big SQL database</vt:lpstr>
      <vt:lpstr>Azure CosmosDB (former DocumentDB) –  Multi-model global distributed database</vt:lpstr>
      <vt:lpstr>CosmosDB: Consistency and latency</vt:lpstr>
      <vt:lpstr>CosmosDB: Consistency levels and guarantees</vt:lpstr>
      <vt:lpstr>Hadoop and Big Data processing Platforms</vt:lpstr>
      <vt:lpstr>Apache Hadoop (Release 2.7+)</vt:lpstr>
      <vt:lpstr>Hive and Pig Latin</vt:lpstr>
      <vt:lpstr>Cloud based Big Data Platforms and Solutions</vt:lpstr>
      <vt:lpstr>Google, AWS, Azure Big Data Stacks</vt:lpstr>
      <vt:lpstr>AWS Cloud Big Data Services</vt:lpstr>
      <vt:lpstr>Google Cloud Platform (GCP)</vt:lpstr>
      <vt:lpstr>Google Cloud Platform (GCP) structure</vt:lpstr>
      <vt:lpstr>Google Machine Learning</vt:lpstr>
      <vt:lpstr>Microsoft Azure Big Data Services</vt:lpstr>
      <vt:lpstr>Traditional business analytics process</vt:lpstr>
      <vt:lpstr>New Big Data thinking: All data has value</vt:lpstr>
      <vt:lpstr>Two approaches to information management for analytics: Top-down and bottom-up</vt:lpstr>
      <vt:lpstr>Data Lakes - Definition</vt:lpstr>
      <vt:lpstr>Data Lake layers</vt:lpstr>
      <vt:lpstr>Azure Data Lake in Azure Big Data Stack</vt:lpstr>
      <vt:lpstr>What is Azure Data Lake (ADL) Store?</vt:lpstr>
      <vt:lpstr>PowerPoint Presentation</vt:lpstr>
      <vt:lpstr>PowerPoint Presentation</vt:lpstr>
      <vt:lpstr>DevOps and DataOps</vt:lpstr>
      <vt:lpstr>DevOps</vt:lpstr>
      <vt:lpstr>DevOps Toolchain</vt:lpstr>
      <vt:lpstr>Cloud-powered Services Development Lifecycle</vt:lpstr>
      <vt:lpstr>Azure DevOps Services  (since 10 Sept 2018, former VSTS)</vt:lpstr>
      <vt:lpstr>Azure DevOps Processes</vt:lpstr>
      <vt:lpstr>DataOps</vt:lpstr>
      <vt:lpstr>Data Exchange and Data Markets</vt:lpstr>
      <vt:lpstr>Data Exchange and Data Markets </vt:lpstr>
      <vt:lpstr>Modern data architecture vs Data Market</vt:lpstr>
      <vt:lpstr>Data Properties as Economic Goods</vt:lpstr>
      <vt:lpstr>Data Market Architecture components</vt:lpstr>
      <vt:lpstr>International Data Space Association</vt:lpstr>
      <vt:lpstr>General Structure of IDS Architecture </vt:lpstr>
      <vt:lpstr>Cloud based IDS infrastructure for Data Exchange and Trading</vt:lpstr>
      <vt:lpstr>Competences, Skills and Learning</vt:lpstr>
      <vt:lpstr>EDISON Products for Data Science Skills Management and Curriculum Design </vt:lpstr>
      <vt:lpstr>EDISON Data Science Framework (EDSF)</vt:lpstr>
      <vt:lpstr>Data Scientist definition</vt:lpstr>
      <vt:lpstr>Data Science Competence Groups - Research</vt:lpstr>
      <vt:lpstr>Data Science Competences Groups – Business</vt:lpstr>
      <vt:lpstr>Identified Data Science Competence Groups</vt:lpstr>
      <vt:lpstr>Identified Data Science Skills/Experience Groups </vt:lpstr>
      <vt:lpstr>Data Science Professional Skills:   Thinking and Acting like Data Scientist</vt:lpstr>
      <vt:lpstr>21st Century Skills (DARE &amp; BHEF &amp; EDISON)</vt:lpstr>
      <vt:lpstr>Data Science Professions Family</vt:lpstr>
      <vt:lpstr>Data Science Body of Knowledge (DS-BoK) What Data Scientists (different profiles) need to know</vt:lpstr>
      <vt:lpstr>Data Science Body of Knowledge (1)</vt:lpstr>
      <vt:lpstr>Data Science Body of Knowledge (2)</vt:lpstr>
      <vt:lpstr>DSP04 Data Scientist – Required practical skills and Hands-on labs</vt:lpstr>
      <vt:lpstr>Becoming a Data Scientist by Swami Chandrasekaran (2013) http://nirvacana.com/thoughts/becoming-a-data-scientist/ </vt:lpstr>
      <vt:lpstr>Individual Competences Benchmarking</vt:lpstr>
      <vt:lpstr>Building a Data Science Team</vt:lpstr>
      <vt:lpstr>Data Science or Data Management Group/Department: Organisational structure and staffing - EXAMPLE</vt:lpstr>
      <vt:lpstr>Discussion: How to become a Data Scientist  (or Big Data Architect)</vt:lpstr>
      <vt:lpstr>Learning resources</vt:lpstr>
      <vt:lpstr>Cloudera Quickstart VM for VirtualBox</vt:lpstr>
      <vt:lpstr>Datasets</vt:lpstr>
      <vt:lpstr>Grants possibilities for research and education</vt:lpstr>
      <vt:lpstr>Development tools – Old and new</vt:lpstr>
      <vt:lpstr>Discussion and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demch</dc:creator>
  <cp:lastModifiedBy>demch</cp:lastModifiedBy>
  <cp:revision>712</cp:revision>
  <cp:lastPrinted>2018-09-19T15:56:03Z</cp:lastPrinted>
  <dcterms:created xsi:type="dcterms:W3CDTF">2010-12-21T20:41:30Z</dcterms:created>
  <dcterms:modified xsi:type="dcterms:W3CDTF">2018-09-20T18:32:38Z</dcterms:modified>
</cp:coreProperties>
</file>